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5131" autoAdjust="0"/>
  </p:normalViewPr>
  <p:slideViewPr>
    <p:cSldViewPr>
      <p:cViewPr varScale="1">
        <p:scale>
          <a:sx n="47" d="100"/>
          <a:sy n="47" d="100"/>
        </p:scale>
        <p:origin x="-117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4F657-1C18-4B63-B32F-30BC9DC5BF88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2B2DD-1C7A-492B-AC69-4F202BC7D18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3024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2B2DD-1C7A-492B-AC69-4F202BC7D180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952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876A-DBAD-4D01-9AA3-DCBB588F55E6}" type="datetime1">
              <a:rPr lang="tr-TR" smtClean="0"/>
              <a:t>10.08.2012</a:t>
            </a:fld>
            <a:endParaRPr lang="tr-T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4DB2-8883-4B2D-BC3F-70B45C2A388B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FE4E-EFAB-4B3E-ACCA-D497425B9C0B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B89F87-F210-41BE-8B58-96DC1E732A9D}" type="datetime1">
              <a:rPr lang="tr-TR" smtClean="0"/>
              <a:t>10.08.2012</a:t>
            </a:fld>
            <a:endParaRPr lang="tr-TR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2A612-3595-4424-A088-DC384FED82B7}" type="datetime1">
              <a:rPr lang="tr-TR" smtClean="0"/>
              <a:t>10.08.2012</a:t>
            </a:fld>
            <a:endParaRPr lang="tr-TR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F4B1B0C-BA2C-4420-8874-204C25BBA6D2}" type="datetime1">
              <a:rPr lang="tr-TR" smtClean="0"/>
              <a:t>10.08.2012</a:t>
            </a:fld>
            <a:endParaRPr lang="tr-TR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FB5C4A0-5F6A-4A2B-88C2-B1692BAED320}" type="datetime1">
              <a:rPr lang="tr-TR" smtClean="0"/>
              <a:t>10.08.2012</a:t>
            </a:fld>
            <a:endParaRPr lang="tr-TR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988D1-0048-4B04-89A3-0DBB64979B06}" type="datetime1">
              <a:rPr lang="tr-TR" smtClean="0"/>
              <a:t>10.08.2012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ED34-6CFB-4904-A1A9-875746259719}" type="datetime1">
              <a:rPr lang="tr-TR" smtClean="0"/>
              <a:t>10.08.2012</a:t>
            </a:fld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9AF1B8B-D2B1-431B-9DDC-CD059BFCA96C}" type="datetime1">
              <a:rPr lang="tr-TR" smtClean="0"/>
              <a:t>10.08.2012</a:t>
            </a:fld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05C3D9-D243-4A33-872B-205056EF4795}" type="datetime1">
              <a:rPr lang="tr-TR" smtClean="0"/>
              <a:t>10.08.2012</a:t>
            </a:fld>
            <a:endParaRPr lang="tr-TR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E4BF8E6A-631A-44C8-9668-2759A4BB0585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9FC30EEA-97E4-4E0E-89DC-5133D1A75B8E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LOGARİTMA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ANALİTİK GEOMETRİ PROJE ÖDEVİ	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926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b="1" dirty="0" smtClean="0">
                <a:effectLst/>
                <a:latin typeface="Times New Roman"/>
                <a:ea typeface="Times New Roman"/>
                <a:cs typeface="Times New Roman"/>
              </a:rPr>
              <a:t>LOGARİTMA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I. ÜSTEL FONKSİYONLAR VE LOGARİTMİK FONKSİYONLAR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2</a:t>
            </a:r>
            <a:r>
              <a:rPr lang="tr-TR" sz="5600" baseline="30000" dirty="0" smtClean="0">
                <a:effectLst/>
                <a:latin typeface="Times New Roman"/>
                <a:ea typeface="Times New Roman"/>
                <a:cs typeface="Times New Roman"/>
              </a:rPr>
              <a:t>y</a:t>
            </a: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 = 2</a:t>
            </a:r>
            <a:r>
              <a:rPr lang="tr-TR" sz="5600" baseline="30000" dirty="0" smtClean="0">
                <a:effectLst/>
                <a:latin typeface="Times New Roman"/>
                <a:ea typeface="Times New Roman"/>
                <a:cs typeface="Times New Roman"/>
              </a:rPr>
              <a:t>4</a:t>
            </a: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 eşitliğini sağlayan y değerini bulmak için yapılan işleme üslü denklemi çözme denir. (y = 4)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Buraya kadar anlatılan bilgiler 6</a:t>
            </a:r>
            <a:r>
              <a:rPr lang="tr-TR" sz="5600" baseline="30000" dirty="0" smtClean="0">
                <a:effectLst/>
                <a:latin typeface="Times New Roman"/>
                <a:ea typeface="Times New Roman"/>
                <a:cs typeface="Times New Roman"/>
              </a:rPr>
              <a:t>a</a:t>
            </a: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 = 10 eşitliğini sağlayan a değerini bulmak için yeterli değildir. Bu eşitliği sağlayan a değerini bulmak için yapılan işleme logaritma alma denir.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A. ÜSTEL FONKSİYONLAR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olmak üzere,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biçiminde tanımlanan fonksiyona üstel fonksiyon adı verilir.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a &gt; 0 olduğundan f(x) = </a:t>
            </a:r>
            <a:r>
              <a:rPr lang="tr-TR" sz="5600" dirty="0" err="1" smtClean="0">
                <a:effectLst/>
                <a:latin typeface="Times New Roman"/>
                <a:ea typeface="Times New Roman"/>
                <a:cs typeface="Times New Roman"/>
              </a:rPr>
              <a:t>a</a:t>
            </a:r>
            <a:r>
              <a:rPr lang="tr-TR" sz="5600" baseline="30000" dirty="0" err="1" smtClean="0">
                <a:effectLst/>
                <a:latin typeface="Times New Roman"/>
                <a:ea typeface="Times New Roman"/>
                <a:cs typeface="Times New Roman"/>
              </a:rPr>
              <a:t>x</a:t>
            </a: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 &gt;0 olur.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B. LOGARİTMA FONKSİYONU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olmak üzere,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biçiminde tanımlanan üstel fonksiyonun ters fonksiyonuna logaritma fonksiyonu denir.</a:t>
            </a:r>
            <a:endParaRPr lang="tr-TR" sz="5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5600" dirty="0" smtClean="0">
                <a:effectLst/>
                <a:latin typeface="Times New Roman"/>
                <a:ea typeface="Times New Roman"/>
                <a:cs typeface="Times New Roman"/>
              </a:rPr>
              <a:t>şeklinde gösterilir.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tr-TR" sz="5600" dirty="0">
              <a:ea typeface="Times New Roman"/>
              <a:cs typeface="Times New Roman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LOGARİTMA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154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İçerik Yer Tutucusu 7" descr="http://www.derszamani.net/resim/84c5dac78a4bc42781840645cd4120ba.gif"/>
          <p:cNvPicPr>
            <a:picLocks noGrp="1"/>
          </p:cNvPicPr>
          <p:nvPr>
            <p:ph sz="quarter" idx="13"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1520" y="1538747"/>
            <a:ext cx="4104456" cy="369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RightUp">
              <a:rot lat="2100000" lon="21000000" rev="0"/>
            </a:camera>
            <a:lightRig rig="threePt" dir="t"/>
          </a:scene3d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LOGARTİMA FONKSİYONUNUN ÖZELLİKLERİ</a:t>
            </a:r>
            <a:endParaRPr lang="tr-TR" dirty="0"/>
          </a:p>
        </p:txBody>
      </p:sp>
      <p:pic>
        <p:nvPicPr>
          <p:cNvPr id="9" name="Resim 8" descr="http://www.derszamani.net/resim/e3da62a4e307f5d8d3574f1c585df213.gif"/>
          <p:cNvPicPr/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1539636"/>
            <a:ext cx="3905250" cy="368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LeftDown">
              <a:rot lat="2100000" lon="600000" rev="0"/>
            </a:camera>
            <a:lightRig rig="threePt" dir="t"/>
          </a:scene3d>
        </p:spPr>
      </p:pic>
      <p:sp>
        <p:nvSpPr>
          <p:cNvPr id="3" name="Altbilgi Yer Tutucusu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34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ONLUK LOGARİTMA FONKSİYONU</a:t>
            </a:r>
            <a:endParaRPr lang="tr-TR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f(x) = </a:t>
            </a:r>
            <a:r>
              <a:rPr lang="tr-TR" dirty="0" err="1" smtClean="0">
                <a:effectLst/>
                <a:latin typeface="Times New Roman"/>
                <a:ea typeface="Times New Roman"/>
                <a:cs typeface="Times New Roman"/>
              </a:rPr>
              <a:t>log</a:t>
            </a:r>
            <a:r>
              <a:rPr lang="tr-TR" baseline="-25000" dirty="0" err="1" smtClean="0">
                <a:effectLst/>
                <a:latin typeface="Times New Roman"/>
                <a:ea typeface="Times New Roman"/>
                <a:cs typeface="Times New Roman"/>
              </a:rPr>
              <a:t>a</a:t>
            </a:r>
            <a:r>
              <a:rPr lang="tr-TR" dirty="0" err="1" smtClean="0">
                <a:effectLst/>
                <a:latin typeface="Times New Roman"/>
                <a:ea typeface="Times New Roman"/>
                <a:cs typeface="Times New Roman"/>
              </a:rPr>
              <a:t>x</a:t>
            </a: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 fonksiyonunda taban a = 10 alınırsa f(x) fonksiyonuna onluk logaritma fonksiyonu denir ve kısaca </a:t>
            </a:r>
            <a:r>
              <a:rPr lang="tr-TR" dirty="0" err="1" smtClean="0">
                <a:effectLst/>
                <a:latin typeface="Times New Roman"/>
                <a:ea typeface="Times New Roman"/>
                <a:cs typeface="Times New Roman"/>
              </a:rPr>
              <a:t>logx</a:t>
            </a: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 biçiminde gösterilir.</a:t>
            </a:r>
            <a:endParaRPr lang="tr-TR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1 den büyük sayıların on tabanına göre logaritması pozitiftir.</a:t>
            </a:r>
            <a:endParaRPr lang="tr-TR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1 den küçük pozitif sayıların on tabanına göre logaritması negatiftir.</a:t>
            </a:r>
            <a:endParaRPr lang="tr-TR" sz="2800" dirty="0">
              <a:ea typeface="Times New Roman"/>
              <a:cs typeface="Times New Roman"/>
            </a:endParaRP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ONLUK LOGARİTMA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24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E. DOĞAL LOGARİTMA FONKSİYONU</a:t>
            </a:r>
            <a:endParaRPr lang="tr-TR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f(x) = </a:t>
            </a:r>
            <a:r>
              <a:rPr lang="tr-TR" dirty="0" err="1" smtClean="0">
                <a:effectLst/>
                <a:latin typeface="Times New Roman"/>
                <a:ea typeface="Times New Roman"/>
                <a:cs typeface="Times New Roman"/>
              </a:rPr>
              <a:t>log</a:t>
            </a:r>
            <a:r>
              <a:rPr lang="tr-TR" baseline="-25000" dirty="0" err="1" smtClean="0">
                <a:effectLst/>
                <a:latin typeface="Times New Roman"/>
                <a:ea typeface="Times New Roman"/>
                <a:cs typeface="Times New Roman"/>
              </a:rPr>
              <a:t>a</a:t>
            </a:r>
            <a:r>
              <a:rPr lang="tr-TR" dirty="0" err="1" smtClean="0">
                <a:effectLst/>
                <a:latin typeface="Times New Roman"/>
                <a:ea typeface="Times New Roman"/>
                <a:cs typeface="Times New Roman"/>
              </a:rPr>
              <a:t>x</a:t>
            </a: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 fonksiyonunda taban</a:t>
            </a:r>
            <a:endParaRPr lang="tr-TR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ℓ = 2,718281828459045235360287471352… alınırsa (ℓ sayısı irrasyonel bir sayı olup yaklaşık değeri 2,718 kabul edilir.) doğal logaritma fonksiyonu elde edilir. Doğal logaritma fonksiyonu kısaca </a:t>
            </a:r>
            <a:r>
              <a:rPr lang="tr-TR" dirty="0" err="1" smtClean="0">
                <a:effectLst/>
                <a:latin typeface="Times New Roman"/>
                <a:ea typeface="Times New Roman"/>
                <a:cs typeface="Times New Roman"/>
              </a:rPr>
              <a:t>lnx</a:t>
            </a:r>
            <a:r>
              <a:rPr lang="tr-TR" dirty="0" smtClean="0">
                <a:effectLst/>
                <a:latin typeface="Times New Roman"/>
                <a:ea typeface="Times New Roman"/>
                <a:cs typeface="Times New Roman"/>
              </a:rPr>
              <a:t> biçiminde gösterilir. Bu durumda,</a:t>
            </a:r>
            <a:endParaRPr lang="tr-TR" sz="2800" dirty="0">
              <a:ea typeface="Times New Roman"/>
              <a:cs typeface="Times New Roman"/>
            </a:endParaRP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DOĞAL LOGARTİMA FONKSİYONU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843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74434836"/>
              </p:ext>
            </p:extLst>
          </p:nvPr>
        </p:nvGraphicFramePr>
        <p:xfrm>
          <a:off x="611560" y="2204864"/>
          <a:ext cx="6964244" cy="2853690"/>
        </p:xfrm>
        <a:graphic>
          <a:graphicData uri="http://schemas.openxmlformats.org/drawingml/2006/table">
            <a:tbl>
              <a:tblPr firstRow="1" firstCol="1" bandRow="1"/>
              <a:tblGrid>
                <a:gridCol w="6964244"/>
              </a:tblGrid>
              <a:tr h="2384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 sayısı 1 sayısından farklı bir pozitif sayı olmak üzere, tabanı a olan </a:t>
                      </a: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logaritmalı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denklem, </a:t>
                      </a:r>
                      <a:endParaRPr lang="tr-TR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log</a:t>
                      </a:r>
                      <a:r>
                        <a:rPr lang="tr-TR" sz="2000" baseline="-25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(x) = b ise f(x) = a</a:t>
                      </a:r>
                      <a:r>
                        <a:rPr lang="tr-TR" sz="2000" baseline="30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dir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log</a:t>
                      </a:r>
                      <a:r>
                        <a:rPr lang="tr-TR" sz="2000" baseline="-25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(x) = </a:t>
                      </a: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log</a:t>
                      </a:r>
                      <a:r>
                        <a:rPr lang="tr-TR" sz="2000" baseline="-25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(x) ise f(x) = g(x) </a:t>
                      </a: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dir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Logaritmalı</a:t>
                      </a: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II. LOGARİTMALI denklemleri bu özellikleri kullanarak çözeriz.</a:t>
                      </a:r>
                      <a:endParaRPr lang="tr-TR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Logaritmanın tanımından, f(x) &gt; 0 ve g(x) &gt; 0 olmalıdır.</a:t>
                      </a:r>
                      <a:endParaRPr lang="tr-TR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LOGARİTMALI </a:t>
            </a:r>
            <a:br>
              <a:rPr lang="tr-TR" dirty="0" smtClean="0"/>
            </a:br>
            <a:r>
              <a:rPr lang="tr-TR" dirty="0" smtClean="0"/>
              <a:t>FONKSİYONLARIN DENKLEMİ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098" name="Resim 20" descr="Açıklama: http://www.derszamani.net/resim/2e530d8ac2f8f81745228130c2cfa89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031836"/>
            <a:ext cx="2190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Resim 21" descr="Açıklama: http://www.derszamani.net/resim/2e530d8ac2f8f81745228130c2cfa89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2190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20" descr="Açıklama: http://www.derszamani.net/resim/2e530d8ac2f8f81745228130c2cfa89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03" y="3501008"/>
            <a:ext cx="2190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20" descr="Açıklama: http://www.derszamani.net/resim/2e530d8ac2f8f81745228130c2cfa89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03" y="4005064"/>
            <a:ext cx="2190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Resim 20" descr="Açıklama: http://www.derszamani.net/resim/2e530d8ac2f8f81745228130c2cfa89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35" y="4757911"/>
            <a:ext cx="2190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34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http://www.derszamani.net/resim/412d9cdf3b9ed7ff1c57f2b5fb2a74a5.gif"/>
          <p:cNvPicPr>
            <a:picLocks noGrp="1"/>
          </p:cNvPicPr>
          <p:nvPr>
            <p:ph sz="quarter" idx="13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1556792"/>
            <a:ext cx="5373761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endPos="0" dir="5400000" sy="-100000" algn="bl" rotWithShape="0"/>
          </a:effectLst>
          <a:scene3d>
            <a:camera prst="isometricOffAxis2Left"/>
            <a:lightRig rig="threePt" dir="t"/>
          </a:scene3d>
          <a:sp3d>
            <a:bevelT prst="angle"/>
            <a:bevelB w="165100" prst="coolSlant"/>
          </a:sp3d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LOGARİTMALI EŞİTSİZLİKLER</a:t>
            </a:r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0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Mylar</Template>
  <TotalTime>73</TotalTime>
  <Words>287</Words>
  <Application>Microsoft Office PowerPoint</Application>
  <PresentationFormat>Ekran Gösterisi (4:3)</PresentationFormat>
  <Paragraphs>40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Mylar</vt:lpstr>
      <vt:lpstr>ANALİTİK GEOMETRİ PROJE ÖDEVİ </vt:lpstr>
      <vt:lpstr>LOGARİTMA</vt:lpstr>
      <vt:lpstr>LOGARTİMA FONKSİYONUNUN ÖZELLİKLERİ</vt:lpstr>
      <vt:lpstr>ONLUK LOGARİTMA</vt:lpstr>
      <vt:lpstr>DOĞAL LOGARTİMA FONKSİYONU</vt:lpstr>
      <vt:lpstr> LOGARİTMALI  FONKSİYONLARIN DENKLEMİ </vt:lpstr>
      <vt:lpstr>LOGARİTMALI EŞİTSİZLİKLER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ANALİTİK GEOMETRİ PROJE ÖDEVİ</dc:title>
  <dc:creator>vedat  ALTUN</dc:creator>
  <cp:lastModifiedBy>Administrator</cp:lastModifiedBy>
  <cp:revision>9</cp:revision>
  <dcterms:created xsi:type="dcterms:W3CDTF">2012-05-29T03:58:47Z</dcterms:created>
  <dcterms:modified xsi:type="dcterms:W3CDTF">2012-08-09T23:44:38Z</dcterms:modified>
</cp:coreProperties>
</file>