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86" r:id="rId2"/>
    <p:sldId id="257" r:id="rId3"/>
    <p:sldId id="258" r:id="rId4"/>
    <p:sldId id="260" r:id="rId5"/>
    <p:sldId id="261" r:id="rId6"/>
    <p:sldId id="262" r:id="rId7"/>
    <p:sldId id="263" r:id="rId8"/>
    <p:sldId id="295" r:id="rId9"/>
    <p:sldId id="264" r:id="rId10"/>
    <p:sldId id="265" r:id="rId11"/>
    <p:sldId id="270" r:id="rId12"/>
    <p:sldId id="271" r:id="rId13"/>
    <p:sldId id="272" r:id="rId14"/>
    <p:sldId id="266" r:id="rId15"/>
    <p:sldId id="269" r:id="rId16"/>
    <p:sldId id="267" r:id="rId17"/>
    <p:sldId id="278" r:id="rId18"/>
    <p:sldId id="268" r:id="rId19"/>
    <p:sldId id="296" r:id="rId20"/>
    <p:sldId id="273" r:id="rId21"/>
    <p:sldId id="274" r:id="rId22"/>
    <p:sldId id="276" r:id="rId23"/>
    <p:sldId id="275" r:id="rId24"/>
    <p:sldId id="277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8" r:id="rId34"/>
    <p:sldId id="290" r:id="rId35"/>
    <p:sldId id="291" r:id="rId36"/>
    <p:sldId id="292" r:id="rId37"/>
    <p:sldId id="294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</p:sldIdLst>
  <p:sldSz cx="9144000" cy="6858000" type="screen4x3"/>
  <p:notesSz cx="6858000" cy="9144000"/>
  <p:custShowLst>
    <p:custShow name="Özel Gösteri 1" id="0">
      <p:sldLst>
        <p:sld r:id="rId2"/>
      </p:sldLst>
    </p:custShow>
  </p:custShowLst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CCFFFF"/>
    <a:srgbClr val="FFFF00"/>
    <a:srgbClr val="FF0000"/>
    <a:srgbClr val="66FF33"/>
    <a:srgbClr val="00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86541" autoAdjust="0"/>
  </p:normalViewPr>
  <p:slideViewPr>
    <p:cSldViewPr>
      <p:cViewPr varScale="1">
        <p:scale>
          <a:sx n="63" d="100"/>
          <a:sy n="63" d="100"/>
        </p:scale>
        <p:origin x="-33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00"/>
    </p:cViewPr>
  </p:sorterViewPr>
  <p:notesViewPr>
    <p:cSldViewPr>
      <p:cViewPr varScale="1">
        <p:scale>
          <a:sx n="65" d="100"/>
          <a:sy n="65" d="100"/>
        </p:scale>
        <p:origin x="-244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9D64B89-FD09-4A61-8B7A-AFC5AA187995}" type="datetimeFigureOut">
              <a:rPr lang="tr-TR"/>
              <a:pPr>
                <a:defRPr/>
              </a:pPr>
              <a:t>10.08.2012</a:t>
            </a:fld>
            <a:endParaRPr lang="tr-TR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B74072A-DE67-49AF-9D77-5C8649485F9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20024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2E572-CB9C-46B0-85B2-C3E54EA64114}" type="datetimeFigureOut">
              <a:rPr lang="tr-TR"/>
              <a:pPr>
                <a:defRPr/>
              </a:pPr>
              <a:t>10.08.2012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AF6CBA-D585-4847-A9A9-1415D7BE79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52430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59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E92F41-A70D-45DD-B60D-8794695FB4E4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tr-TR" sz="5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Örnek:</a:t>
            </a:r>
          </a:p>
          <a:p>
            <a:pPr eaLnBrk="1" hangingPunct="1">
              <a:defRPr/>
            </a:pPr>
            <a:r>
              <a:rPr lang="tr-TR" sz="500" b="1" smtClean="0">
                <a:solidFill>
                  <a:srgbClr val="0D0D0D"/>
                </a:solidFill>
                <a:latin typeface="Comic Sans MS" pitchFamily="66" charset="0"/>
              </a:rPr>
              <a:t>P: “Bir hafta 7 gündür.” önermesinin olumsuzunu bulalım</a:t>
            </a:r>
          </a:p>
          <a:p>
            <a:pPr eaLnBrk="1" hangingPunct="1">
              <a:defRPr/>
            </a:pPr>
            <a:endParaRPr lang="tr-TR" sz="5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tr-TR" sz="5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Çözüm:</a:t>
            </a:r>
          </a:p>
          <a:p>
            <a:pPr eaLnBrk="1" hangingPunct="1">
              <a:defRPr/>
            </a:pPr>
            <a:r>
              <a:rPr lang="tr-TR" sz="500" b="1" smtClean="0">
                <a:latin typeface="Comic Sans MS" pitchFamily="66" charset="0"/>
              </a:rPr>
              <a:t>P’: “Bir hafta 7 gün değildir.”</a:t>
            </a:r>
          </a:p>
          <a:p>
            <a:pPr eaLnBrk="1" hangingPunct="1">
              <a:defRPr/>
            </a:pPr>
            <a:r>
              <a:rPr lang="tr-TR" sz="500" b="1" smtClean="0">
                <a:latin typeface="Comic Sans MS" pitchFamily="66" charset="0"/>
              </a:rPr>
              <a:t>Burada p önermesi doğru.p’ önermesi yanlıştır.</a:t>
            </a:r>
          </a:p>
          <a:p>
            <a:pPr eaLnBrk="1" hangingPunct="1">
              <a:defRPr/>
            </a:pPr>
            <a:endParaRPr lang="tr-TR" sz="500" b="1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tr-TR" sz="500" b="1" smtClean="0">
                <a:latin typeface="Comic Sans MS" pitchFamily="66" charset="0"/>
              </a:rPr>
              <a:t>O halde;</a:t>
            </a:r>
          </a:p>
          <a:p>
            <a:pPr eaLnBrk="1" hangingPunct="1">
              <a:defRPr/>
            </a:pPr>
            <a:r>
              <a:rPr lang="tr-TR" sz="500" b="1" smtClean="0">
                <a:latin typeface="Comic Sans MS" pitchFamily="66" charset="0"/>
              </a:rPr>
              <a:t>p ≡ 1</a:t>
            </a:r>
          </a:p>
          <a:p>
            <a:pPr eaLnBrk="1" hangingPunct="1">
              <a:defRPr/>
            </a:pPr>
            <a:r>
              <a:rPr lang="tr-TR" sz="500" b="1" smtClean="0">
                <a:latin typeface="Comic Sans MS" pitchFamily="66" charset="0"/>
              </a:rPr>
              <a:t>p’ ≡ 0</a:t>
            </a:r>
          </a:p>
          <a:p>
            <a:pPr>
              <a:defRPr/>
            </a:pPr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0963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F39100-77CD-47D9-8E1D-8549ACA0170C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3011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77D8F0-C5AB-42C0-BFBA-D7D528BA2DD1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AF6EC-D216-421A-B7EE-023C219BEA70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6C13B-8B2A-44B6-82BC-90B131A26EC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2F938-A687-4A2A-86B3-03E2703CE734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48138-A9E1-4273-B6D5-3BE1815FA80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DC3CD-1B34-420E-8964-F4EC1308F729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4138F-5263-4F9F-9636-3DF7FD59A5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8ED95-D65D-44AB-AEDC-7ABA8571BD77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6309F-CFE6-491D-B120-2B52ADE8434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92E7-F472-4418-ADDD-99A1FA4FC330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E539C-8698-43BF-A30D-4DF83BAB5DB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1FCCD-F6E5-4E6A-8AC6-A2EA97C943C5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AA52B-6250-4F79-AE94-216E387DF16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D16CA-448A-436C-A04C-2075FEE552C3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6EE09-2131-47DD-BBDC-7C47DDD537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99E62-34B6-4461-8137-70C6CDEE2990}" type="datetime1">
              <a:rPr lang="tr-TR" smtClean="0"/>
              <a:t>10.08.2012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9AEA-18D7-450A-A1C5-E67E13EB2A1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A2570-F4A4-45A6-A096-C5A4B865CDFD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46DA6-462E-4F1D-A033-2B43FE33DDB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D7135-6AA5-4A91-9AAB-03C3D1641274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05070-D89A-42E7-A0FA-C9CFEF54BDE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CAEF2-81D2-4764-B01E-3AC637F0A670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7880B-92DA-45C0-BE22-2AF82D97108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CD30B3-97CD-4E52-B943-2AFAF309E9EA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1B9A69-72CD-4769-9A43-E1535C441B2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2200" b="1" dirty="0" smtClean="0">
                <a:latin typeface="Comic Sans MS" pitchFamily="66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5100" b="1" u="sng" dirty="0" err="1" smtClean="0">
                <a:solidFill>
                  <a:srgbClr val="FF0000"/>
                </a:solidFill>
                <a:latin typeface="Comic Sans MS" pitchFamily="66" charset="0"/>
              </a:rPr>
              <a:t>MüTHiŞ</a:t>
            </a:r>
            <a:endParaRPr lang="tr-TR" sz="5100" b="1" u="sng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5100" b="1" dirty="0" smtClean="0">
                <a:latin typeface="Comic Sans MS" pitchFamily="66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5100" b="1" u="sng" dirty="0" err="1" smtClean="0">
                <a:solidFill>
                  <a:srgbClr val="FFFF00"/>
                </a:solidFill>
                <a:latin typeface="Comic Sans MS" pitchFamily="66" charset="0"/>
              </a:rPr>
              <a:t>BiR</a:t>
            </a:r>
            <a:r>
              <a:rPr lang="tr-TR" sz="51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endParaRPr lang="tr-TR" sz="5100" b="1" dirty="0" smtClean="0"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5100" b="1" u="sng" dirty="0" err="1" smtClean="0">
                <a:solidFill>
                  <a:srgbClr val="FF0000"/>
                </a:solidFill>
                <a:latin typeface="Comic Sans MS" pitchFamily="66" charset="0"/>
              </a:rPr>
              <a:t>KoNu</a:t>
            </a:r>
            <a:r>
              <a:rPr lang="tr-TR" sz="5100" b="1" u="sng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5100" b="1" u="sng" dirty="0" err="1" smtClean="0">
                <a:solidFill>
                  <a:srgbClr val="FF0000"/>
                </a:solidFill>
                <a:latin typeface="Comic Sans MS" pitchFamily="66" charset="0"/>
              </a:rPr>
              <a:t>aNLaTıMıNa</a:t>
            </a:r>
            <a:endParaRPr lang="tr-TR" sz="5100" b="1" u="sng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5100" b="1" dirty="0" smtClean="0">
                <a:latin typeface="Comic Sans MS" pitchFamily="66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tr-TR" sz="5100" b="1" u="sng" dirty="0" err="1" smtClean="0">
                <a:solidFill>
                  <a:srgbClr val="FFFF00"/>
                </a:solidFill>
                <a:latin typeface="Comic Sans MS" pitchFamily="66" charset="0"/>
              </a:rPr>
              <a:t>HaZıR</a:t>
            </a:r>
            <a:r>
              <a:rPr lang="tr-TR" sz="5100" b="1" u="sng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tr-TR" sz="5100" b="1" u="sng" dirty="0" err="1" smtClean="0">
                <a:solidFill>
                  <a:srgbClr val="FFFF00"/>
                </a:solidFill>
                <a:latin typeface="Comic Sans MS" pitchFamily="66" charset="0"/>
              </a:rPr>
              <a:t>oLuN</a:t>
            </a:r>
            <a:endParaRPr lang="tr-TR" sz="5100" b="1" u="sng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2200" dirty="0" smtClean="0"/>
          </a:p>
          <a:p>
            <a:pPr eaLnBrk="1" hangingPunct="1">
              <a:lnSpc>
                <a:spcPct val="80000"/>
              </a:lnSpc>
            </a:pPr>
            <a:endParaRPr lang="tr-TR" sz="22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2400" b="1" dirty="0" smtClean="0">
                <a:solidFill>
                  <a:srgbClr val="FF0000"/>
                </a:solidFill>
                <a:latin typeface="Comic Sans MS" pitchFamily="66" charset="0"/>
              </a:rPr>
              <a:t>     </a:t>
            </a:r>
            <a:r>
              <a:rPr lang="tr-TR" sz="2400" b="1" u="sng" dirty="0" err="1" smtClean="0">
                <a:solidFill>
                  <a:srgbClr val="FF0000"/>
                </a:solidFill>
                <a:latin typeface="Comic Sans MS" pitchFamily="66" charset="0"/>
              </a:rPr>
              <a:t>HaZıRLaYaN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</a:rPr>
              <a:t>=</a:t>
            </a:r>
            <a:r>
              <a:rPr lang="tr-TR" sz="2400" b="1" u="sng" dirty="0" err="1" smtClean="0">
                <a:solidFill>
                  <a:srgbClr val="FFFF00"/>
                </a:solidFill>
                <a:latin typeface="Comic Sans MS" pitchFamily="66" charset="0"/>
              </a:rPr>
              <a:t>TâBiKiDé</a:t>
            </a:r>
            <a:r>
              <a:rPr lang="tr-TR" sz="2400" b="1" u="sng" dirty="0" smtClean="0">
                <a:solidFill>
                  <a:srgbClr val="FFFF00"/>
                </a:solidFill>
                <a:latin typeface="Comic Sans MS" pitchFamily="66" charset="0"/>
              </a:rPr>
              <a:t>; 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 </a:t>
            </a:r>
            <a:r>
              <a:rPr lang="tr-TR" sz="2400" b="1" u="sng" dirty="0" err="1" smtClean="0">
                <a:solidFill>
                  <a:srgbClr val="FF0000"/>
                </a:solidFill>
                <a:latin typeface="Comic Sans MS" pitchFamily="66" charset="0"/>
              </a:rPr>
              <a:t>âHMéT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2400" b="1" u="sng" dirty="0" err="1" smtClean="0">
                <a:solidFill>
                  <a:srgbClr val="FF0000"/>
                </a:solidFill>
                <a:latin typeface="Comic Sans MS" pitchFamily="66" charset="0"/>
              </a:rPr>
              <a:t>FıRâT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</a:rPr>
              <a:t> $</a:t>
            </a:r>
            <a:r>
              <a:rPr lang="tr-TR" sz="2400" b="1" u="sng" dirty="0" err="1" smtClean="0">
                <a:solidFill>
                  <a:srgbClr val="FF0000"/>
                </a:solidFill>
                <a:latin typeface="Comic Sans MS" pitchFamily="66" charset="0"/>
              </a:rPr>
              <a:t>eqeR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2400" b="1" u="sng" dirty="0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</a:t>
            </a:r>
            <a:r>
              <a:rPr lang="tr-TR" sz="2400" b="1" u="sng" dirty="0" smtClean="0">
                <a:solidFill>
                  <a:srgbClr val="C00000"/>
                </a:solidFill>
                <a:latin typeface="Comic Sans MS" pitchFamily="66" charset="0"/>
                <a:sym typeface="Wingdings" pitchFamily="2" charset="2"/>
              </a:rPr>
              <a:t>   </a:t>
            </a:r>
          </a:p>
        </p:txBody>
      </p:sp>
      <p:pic>
        <p:nvPicPr>
          <p:cNvPr id="15362" name="3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4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813" y="645318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5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587692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6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587692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7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587692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8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587692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9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4292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10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4292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11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436562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12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4292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13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4292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14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70827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15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19697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16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19697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17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45318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18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813" y="11588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69000">
                <a:schemeClr val="accent6">
                  <a:lumMod val="50000"/>
                </a:schemeClr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rect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tr-TR" sz="2000" b="1" smtClean="0">
                <a:solidFill>
                  <a:srgbClr val="FF0000"/>
                </a:solidFill>
                <a:latin typeface="Comic Sans MS" pitchFamily="66" charset="0"/>
              </a:rPr>
              <a:t>BİLEŞİK ÖNERMELER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smtClean="0"/>
              <a:t> 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   </a:t>
            </a:r>
            <a:r>
              <a:rPr lang="tr-TR" sz="1400" b="1" smtClean="0">
                <a:latin typeface="Comic Sans MS" pitchFamily="66" charset="0"/>
              </a:rPr>
              <a:t>Verilen bir önerme her zaman tek bir yargı belirtmeyebilir.birden fazla yargı belirten önermelerde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bir yargıyı diğer yargıya bağlamak için çeşitli bağlaçlar kullanılır.Birden fazla önermenin ve,veya, ise,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ancak ve ancak gibi bağlaçlarla birbirine bağlanması ile oluşturulan yeni önermeye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bileşik önerme </a:t>
            </a:r>
            <a:r>
              <a:rPr lang="tr-TR" sz="1400" b="1" smtClean="0">
                <a:latin typeface="Comic Sans MS" pitchFamily="66" charset="0"/>
              </a:rPr>
              <a:t>denir.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A: Veya (V) Bağlacı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Verilen p ile q herhangi iki önerme olmak üzere, bu basit önermelerin "veya" bağlacı ile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bağlanmasından meydana gelen bileşik önermeye, p veya q bileşik önermesi denir. p V q şeklinde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gösterilir.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 V q bileşik önermesinde, bileşenlerden en az birisi doğru iken doğru, ikisi de yanlış iken yanlıştır.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 V q bileşik önermesinin doğruluk değerleri tablosu, aşağıdaki şekilde yapılmıştır.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Bu tablodan görüldüğü gibi, 1 V 1 ≡ 1, 1 V 0 ≡ 1 , 0 V 1 ≡ 1, 0 V 0 ≡ 0 olduğu görülmektedir.</a:t>
            </a:r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179512" y="4941168"/>
          <a:ext cx="2232248" cy="1737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83"/>
                <a:gridCol w="744083"/>
                <a:gridCol w="744082"/>
              </a:tblGrid>
              <a:tr h="347514"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p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>
                            <a:alpha val="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q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>
                            <a:alpha val="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 smtClean="0">
                          <a:latin typeface="Comic Sans MS" pitchFamily="66" charset="0"/>
                        </a:rPr>
                        <a:t>p V q</a:t>
                      </a:r>
                      <a:endParaRPr lang="tr-TR" sz="1400" b="1" dirty="0">
                        <a:latin typeface="Comic Sans MS" pitchFamily="66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200">
                            <a:alpha val="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lin ang="0" scaled="0"/>
                      <a:tileRect/>
                    </a:gradFill>
                  </a:tcPr>
                </a:tc>
              </a:tr>
              <a:tr h="347514"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 flip="none" rotWithShape="1">
                      <a:gsLst>
                        <a:gs pos="51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 flip="none" rotWithShape="1">
                      <a:gsLst>
                        <a:gs pos="59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347514">
                <a:tc>
                  <a:txBody>
                    <a:bodyPr/>
                    <a:lstStyle/>
                    <a:p>
                      <a:pPr algn="ctr"/>
                      <a:r>
                        <a:rPr lang="tr-TR" sz="1400" b="1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 flip="none" rotWithShape="1">
                      <a:gsLst>
                        <a:gs pos="48000">
                          <a:srgbClr val="FFFF00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 flip="none" rotWithShape="1">
                      <a:gsLst>
                        <a:gs pos="49000">
                          <a:srgbClr val="FFFF00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47514"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>
                    <a:gradFill flip="none" rotWithShape="1">
                      <a:gsLst>
                        <a:gs pos="48000">
                          <a:srgbClr val="FFFF00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>
                    <a:gradFill flip="none" rotWithShape="1">
                      <a:gsLst>
                        <a:gs pos="49000">
                          <a:srgbClr val="FFFF00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347514"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>
                    <a:gradFill flip="none" rotWithShape="1">
                      <a:gsLst>
                        <a:gs pos="49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>
                    <a:gradFill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400" b="1" dirty="0"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>
                    <a:gradFill flip="none" rotWithShape="1">
                      <a:gsLst>
                        <a:gs pos="51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0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Örnek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p: "Van gölü Türkiye’nin en büyük gölüdür.“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q: "Her çift sayı 2 ile bölünür." önermeleri veriliyor. Bu önermeler için p V q bileşik önermesini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yazalım ve doğruluk değerini bulalım.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Çözüm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V q: "Van gölü Türkiye’nin en büyük gölü veya her çift sayı 2 ile bölünür." diye yazılır.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ve q önermeleri doğru önermelerdir. Buna göre, p V q ≡ 1 V 1 ≡ 1 olup, bu bileşik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 doğrudur.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u="sng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Veya Bağlacı ile Kurulan Bileşik Önermelerin Özelikleri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Verilen p,q,r herhangi üç önerme olsun. Bu önermeler için aşağıdaki özelikler vardır.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1. p V p ≡ p                        (Tek kuvvet özeliği)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2. p V q ≡ q V p                   (Değişme özeliği)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3. p V (q V r) ≡ ( p V q ) V r     (Birleşme özeliği)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4. p V 1 ≡ 1 ve p V 0 ≡ p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Örnek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Verilen (1 V 0) V 0 V (1 V 0) bileşik önermesinin doğruluk değerini bulalım.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Verilen (1 V 0) V 0 V (1 V 0) ≡ (1 V 0) V 1 ≡ 1 V 1 ≡ 1 olur.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O halde, verilen bileşik önerme doğrudur.</a:t>
            </a:r>
            <a:endParaRPr lang="tr-TR" sz="2000" smtClean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path path="shape">
              <a:fillToRect l="50000" t="50000" r="50000" b="50000"/>
            </a:path>
            <a:tileRect/>
          </a:gradFill>
          <a:ln cap="rnd">
            <a:solidFill>
              <a:schemeClr val="tx1"/>
            </a:solidFill>
            <a:bevel/>
          </a:ln>
          <a:effectLst>
            <a:outerShdw sx="1000" sy="1000" algn="ctr" rotWithShape="0">
              <a:srgbClr val="000000"/>
            </a:outerShdw>
          </a:effectLst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B: Ve (</a:t>
            </a:r>
            <a:r>
              <a:rPr lang="el-GR" sz="1800" b="1" smtClean="0">
                <a:solidFill>
                  <a:srgbClr val="FF0000"/>
                </a:solidFill>
                <a:latin typeface="Comic Sans MS" pitchFamily="66" charset="0"/>
              </a:rPr>
              <a:t>Λ) </a:t>
            </a: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Bağlacı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Verilen p ile q herhangi iki önerme olmak üzere, p ile q önermelerinin "ve" bağlacı ile bağlanmasından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oluşan bileşik önermeye, p ve q bileşik önermesi denir. p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q şeklinde gösterilir.</a:t>
            </a:r>
          </a:p>
          <a:p>
            <a:pPr eaLnBrk="1" hangingPunct="1">
              <a:defRPr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p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q bileşik önermesi, p ve q önermelerinin ikisi de doğru iken doğru, diğer durumlarda yanlıştır.</a:t>
            </a:r>
          </a:p>
          <a:p>
            <a:pPr eaLnBrk="1" hangingPunct="1">
              <a:defRPr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p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q bileşik önermesinin doğruluk değerleri tablosu aşağıdaki şekilde yapılmıştır.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Bu tabloda gösterildiği gibi, 1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1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≡ 1, 1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 0 ≡ 0, 0 Λ 1 ≡ 0, 0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0 ≡ 0 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olduğu görülmektedir.</a:t>
            </a: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3850" y="2349500"/>
          <a:ext cx="2808288" cy="1849438"/>
        </p:xfrm>
        <a:graphic>
          <a:graphicData uri="http://schemas.openxmlformats.org/drawingml/2006/table">
            <a:tbl>
              <a:tblPr/>
              <a:tblGrid>
                <a:gridCol w="936625"/>
                <a:gridCol w="935038"/>
                <a:gridCol w="936625"/>
              </a:tblGrid>
              <a:tr h="139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q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 </a:t>
                      </a:r>
                      <a:r>
                        <a:rPr kumimoji="0" lang="el-G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Λ</a:t>
                      </a: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q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000000"/>
              </a:gs>
              <a:gs pos="50000">
                <a:srgbClr val="00FF00"/>
              </a:gs>
              <a:gs pos="100000">
                <a:srgbClr val="0000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: "Portakal meyvedir.“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: "Üzüm sebzedir." önermeleri için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 bileşik önermesini yazalım. Doğruluk değerini bulalım.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: "Portakal meyve ve üzüm sebzedir."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önermesi doğru, q önermesi yanlıştır.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p </a:t>
            </a:r>
            <a:r>
              <a:rPr lang="tr-TR" sz="1400" b="1" smtClean="0">
                <a:latin typeface="Comic Sans MS" pitchFamily="66" charset="0"/>
              </a:rPr>
              <a:t>≡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tr-TR" sz="1400" b="1" smtClean="0">
                <a:latin typeface="Comic Sans MS" pitchFamily="66" charset="0"/>
              </a:rPr>
              <a:t>,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 ≡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0</a:t>
            </a:r>
            <a:r>
              <a:rPr lang="tr-TR" sz="1400" b="1" smtClean="0">
                <a:latin typeface="Comic Sans MS" pitchFamily="66" charset="0"/>
              </a:rPr>
              <a:t> dır.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Buna göre,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 ≡ (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1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0</a:t>
            </a:r>
            <a:r>
              <a:rPr lang="el-GR" sz="1400" b="1" smtClean="0">
                <a:latin typeface="Comic Sans MS" pitchFamily="66" charset="0"/>
              </a:rPr>
              <a:t>) ≡ 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0</a:t>
            </a:r>
            <a:r>
              <a:rPr lang="el-GR" sz="1400" b="1" smtClean="0"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olup, bileşik önerme yanlıştır.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Ve Bağlacı ile Kurulan Bileşik Önermenin Özelikleri Verilen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,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,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sz="1400" b="1" smtClean="0">
                <a:latin typeface="Comic Sans MS" pitchFamily="66" charset="0"/>
              </a:rPr>
              <a:t> herhangi üç önerme olsun. Bu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önermeler için aşağıdaki özelikler vardır.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/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>1.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 </a:t>
            </a:r>
            <a:r>
              <a:rPr lang="tr-TR" sz="1400" b="1" smtClean="0">
                <a:latin typeface="Comic Sans MS" pitchFamily="66" charset="0"/>
              </a:rPr>
              <a:t>≡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(Tek kuvvet özeliği)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2.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 ≡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(Değişme özeliği)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3.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(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sz="1400" b="1" smtClean="0">
                <a:latin typeface="Comic Sans MS" pitchFamily="66" charset="0"/>
              </a:rPr>
              <a:t>) ≡ (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tr-TR" sz="1400" b="1" smtClean="0">
                <a:latin typeface="Comic Sans MS" pitchFamily="66" charset="0"/>
              </a:rPr>
              <a:t>)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sz="1400" b="1" smtClean="0">
                <a:latin typeface="Comic Sans MS" pitchFamily="66" charset="0"/>
              </a:rPr>
              <a:t> (Bileşme özeliği)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4.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≡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ve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0</a:t>
            </a:r>
            <a:r>
              <a:rPr lang="el-GR" sz="1400" b="1" smtClean="0">
                <a:latin typeface="Comic Sans MS" pitchFamily="66" charset="0"/>
              </a:rPr>
              <a:t> ≡ 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0</a:t>
            </a: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9698" name="3 Resim" descr="imag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4098925"/>
            <a:ext cx="3779837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6 Başlık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tx1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tr-TR" sz="2000" b="1" smtClean="0">
                <a:solidFill>
                  <a:srgbClr val="FF0000"/>
                </a:solidFill>
                <a:latin typeface="Comic Sans MS" pitchFamily="66" charset="0"/>
              </a:rPr>
              <a:t>Bağlaçların  Doğruluk Tabloları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6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2000" b="1" smtClean="0">
                <a:solidFill>
                  <a:srgbClr val="FF0000"/>
                </a:solidFill>
                <a:latin typeface="Comic Sans MS" pitchFamily="66" charset="0"/>
              </a:rPr>
              <a:t>Bileşik önermelerin özellikleri</a:t>
            </a:r>
          </a:p>
          <a:p>
            <a:pPr eaLnBrk="1" hangingPunct="1">
              <a:buFont typeface="Arial" charset="0"/>
              <a:buNone/>
              <a:defRPr/>
            </a:pPr>
            <a:endParaRPr lang="tr-TR" sz="20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600" smtClean="0">
                <a:solidFill>
                  <a:schemeClr val="bg1"/>
                </a:solidFill>
              </a:rPr>
              <a:t> 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Tek Kuvvet Özelliği:</a:t>
            </a:r>
          </a:p>
          <a:p>
            <a:pPr eaLnBrk="1" hangingPunct="1">
              <a:buFont typeface="Calibri" pitchFamily="34" charset="0"/>
              <a:buAutoNum type="arabicPeriod"/>
              <a:defRPr/>
            </a:pPr>
            <a:r>
              <a:rPr lang="tr-TR" sz="1400" b="1" smtClean="0">
                <a:latin typeface="Comic Sans MS" pitchFamily="66" charset="0"/>
              </a:rPr>
              <a:t>Bir p önermesi için 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 ve p V p önermelerinin doğruluk tablosunun inceleyelim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 </a:t>
            </a:r>
            <a:r>
              <a:rPr lang="ja-JP" altLang="en-US" sz="1400" b="1" smtClean="0">
                <a:latin typeface="Comic Sans MS" pitchFamily="66" charset="0"/>
                <a:cs typeface="ＭＳ Ｐゴシック"/>
              </a:rPr>
              <a:t>≡</a:t>
            </a:r>
            <a:r>
              <a:rPr lang="tr-TR" altLang="ja-JP" sz="1400" b="1" smtClean="0">
                <a:latin typeface="Comic Sans MS" pitchFamily="66" charset="0"/>
                <a:cs typeface="ＭＳ Ｐゴシック"/>
              </a:rPr>
              <a:t> </a:t>
            </a:r>
            <a:r>
              <a:rPr lang="tr-TR" sz="1400" b="1" smtClean="0">
                <a:latin typeface="Comic Sans MS" pitchFamily="66" charset="0"/>
              </a:rPr>
              <a:t>p  ve  p v p </a:t>
            </a:r>
            <a:r>
              <a:rPr lang="ja-JP" altLang="en-US" sz="1400" b="1" smtClean="0">
                <a:latin typeface="Comic Sans MS" pitchFamily="66" charset="0"/>
                <a:cs typeface="ＭＳ Ｐゴシック"/>
              </a:rPr>
              <a:t>≡</a:t>
            </a:r>
            <a:r>
              <a:rPr lang="tr-TR" altLang="ja-JP" sz="1400" b="1" smtClean="0">
                <a:latin typeface="Comic Sans MS" pitchFamily="66" charset="0"/>
                <a:cs typeface="ＭＳ Ｐゴシック"/>
              </a:rPr>
              <a:t> </a:t>
            </a:r>
            <a:r>
              <a:rPr lang="tr-TR" sz="1400" b="1" smtClean="0">
                <a:latin typeface="Comic Sans MS" pitchFamily="66" charset="0"/>
              </a:rPr>
              <a:t>p  olduğu görülmektedir.</a:t>
            </a:r>
          </a:p>
          <a:p>
            <a:pPr eaLnBrk="1" hangingPunct="1">
              <a:defRPr/>
            </a:pPr>
            <a:endParaRPr lang="tr-TR" smtClean="0"/>
          </a:p>
        </p:txBody>
      </p:sp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323850" y="4724400"/>
          <a:ext cx="2592388" cy="1112838"/>
        </p:xfrm>
        <a:graphic>
          <a:graphicData uri="http://schemas.openxmlformats.org/drawingml/2006/table">
            <a:tbl>
              <a:tblPr/>
              <a:tblGrid>
                <a:gridCol w="420688"/>
                <a:gridCol w="420687"/>
                <a:gridCol w="909638"/>
                <a:gridCol w="84137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 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 p </a:t>
                      </a:r>
                      <a:r>
                        <a:rPr kumimoji="0" lang="el-G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Λ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omic Sans MS" pitchFamily="66" charset="0"/>
                        </a:rPr>
                        <a:t> p V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 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 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 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  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BEAC7"/>
                        </a:gs>
                        <a:gs pos="17999">
                          <a:srgbClr val="FEE7F2"/>
                        </a:gs>
                        <a:gs pos="36000">
                          <a:srgbClr val="FAC77D"/>
                        </a:gs>
                        <a:gs pos="61000">
                          <a:srgbClr val="FBA97D"/>
                        </a:gs>
                        <a:gs pos="82001">
                          <a:srgbClr val="FBD49C"/>
                        </a:gs>
                        <a:gs pos="100000">
                          <a:srgbClr val="FEE7F2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5" name="14 Tablo"/>
          <p:cNvGraphicFramePr>
            <a:graphicFrameLocks noGrp="1"/>
          </p:cNvGraphicFramePr>
          <p:nvPr/>
        </p:nvGraphicFramePr>
        <p:xfrm>
          <a:off x="251520" y="908720"/>
          <a:ext cx="4048647" cy="18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706"/>
                <a:gridCol w="378706"/>
                <a:gridCol w="847018"/>
                <a:gridCol w="734306"/>
                <a:gridCol w="907343"/>
                <a:gridCol w="802568"/>
              </a:tblGrid>
              <a:tr h="360040"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</a:t>
                      </a:r>
                      <a:endParaRPr lang="tr-TR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>
                    <a:gradFill flip="none" rotWithShape="1">
                      <a:gsLst>
                        <a:gs pos="100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q</a:t>
                      </a:r>
                      <a:endParaRPr lang="tr-TR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>
                    <a:gradFill flip="none" rotWithShape="1">
                      <a:gsLst>
                        <a:gs pos="100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  </a:t>
                      </a:r>
                      <a:r>
                        <a:rPr lang="el-G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Λ</a:t>
                      </a:r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q</a:t>
                      </a:r>
                      <a:endParaRPr lang="tr-TR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>
                    <a:gradFill flip="none" rotWithShape="1">
                      <a:gsLst>
                        <a:gs pos="100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</a:t>
                      </a:r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V q</a:t>
                      </a:r>
                      <a:endParaRPr lang="tr-TR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>
                    <a:gradFill flip="none" rotWithShape="1">
                      <a:gsLst>
                        <a:gs pos="100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</a:t>
                      </a:r>
                      <a:r>
                        <a:rPr lang="tr-TR" sz="1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  =&gt; q</a:t>
                      </a:r>
                      <a:endParaRPr lang="tr-TR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>
                    <a:gradFill flip="none" rotWithShape="1">
                      <a:gsLst>
                        <a:gs pos="100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p</a:t>
                      </a:r>
                      <a:r>
                        <a:rPr lang="tr-TR" sz="14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r>
                        <a:rPr lang="tr-TR" sz="1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  <a:sym typeface="Wingdings"/>
                        </a:rPr>
                        <a:t> q</a:t>
                      </a:r>
                      <a:endParaRPr lang="tr-TR" sz="1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>
                    <a:gradFill flip="none" rotWithShape="1">
                      <a:gsLst>
                        <a:gs pos="100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1</a:t>
                      </a:r>
                      <a:endParaRPr lang="tr-TR" sz="14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 marL="96484" marR="96484" anchor="ctr" anchorCtr="1">
                    <a:gradFill flip="none" rotWithShape="1">
                      <a:gsLst>
                        <a:gs pos="34000">
                          <a:schemeClr val="bg2">
                            <a:alpha val="99000"/>
                          </a:schemeClr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30745" name="4 Resim" descr="ogrenci-sozleri-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0"/>
            <a:ext cx="4214812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5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solidFill>
            <a:srgbClr val="66FF33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Değişme Özelliği:</a:t>
            </a:r>
            <a:endParaRPr lang="tr-TR" sz="1600" smtClean="0"/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İki önermemiz p ve q olsun bu önermeler için 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q,  q</a:t>
            </a:r>
            <a:r>
              <a:rPr lang="tr-TR" sz="1400" b="1" smtClean="0"/>
              <a:t> 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tr-TR" sz="1400" b="1" smtClean="0"/>
              <a:t> </a:t>
            </a:r>
            <a:r>
              <a:rPr lang="tr-TR" sz="1400" b="1" smtClean="0">
                <a:latin typeface="Comic Sans MS" pitchFamily="66" charset="0"/>
              </a:rPr>
              <a:t>p ile p V q , q V p  bileşik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önermelerinin doğruluk tablosunu inceleyelim</a:t>
            </a:r>
          </a:p>
          <a:p>
            <a:pPr eaLnBrk="1" hangingPunct="1"/>
            <a:endParaRPr lang="tr-TR" smtClean="0"/>
          </a:p>
          <a:p>
            <a:pPr eaLnBrk="1" hangingPunct="1"/>
            <a:endParaRPr lang="tr-TR" smtClean="0"/>
          </a:p>
          <a:p>
            <a:pPr eaLnBrk="1" hangingPunct="1">
              <a:buFont typeface="Arial" charset="0"/>
              <a:buNone/>
            </a:pPr>
            <a:endParaRPr lang="tr-TR" sz="1400" smtClean="0"/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 </a:t>
            </a:r>
            <a:r>
              <a:rPr lang="ja-JP" altLang="en-US" sz="1400" b="1" smtClean="0">
                <a:latin typeface="Comic Sans MS" pitchFamily="66" charset="0"/>
                <a:cs typeface="ＭＳ Ｐゴシック"/>
              </a:rPr>
              <a:t>≡</a:t>
            </a:r>
            <a:r>
              <a:rPr lang="tr-TR" sz="1400" b="1" smtClean="0">
                <a:latin typeface="Comic Sans MS" pitchFamily="66" charset="0"/>
              </a:rPr>
              <a:t> q</a:t>
            </a:r>
            <a:r>
              <a:rPr lang="el-GR" sz="1400" b="1" smtClean="0">
                <a:latin typeface="Comic Sans MS" pitchFamily="66" charset="0"/>
              </a:rPr>
              <a:t> Λ </a:t>
            </a:r>
            <a:r>
              <a:rPr lang="tr-TR" sz="1400" b="1" smtClean="0">
                <a:latin typeface="Comic Sans MS" pitchFamily="66" charset="0"/>
              </a:rPr>
              <a:t>p    ve   p V q </a:t>
            </a:r>
            <a:r>
              <a:rPr lang="ja-JP" altLang="en-US" sz="1400" b="1" smtClean="0">
                <a:latin typeface="Comic Sans MS" pitchFamily="66" charset="0"/>
                <a:cs typeface="ＭＳ Ｐゴシック"/>
              </a:rPr>
              <a:t>≡</a:t>
            </a:r>
            <a:r>
              <a:rPr lang="tr-TR" sz="1400" b="1" smtClean="0">
                <a:latin typeface="Comic Sans MS" pitchFamily="66" charset="0"/>
              </a:rPr>
              <a:t> q V p olduğu görülmektedir.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Birleşme Özelliği: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p,q ve r üç önerme olsun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(p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 ve 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bileşik önermeleri ile 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(p V q) V r  ve p V (q V r) bileşik önermelerinin doğruluk tablolarını inceleyelim</a:t>
            </a:r>
            <a:endParaRPr lang="tr-TR" smtClean="0"/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                                      Bu Tabloda (p V q) r ve p V (q V r) denkliği görülüyor.</a:t>
            </a:r>
          </a:p>
          <a:p>
            <a:pPr eaLnBrk="1" hangingPunct="1"/>
            <a:endParaRPr lang="tr-TR" smtClean="0"/>
          </a:p>
        </p:txBody>
      </p:sp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251520" y="1052736"/>
          <a:ext cx="3312368" cy="1403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993"/>
                <a:gridCol w="320993"/>
                <a:gridCol w="726166"/>
                <a:gridCol w="648072"/>
                <a:gridCol w="648072"/>
                <a:gridCol w="648072"/>
              </a:tblGrid>
              <a:tr h="288032">
                <a:tc>
                  <a:txBody>
                    <a:bodyPr/>
                    <a:lstStyle/>
                    <a:p>
                      <a:r>
                        <a:rPr lang="tr-TR" sz="1200" b="1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p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q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p</a:t>
                      </a:r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l-GR" sz="12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q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p </a:t>
                      </a:r>
                      <a:r>
                        <a:rPr lang="el-GR" sz="12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q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p V q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p</a:t>
                      </a:r>
                      <a:r>
                        <a:rPr lang="tr-TR" sz="1200" b="1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V q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77232"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1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89168"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   0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25000">
                          <a:srgbClr val="03D4A8">
                            <a:alpha val="0"/>
                          </a:srgbClr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70991" y="4335958"/>
          <a:ext cx="4176464" cy="2448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131"/>
                <a:gridCol w="286131"/>
                <a:gridCol w="286131"/>
                <a:gridCol w="605174"/>
                <a:gridCol w="1128721"/>
                <a:gridCol w="576064"/>
                <a:gridCol w="1008112"/>
              </a:tblGrid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p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q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r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p 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</a:t>
                      </a:r>
                      <a:r>
                        <a:rPr lang="el-GR" sz="12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q</a:t>
                      </a:r>
                      <a:endParaRPr lang="tr-TR" sz="1200" b="1" dirty="0">
                        <a:solidFill>
                          <a:srgbClr val="FF0000"/>
                        </a:solidFill>
                        <a:latin typeface="Comic Sans MS" pitchFamily="66" charset="0"/>
                        <a:ea typeface="MS Mincho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(p </a:t>
                      </a:r>
                      <a:r>
                        <a:rPr lang="el-GR" sz="12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baseline="0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q</a:t>
                      </a: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) </a:t>
                      </a:r>
                      <a:r>
                        <a:rPr lang="el-GR" sz="12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r</a:t>
                      </a:r>
                      <a:endParaRPr lang="tr-TR" sz="1200" b="1" dirty="0">
                        <a:solidFill>
                          <a:srgbClr val="FF0000"/>
                        </a:solidFill>
                        <a:latin typeface="Comic Sans MS" pitchFamily="66" charset="0"/>
                        <a:ea typeface="MS Mincho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q </a:t>
                      </a:r>
                      <a:r>
                        <a:rPr lang="el-GR" sz="12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</a:t>
                      </a: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r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p </a:t>
                      </a:r>
                      <a:r>
                        <a:rPr lang="el-GR" sz="12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(q </a:t>
                      </a:r>
                      <a:r>
                        <a:rPr lang="el-GR" sz="12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2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 </a:t>
                      </a: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Comic Sans MS" pitchFamily="66" charset="0"/>
                          <a:ea typeface="MS Mincho"/>
                        </a:rPr>
                        <a:t>r)</a:t>
                      </a:r>
                    </a:p>
                  </a:txBody>
                  <a:tcPr marL="68580" marR="68580" marT="0" marB="0" anchor="ctr">
                    <a:gradFill flip="none" rotWithShape="1">
                      <a:gsLst>
                        <a:gs pos="67000">
                          <a:schemeClr val="tx1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  <a:tileRect/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1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  <a:tr h="272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200" b="1" dirty="0">
                          <a:solidFill>
                            <a:schemeClr val="tx1"/>
                          </a:solidFill>
                          <a:latin typeface="Comic Sans MS" pitchFamily="66" charset="0"/>
                          <a:ea typeface="MS Mincho"/>
                        </a:rPr>
                        <a:t>0</a:t>
                      </a:r>
                    </a:p>
                  </a:txBody>
                  <a:tcPr marL="68580" marR="68580" marT="0" marB="0" anchor="ctr">
                    <a:gradFill>
                      <a:gsLst>
                        <a:gs pos="12000">
                          <a:srgbClr val="FFF200">
                            <a:alpha val="11000"/>
                          </a:srgbClr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rect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0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/>
          </a:gradFill>
        </p:spPr>
        <p:txBody>
          <a:bodyPr/>
          <a:lstStyle/>
          <a:p>
            <a:pPr marL="514350" indent="-51435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tr-TR" sz="1600" b="1" smtClean="0">
                <a:solidFill>
                  <a:schemeClr val="bg1"/>
                </a:solidFill>
                <a:latin typeface="Comic Sans MS" pitchFamily="66" charset="0"/>
              </a:rPr>
              <a:t>Dağılma Özelliği: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6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6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        </a:t>
            </a:r>
          </a:p>
          <a:p>
            <a:pPr marL="514350" indent="-51435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                     </a:t>
            </a:r>
          </a:p>
          <a:p>
            <a:pPr marL="514350" indent="-514350" eaLnBrk="1" hangingPunct="1">
              <a:buFont typeface="Arial" charset="0"/>
              <a:buNone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Arial" charset="0"/>
              <a:buNone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                      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p V (q </a:t>
            </a:r>
            <a:r>
              <a:rPr lang="el-GR" sz="1200" b="1" smtClean="0">
                <a:solidFill>
                  <a:schemeClr val="bg1"/>
                </a:solidFill>
                <a:latin typeface="Comic Sans MS" pitchFamily="66" charset="0"/>
              </a:rPr>
              <a:t>Λ 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r) ≡ (p V q) </a:t>
            </a:r>
            <a:r>
              <a:rPr lang="el-GR" sz="1200" b="1" smtClean="0">
                <a:solidFill>
                  <a:schemeClr val="bg1"/>
                </a:solidFill>
                <a:latin typeface="Comic Sans MS" pitchFamily="66" charset="0"/>
              </a:rPr>
              <a:t>Λ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(p V r)                          p </a:t>
            </a:r>
            <a:r>
              <a:rPr lang="el-GR" sz="1200" b="1" smtClean="0">
                <a:solidFill>
                  <a:schemeClr val="bg1"/>
                </a:solidFill>
                <a:latin typeface="Comic Sans MS" pitchFamily="66" charset="0"/>
              </a:rPr>
              <a:t>Λ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(q V r) ≡ (p </a:t>
            </a:r>
            <a:r>
              <a:rPr lang="el-GR" sz="1200" b="1" smtClean="0">
                <a:solidFill>
                  <a:schemeClr val="bg1"/>
                </a:solidFill>
                <a:latin typeface="Comic Sans MS" pitchFamily="66" charset="0"/>
              </a:rPr>
              <a:t>Λ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q) V (p </a:t>
            </a:r>
            <a:r>
              <a:rPr lang="el-GR" sz="1200" b="1" smtClean="0">
                <a:solidFill>
                  <a:schemeClr val="bg1"/>
                </a:solidFill>
                <a:latin typeface="Comic Sans MS" pitchFamily="66" charset="0"/>
              </a:rPr>
              <a:t>Λ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r)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Her p,q,r önermeleri için p V (q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r) ≡ (p V q)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(p V r)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V nın 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üzerine dağılma özelliği),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p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(q V r) ≡ (p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q) V (p </a:t>
            </a:r>
            <a:r>
              <a:rPr lang="el-GR" sz="1400" b="1" smtClean="0">
                <a:solidFill>
                  <a:srgbClr val="FFFF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 r)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el-GR" sz="1400" b="1" smtClean="0">
                <a:solidFill>
                  <a:srgbClr val="FF0000"/>
                </a:solidFill>
                <a:latin typeface="Comic Sans MS" pitchFamily="66" charset="0"/>
              </a:rPr>
              <a:t>Λ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nin V üzerine dağılma özelliği)</a:t>
            </a:r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0" y="836613"/>
          <a:ext cx="9144000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435"/>
                <a:gridCol w="294352"/>
                <a:gridCol w="294352"/>
                <a:gridCol w="515117"/>
                <a:gridCol w="883057"/>
                <a:gridCol w="588705"/>
                <a:gridCol w="588705"/>
                <a:gridCol w="1250998"/>
                <a:gridCol w="588705"/>
                <a:gridCol w="956645"/>
                <a:gridCol w="588705"/>
                <a:gridCol w="588705"/>
                <a:gridCol w="1692520"/>
              </a:tblGrid>
              <a:tr h="360040"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p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q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dirty="0" smtClean="0">
                          <a:latin typeface="Comic Sans MS" pitchFamily="66" charset="0"/>
                        </a:rPr>
                        <a:t>r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q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dirty="0" smtClean="0">
                          <a:latin typeface="Comic Sans MS" pitchFamily="66" charset="0"/>
                        </a:rPr>
                        <a:t> r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p V (q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r)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p V q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dirty="0" smtClean="0">
                          <a:latin typeface="Comic Sans MS" pitchFamily="66" charset="0"/>
                        </a:rPr>
                        <a:t>p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V r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dirty="0" smtClean="0">
                          <a:latin typeface="Comic Sans MS" pitchFamily="66" charset="0"/>
                        </a:rPr>
                        <a:t>(p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V q)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(p V r)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q V r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p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(q V r)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dirty="0" smtClean="0">
                          <a:latin typeface="Comic Sans MS" pitchFamily="66" charset="0"/>
                        </a:rPr>
                        <a:t>p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q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baseline="0" dirty="0" smtClean="0">
                          <a:latin typeface="Comic Sans MS" pitchFamily="66" charset="0"/>
                        </a:rPr>
                        <a:t>p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r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000" dirty="0" smtClean="0">
                          <a:latin typeface="Comic Sans MS" pitchFamily="66" charset="0"/>
                        </a:rPr>
                        <a:t>(p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q) V (</a:t>
                      </a:r>
                      <a:r>
                        <a:rPr lang="tr-TR" sz="1000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p  </a:t>
                      </a:r>
                      <a:r>
                        <a:rPr lang="el-GR" sz="10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  <a:ea typeface="+mn-ea"/>
                          <a:cs typeface="+mn-cs"/>
                        </a:rPr>
                        <a:t>Λ</a:t>
                      </a:r>
                      <a:r>
                        <a:rPr lang="tr-TR" sz="1000" baseline="0" dirty="0" smtClean="0">
                          <a:latin typeface="Comic Sans MS" pitchFamily="66" charset="0"/>
                        </a:rPr>
                        <a:t> r)</a:t>
                      </a:r>
                      <a:endParaRPr lang="tr-TR" sz="1000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1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50" b="1" dirty="0" smtClean="0">
                          <a:latin typeface="Comic Sans MS" pitchFamily="66" charset="0"/>
                        </a:rPr>
                        <a:t>0</a:t>
                      </a:r>
                      <a:endParaRPr lang="tr-TR" sz="1050" b="1" dirty="0">
                        <a:latin typeface="Comic Sans MS" pitchFamily="66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rgbClr val="D6B19C"/>
                        </a:gs>
                        <a:gs pos="30000">
                          <a:srgbClr val="D49E6C"/>
                        </a:gs>
                        <a:gs pos="70000">
                          <a:srgbClr val="A65528"/>
                        </a:gs>
                        <a:gs pos="100000">
                          <a:srgbClr val="663012"/>
                        </a:gs>
                      </a:gsLst>
                      <a:lin ang="2700000" scaled="0"/>
                    </a:gradFill>
                  </a:tcPr>
                </a:tc>
              </a:tr>
            </a:tbl>
          </a:graphicData>
        </a:graphic>
      </p:graphicFrame>
      <p:cxnSp>
        <p:nvCxnSpPr>
          <p:cNvPr id="12" name="11 Düz Bağlayıcı"/>
          <p:cNvCxnSpPr/>
          <p:nvPr/>
        </p:nvCxnSpPr>
        <p:spPr>
          <a:xfrm>
            <a:off x="4716463" y="836613"/>
            <a:ext cx="0" cy="33845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15 Çentikli Sağ Ok"/>
          <p:cNvSpPr/>
          <p:nvPr/>
        </p:nvSpPr>
        <p:spPr>
          <a:xfrm rot="5400000">
            <a:off x="3815916" y="4473116"/>
            <a:ext cx="576064" cy="21602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002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/>
          </a:p>
        </p:txBody>
      </p:sp>
      <p:sp>
        <p:nvSpPr>
          <p:cNvPr id="18" name="17 Çentikli Sağ Ok"/>
          <p:cNvSpPr/>
          <p:nvPr/>
        </p:nvSpPr>
        <p:spPr>
          <a:xfrm rot="5400000">
            <a:off x="1583668" y="4473116"/>
            <a:ext cx="576064" cy="21602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003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/>
          </a:p>
        </p:txBody>
      </p:sp>
      <p:sp>
        <p:nvSpPr>
          <p:cNvPr id="19" name="18 Çentikli Sağ Ok"/>
          <p:cNvSpPr/>
          <p:nvPr/>
        </p:nvSpPr>
        <p:spPr>
          <a:xfrm rot="5400000">
            <a:off x="7992380" y="4473116"/>
            <a:ext cx="576064" cy="21602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002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/>
          </a:p>
        </p:txBody>
      </p:sp>
      <p:sp>
        <p:nvSpPr>
          <p:cNvPr id="20" name="19 Çentikli Sağ Ok"/>
          <p:cNvSpPr/>
          <p:nvPr/>
        </p:nvSpPr>
        <p:spPr>
          <a:xfrm rot="5400000">
            <a:off x="5616116" y="4473116"/>
            <a:ext cx="576064" cy="21602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002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0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-26988"/>
            <a:ext cx="9144000" cy="6858001"/>
          </a:xfr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rect">
              <a:fillToRect r="100000" b="100000"/>
            </a:path>
          </a:gra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De Morgan Kuralları: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Her p,q önermeleri için (p V q)’ ≡ 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q‘; (p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q)’ ≡ p’ V q’ dir.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 V q ≡ 0 , p’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≡ 1 bileşik önermeleri veriliyor. Buna göre [(p’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(r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p’)] V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bileşik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önermesinin doğruluk değerini bulalım.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 V q ≡ 0 ise p ≡ 0 , 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0 ≡ 1 dır.p’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≡ 1  ise p’ ≡ 1 , r ≡ 1 dir.Bu değerleri istenen bileşik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önermede yerlerine yazarsak,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[(p’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(r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p’)] V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≡ [(1 V 0)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(1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1)] V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≡ (1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1) V 0 ≡ 1 V 0 ≡ 1 olur.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79388" y="1125538"/>
          <a:ext cx="5976937" cy="1854200"/>
        </p:xfrm>
        <a:graphic>
          <a:graphicData uri="http://schemas.openxmlformats.org/drawingml/2006/table">
            <a:tbl>
              <a:tblPr/>
              <a:tblGrid>
                <a:gridCol w="287337"/>
                <a:gridCol w="360363"/>
                <a:gridCol w="360362"/>
                <a:gridCol w="360363"/>
                <a:gridCol w="647700"/>
                <a:gridCol w="863600"/>
                <a:gridCol w="792162"/>
                <a:gridCol w="649288"/>
                <a:gridCol w="863600"/>
                <a:gridCol w="7921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q’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 V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(p V q)’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p’ </a:t>
                      </a:r>
                      <a:r>
                        <a:rPr kumimoji="0" lang="el-G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Λ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q’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 </a:t>
                      </a:r>
                      <a:r>
                        <a:rPr kumimoji="0" lang="el-G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Λ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 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(p </a:t>
                      </a:r>
                      <a:r>
                        <a:rPr kumimoji="0" lang="el-G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Λ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 q)’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p’ V q’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İSE BAĞLACI (=&gt;)</a:t>
            </a:r>
          </a:p>
          <a:p>
            <a:pPr eaLnBrk="1" hangingPunct="1">
              <a:buFont typeface="Arial" charset="0"/>
              <a:buNone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tr-TR" sz="1400" b="1" smtClean="0">
                <a:latin typeface="Comic Sans MS" pitchFamily="66" charset="0"/>
              </a:rPr>
              <a:t>İse bağlacının farklı bir yapısı var aldatılmaya gelemez yani önce heveslendirip (1) sonra tekmeyi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Basanlardan (0) hiç hoşlanmaz.Diğer bütün durumların sonucu 1 dir.Tek yanlış olduğu durum yukarıda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söylediğim gibi 1 ise 0 durumu.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tr-TR" sz="1400" b="1" smtClean="0">
                <a:latin typeface="Comic Sans MS" pitchFamily="66" charset="0"/>
              </a:rPr>
              <a:t>Görüldüğü gibi tek sıfır olan durum 1 ise 0 durumu. İse de ikinci önerme değer olarak birinciden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büyük ise 0 gibi düşünebiliriz mantıksal olarak.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=&gt; q) V ≡ 0 ise p , q , r önermelerinin doğruluk değerlerini bulalım.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=&gt; q) V ≡ 0 ise p =&gt; q ≡ 0 , r ≡ 0 dır. (p =&gt; q) V ≡ 0 ise p ≡ 1 ve q ≡ 0 olur.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9388" y="1628775"/>
          <a:ext cx="3024187" cy="1589088"/>
        </p:xfrm>
        <a:graphic>
          <a:graphicData uri="http://schemas.openxmlformats.org/drawingml/2006/table">
            <a:tbl>
              <a:tblPr/>
              <a:tblGrid>
                <a:gridCol w="1285875"/>
                <a:gridCol w="1738312"/>
              </a:tblGrid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   p ==&gt; q 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mic Sans MS" pitchFamily="66" charset="0"/>
                        </a:rPr>
                        <a:t>  Sonuç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 1 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==&gt; 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1  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 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==&gt; 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 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==&gt;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 0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==&gt;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1  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16200000"/>
                    </a:gradFill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FFF00"/>
              </a:gs>
              <a:gs pos="100000">
                <a:srgbClr val="00FF00"/>
              </a:gs>
            </a:gsLst>
            <a:lin ang="5400000" scaled="1"/>
          </a:gradFill>
        </p:spPr>
        <p:txBody>
          <a:bodyPr/>
          <a:lstStyle/>
          <a:p>
            <a:pPr>
              <a:buFont typeface="Arial" charset="0"/>
              <a:buNone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KOŞULLU</a:t>
            </a: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ÖNERMENİN KARŞITI , TERSİ , KARŞIT TERSİ</a:t>
            </a:r>
          </a:p>
          <a:p>
            <a:pPr>
              <a:buFont typeface="Arial" charset="0"/>
              <a:buNone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q =&gt; p önermesine p =&gt; q önermesinin karşıtı,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p’ =&gt; q’ önermesine p =&gt; q önermesinin tersi,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q’ =&gt; p’ önermesine p =&gt; q önermesinin karşıt tersi denir.</a:t>
            </a:r>
          </a:p>
          <a:p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“Hava bulutsuz ise yağmur yağmaz” bileşik önermesinin karşıtı tersi ve karşıt tersini bulalım.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>
              <a:buFont typeface="Arial" charset="0"/>
              <a:buNone/>
            </a:pPr>
            <a:endParaRPr lang="tr-TR" sz="16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Karşıtı:</a:t>
            </a:r>
            <a:r>
              <a:rPr lang="tr-TR" sz="1400" b="1" smtClean="0">
                <a:latin typeface="Comic Sans MS" pitchFamily="66" charset="0"/>
              </a:rPr>
              <a:t> yağmur yağmaz ise hava bulutsuzdur.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Tersi:</a:t>
            </a:r>
            <a:r>
              <a:rPr lang="tr-TR" sz="1400" b="1" smtClean="0">
                <a:latin typeface="Comic Sans MS" pitchFamily="66" charset="0"/>
              </a:rPr>
              <a:t> hava bulutludur ise yağmur yağar.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Karşı tersi:</a:t>
            </a:r>
            <a:r>
              <a:rPr lang="tr-TR" sz="1400" b="1" smtClean="0">
                <a:latin typeface="Comic Sans MS" pitchFamily="66" charset="0"/>
              </a:rPr>
              <a:t> yağmur yağar ise hava bulutludur.</a:t>
            </a:r>
          </a:p>
        </p:txBody>
      </p:sp>
      <p:pic>
        <p:nvPicPr>
          <p:cNvPr id="36866" name="Picture 4" descr="galatasaray-komik-karikatürle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2565400"/>
            <a:ext cx="4716462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4" descr="komikkarikatur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33825"/>
            <a:ext cx="442753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flip="none">
            <a:gsLst>
              <a:gs pos="45000">
                <a:srgbClr val="00FF00"/>
              </a:gs>
              <a:gs pos="100000">
                <a:schemeClr val="dk1">
                  <a:shade val="30000"/>
                  <a:satMod val="200000"/>
                </a:schemeClr>
              </a:gs>
            </a:gsLst>
            <a:path path="rect"/>
            <a:tileRect/>
          </a:gradFill>
        </p:spPr>
        <p:style>
          <a:lnRef idx="2">
            <a:schemeClr val="accent6"/>
          </a:lnRef>
          <a:fillRef idx="1003">
            <a:schemeClr val="dk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6600" b="1" i="1" u="wavy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2011-2012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6600" b="1" i="1" u="wavyHeavy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MaTéMaTiK</a:t>
            </a:r>
            <a:endParaRPr lang="tr-TR" sz="6600" b="1" i="1" u="wavyHeavy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FF00"/>
                </a:solidFill>
              </a:uFill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6600" b="1" i="1" u="wavyHeavy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MaNTıK</a:t>
            </a:r>
            <a:r>
              <a:rPr lang="tr-TR" sz="6600" b="1" i="1" u="wavy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 </a:t>
            </a:r>
            <a:r>
              <a:rPr lang="tr-TR" sz="6600" b="1" i="1" u="wavyHeavy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KoNuSu</a:t>
            </a:r>
            <a:endParaRPr lang="tr-TR" sz="6600" b="1" i="1" u="wavyHeavy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FF00"/>
                </a:solidFill>
              </a:uFill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6600" b="1" i="1" u="wavyHeavy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PRoJé</a:t>
            </a:r>
            <a:r>
              <a:rPr lang="tr-TR" sz="6600" b="1" i="1" u="wavy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 </a:t>
            </a:r>
            <a:r>
              <a:rPr lang="tr-TR" sz="6600" b="1" i="1" u="wavyHeavy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GöRéVi</a:t>
            </a:r>
            <a:endParaRPr lang="tr-TR" sz="6600" b="1" i="1" u="wavyHeavy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FF00"/>
                </a:solidFill>
              </a:uFill>
              <a:latin typeface="Comic Sans MS" pitchFamily="66" charset="0"/>
            </a:endParaRPr>
          </a:p>
        </p:txBody>
      </p:sp>
      <p:pic>
        <p:nvPicPr>
          <p:cNvPr id="16386" name="3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813" y="11588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4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5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638175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6 Resim" descr="9_ratefor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813" y="638175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FF00"/>
                </a:solidFill>
                <a:latin typeface="Comic Sans MS" pitchFamily="66" charset="0"/>
              </a:rPr>
              <a:t>ANCAK VE ANCAK BAĞLACI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İse’nin ve ile soldan sağa ve sağdan sola birleştirilmişidir.Bu bağlacımız ise şeklinden de anlaşılacağı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üzere terazi gibidir yani önemli olan onun için dengedir.Her iki tarafta doğru (1) ise veya her iki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tarafta (0) yanlış ise sonuç doğru  İki taraf birbirinden farklı ise denge bozulmuş olacağından sonuç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yanlış olur.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Görüldüğü gibi iki durum farklı ise sonuç 0 aynı ise sonuç 1 olmaktadır.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≡ 1 , q ≡ 0 ve r ≡ 0 ise (p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q) V r bileşik önermesinin doğruluk değerini bulalım.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  <a:sym typeface="Wingdings" pitchFamily="2" charset="2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chemeClr val="bg1"/>
                </a:solidFill>
                <a:latin typeface="Comic Sans MS" pitchFamily="66" charset="0"/>
                <a:sym typeface="Wingdings" pitchFamily="2" charset="2"/>
              </a:rPr>
              <a:t>Çözüm: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sz="1400" b="1" smtClean="0">
                <a:latin typeface="Comic Sans MS" pitchFamily="66" charset="0"/>
              </a:rPr>
              <a:t>p ≡ 1 , q ≡ 0 ve r ≡ 0 ise (p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q) V r </a:t>
            </a:r>
            <a:r>
              <a:rPr lang="tr-TR" sz="1400" b="1" smtClean="0">
                <a:latin typeface="Comic Sans MS" pitchFamily="66" charset="0"/>
              </a:rPr>
              <a:t>≡ (1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0) V 0 </a:t>
            </a:r>
            <a:r>
              <a:rPr lang="tr-TR" sz="1400" b="1" smtClean="0">
                <a:latin typeface="Comic Sans MS" pitchFamily="66" charset="0"/>
              </a:rPr>
              <a:t>≡ 0 V 0 ≡ 0 olur.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smtClean="0"/>
              <a:t>       </a:t>
            </a:r>
          </a:p>
          <a:p>
            <a:pPr eaLnBrk="1" hangingPunct="1">
              <a:buFont typeface="Arial" charset="0"/>
              <a:buNone/>
            </a:pPr>
            <a:r>
              <a:rPr lang="tr-TR" sz="1400" smtClean="0"/>
              <a:t>                        </a:t>
            </a:r>
          </a:p>
          <a:p>
            <a:pPr eaLnBrk="1" hangingPunct="1">
              <a:buFont typeface="Arial" charset="0"/>
              <a:buNone/>
            </a:pPr>
            <a:r>
              <a:rPr lang="tr-TR" sz="1400" smtClean="0"/>
              <a:t>           </a:t>
            </a:r>
          </a:p>
          <a:p>
            <a:pPr eaLnBrk="1" hangingPunct="1">
              <a:buFont typeface="Arial" charset="0"/>
              <a:buNone/>
            </a:pPr>
            <a:r>
              <a:rPr lang="tr-TR" sz="1400" smtClean="0"/>
              <a:t>          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</p:txBody>
      </p:sp>
      <p:graphicFrame>
        <p:nvGraphicFramePr>
          <p:cNvPr id="37912" name="Group 24"/>
          <p:cNvGraphicFramePr>
            <a:graphicFrameLocks noGrp="1"/>
          </p:cNvGraphicFramePr>
          <p:nvPr/>
        </p:nvGraphicFramePr>
        <p:xfrm>
          <a:off x="179388" y="1916113"/>
          <a:ext cx="3879850" cy="1874837"/>
        </p:xfrm>
        <a:graphic>
          <a:graphicData uri="http://schemas.openxmlformats.org/drawingml/2006/table">
            <a:tbl>
              <a:tblPr/>
              <a:tblGrid>
                <a:gridCol w="1939925"/>
                <a:gridCol w="1939925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 &lt;==&gt; q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  Sonuç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 &lt;==&gt; 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 &lt;==&gt; 0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  0 &lt;==&gt; 0  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  0 &lt;==&gt; 1 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pic>
        <p:nvPicPr>
          <p:cNvPr id="37910" name="4 Resim" descr="imag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700213"/>
            <a:ext cx="273526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TOTOLOJİ VE ÇELİŞKİ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Bir bileşik önerme, kendisini oluşturan her değeri için daima doğru oluyorsa, bu bileşik önermeye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totoloji, daima yanlış oluyorsa, bu bileşik önermeye de çelişki denir.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Verilen p herhangi bir önerme için, p V p' ile p </a:t>
            </a:r>
            <a:r>
              <a:rPr lang="el-GR" sz="1400" b="1" smtClean="0">
                <a:latin typeface="Comic Sans MS" pitchFamily="66" charset="0"/>
              </a:rPr>
              <a:t>Λ </a:t>
            </a:r>
            <a:r>
              <a:rPr lang="tr-TR" sz="1400" b="1" smtClean="0">
                <a:latin typeface="Comic Sans MS" pitchFamily="66" charset="0"/>
              </a:rPr>
              <a:t>q' bileşik önermelerinin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doğruluk değerleri tablosunu yapalım.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Totoloji                                 Çelişki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q’) önermesinin bir çelişki olduğunu gösterelim.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q’) = (p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V q’) ≡ 0 dır. (m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m’ ≡ 0  olduğuna dikkat ediniz.)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</p:txBody>
      </p:sp>
      <p:sp>
        <p:nvSpPr>
          <p:cNvPr id="38914" name="5 Dikdörtgen"/>
          <p:cNvSpPr>
            <a:spLocks noChangeArrowheads="1"/>
          </p:cNvSpPr>
          <p:nvPr/>
        </p:nvSpPr>
        <p:spPr bwMode="auto">
          <a:xfrm>
            <a:off x="0" y="3644900"/>
            <a:ext cx="9144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800" b="1">
                <a:latin typeface="Calibri" pitchFamily="34" charset="0"/>
              </a:rPr>
              <a:t/>
            </a:r>
            <a:br>
              <a:rPr lang="tr-TR" sz="1800" b="1">
                <a:latin typeface="Calibri" pitchFamily="34" charset="0"/>
              </a:rPr>
            </a:br>
            <a:r>
              <a:rPr lang="tr-TR" sz="1400" b="1">
                <a:latin typeface="Comic Sans MS" pitchFamily="66" charset="0"/>
              </a:rPr>
              <a:t>Tablodan, p V p' ≡ 1 ve p </a:t>
            </a:r>
            <a:r>
              <a:rPr lang="el-GR" sz="1400" b="1">
                <a:latin typeface="Comic Sans MS" pitchFamily="66" charset="0"/>
              </a:rPr>
              <a:t>Λ </a:t>
            </a:r>
            <a:r>
              <a:rPr lang="tr-TR" sz="1400" b="1">
                <a:latin typeface="Comic Sans MS" pitchFamily="66" charset="0"/>
              </a:rPr>
              <a:t>p' ≡ 0 olduğu görülüyor. Buna göre, p V p' bileşik   </a:t>
            </a:r>
            <a:br>
              <a:rPr lang="tr-TR" sz="1400" b="1">
                <a:latin typeface="Comic Sans MS" pitchFamily="66" charset="0"/>
              </a:rPr>
            </a:br>
            <a:r>
              <a:rPr lang="tr-TR" sz="1400" b="1">
                <a:latin typeface="Comic Sans MS" pitchFamily="66" charset="0"/>
              </a:rPr>
              <a:t>önermesi bir totolojidir. p </a:t>
            </a:r>
            <a:r>
              <a:rPr lang="el-GR" sz="1400" b="1">
                <a:latin typeface="Comic Sans MS" pitchFamily="66" charset="0"/>
              </a:rPr>
              <a:t>Λ </a:t>
            </a:r>
            <a:r>
              <a:rPr lang="tr-TR" sz="1400" b="1">
                <a:latin typeface="Comic Sans MS" pitchFamily="66" charset="0"/>
              </a:rPr>
              <a:t>p' önermesi ise bir çelişkidir.</a:t>
            </a:r>
            <a:endParaRPr lang="tr-TR" sz="1400">
              <a:latin typeface="Comic Sans MS" pitchFamily="66" charset="0"/>
            </a:endParaRPr>
          </a:p>
        </p:txBody>
      </p:sp>
      <p:graphicFrame>
        <p:nvGraphicFramePr>
          <p:cNvPr id="34847" name="Group 31"/>
          <p:cNvGraphicFramePr>
            <a:graphicFrameLocks noGrp="1"/>
          </p:cNvGraphicFramePr>
          <p:nvPr/>
        </p:nvGraphicFramePr>
        <p:xfrm>
          <a:off x="179388" y="2060575"/>
          <a:ext cx="3024187" cy="1008063"/>
        </p:xfrm>
        <a:graphic>
          <a:graphicData uri="http://schemas.openxmlformats.org/drawingml/2006/table">
            <a:tbl>
              <a:tblPr/>
              <a:tblGrid>
                <a:gridCol w="1008062"/>
                <a:gridCol w="1008063"/>
                <a:gridCol w="1008062"/>
              </a:tblGrid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 V p’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848" name="Group 32"/>
          <p:cNvGraphicFramePr>
            <a:graphicFrameLocks noGrp="1"/>
          </p:cNvGraphicFramePr>
          <p:nvPr/>
        </p:nvGraphicFramePr>
        <p:xfrm>
          <a:off x="3348038" y="2060575"/>
          <a:ext cx="3024187" cy="1008063"/>
        </p:xfrm>
        <a:graphic>
          <a:graphicData uri="http://schemas.openxmlformats.org/drawingml/2006/table">
            <a:tbl>
              <a:tblPr/>
              <a:tblGrid>
                <a:gridCol w="1008062"/>
                <a:gridCol w="1008063"/>
                <a:gridCol w="1008062"/>
              </a:tblGrid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p </a:t>
                      </a:r>
                      <a:r>
                        <a:rPr kumimoji="0" lang="el-G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Λ</a:t>
                      </a: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p’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tr-T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2">
              <a:lumMod val="25000"/>
            </a:schemeClr>
          </a:soli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AÇIK ÖNERMELER</a:t>
            </a:r>
          </a:p>
          <a:p>
            <a:pPr algn="ctr" eaLnBrk="1" hangingPunct="1">
              <a:buFont typeface="Arial" charset="0"/>
              <a:buNone/>
              <a:defRPr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İçerisinde en az bir değişken bulunan ve bu değişkenlere verilebilen değerlerle doğru ya da yanlışlığı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kesinlikle tespit edilebilen ifadelere açık önerme denir.Bir açık önerme, bir önerme değildir; Ancak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açık önermenin içindeki değişkenler değer aldığı zaman önerme olur.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Açık önerme, </a:t>
            </a:r>
            <a:r>
              <a:rPr lang="tr-TR" sz="1400" b="1" smtClean="0">
                <a:latin typeface="Comic Sans MS" pitchFamily="66" charset="0"/>
              </a:rPr>
              <a:t>doğruluk değeri değişkenlere bağlı olarak değişen önermelerdir.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Örneğin: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P(x) ≡ x &lt; 3 (Önerme tek değişkenli bir açık önermedir, x in tanım kümesi Doğal Sayılar olması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durumunda; x = 1 ve x = 2 değerleri için P(1) in ve P(2) nin değeri doğru diğer x değerleri için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yanlıştır)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Q(x,y) ≡ x + 2 = y (İki değişkenli açık önerme, y lerin x ten farkı iki olduğu her x,y değeri için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Q(x,y) doğru önermedir) 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p(x): “x başkenttir.” önermesinden x yerine şehir ismi yazarak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2 tane doğru , 2 tane yanlış önerme oluşturalım.  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Ankara başkenttir.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(-D-)</a:t>
            </a:r>
            <a:r>
              <a:rPr lang="tr-TR" sz="1400" b="1" smtClean="0">
                <a:latin typeface="Comic Sans MS" pitchFamily="66" charset="0"/>
              </a:rPr>
              <a:t>  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Diyarbakır başkenttir.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(–Y-)</a:t>
            </a:r>
            <a:r>
              <a:rPr lang="tr-TR" sz="1400" b="1" smtClean="0">
                <a:latin typeface="Comic Sans MS" pitchFamily="66" charset="0"/>
              </a:rPr>
              <a:t>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Ardahan başkenttir.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(-Y-)</a:t>
            </a:r>
            <a:r>
              <a:rPr lang="tr-TR" sz="1400" b="1" smtClean="0">
                <a:latin typeface="Comic Sans MS" pitchFamily="66" charset="0"/>
              </a:rPr>
              <a:t> 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                                             Atina başkenttir.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(-D-)</a:t>
            </a:r>
            <a:r>
              <a:rPr lang="tr-TR" sz="1400" b="1" smtClean="0">
                <a:latin typeface="Comic Sans MS" pitchFamily="66" charset="0"/>
              </a:rPr>
              <a:t>   </a:t>
            </a:r>
          </a:p>
        </p:txBody>
      </p:sp>
      <p:pic>
        <p:nvPicPr>
          <p:cNvPr id="39938" name="2 Resim" descr="images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21163"/>
            <a:ext cx="3348038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1 Başlık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00FF00"/>
              </a:gs>
              <a:gs pos="100000">
                <a:srgbClr val="FF0000"/>
              </a:gs>
            </a:gsLst>
            <a:path path="rect">
              <a:fillToRect t="100000" r="100000"/>
            </a:path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tr-TR" sz="1800" b="1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FF00"/>
                </a:solidFill>
                <a:latin typeface="Comic Sans MS" pitchFamily="66" charset="0"/>
              </a:rPr>
              <a:t>NİCELEYİCİLER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Önermelere nicelik anlamını katan “bazı” ve “her” sözcüklerine niceleyici denir. </a:t>
            </a:r>
            <a:r>
              <a:rPr lang="tr-TR" sz="1400" b="1" smtClean="0">
                <a:latin typeface="Comic Sans MS" pitchFamily="66" charset="0"/>
                <a:sym typeface="Symbol" pitchFamily="18" charset="2"/>
              </a:rPr>
              <a:t></a:t>
            </a:r>
            <a:r>
              <a:rPr lang="tr-TR" b="1" smtClean="0">
                <a:sym typeface="Symbol" pitchFamily="18" charset="2"/>
              </a:rPr>
              <a:t> </a:t>
            </a:r>
            <a:r>
              <a:rPr lang="tr-TR" sz="1400" b="1" smtClean="0">
                <a:latin typeface="Comic Sans MS" pitchFamily="66" charset="0"/>
              </a:rPr>
              <a:t>Simgesi her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kelimesinin    simgesi ise “bazı” kelimesinin yerine kullanılır.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Bazı “     ” niceleyicisi varlıksal niceleyici, her “ </a:t>
            </a:r>
            <a:r>
              <a:rPr lang="tr-TR" sz="1400" b="1" smtClean="0">
                <a:latin typeface="Comic Sans MS" pitchFamily="66" charset="0"/>
                <a:sym typeface="Symbol" pitchFamily="18" charset="2"/>
              </a:rPr>
              <a:t></a:t>
            </a:r>
            <a:r>
              <a:rPr lang="tr-TR" sz="1400" b="1" smtClean="0">
                <a:latin typeface="Comic Sans MS" pitchFamily="66" charset="0"/>
              </a:rPr>
              <a:t> ” niceleyicisi ise evrensel niceleyicidir.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Niceleyiciler ile açık önermeler; “   x , p(x)” ve “ </a:t>
            </a:r>
            <a:r>
              <a:rPr lang="tr-TR" sz="1400" b="1" smtClean="0">
                <a:latin typeface="Comic Sans MS" pitchFamily="66" charset="0"/>
                <a:sym typeface="Symbol" pitchFamily="18" charset="2"/>
              </a:rPr>
              <a:t></a:t>
            </a:r>
            <a:r>
              <a:rPr lang="tr-TR" sz="1400" b="1" smtClean="0">
                <a:latin typeface="Comic Sans MS" pitchFamily="66" charset="0"/>
              </a:rPr>
              <a:t> x , p(x)”  şeklinden kurulur.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  <a:sym typeface="Symbol" pitchFamily="18" charset="2"/>
              </a:rPr>
              <a:t></a:t>
            </a:r>
            <a:r>
              <a:rPr lang="tr-TR" sz="1400" b="1" smtClean="0">
                <a:latin typeface="Comic Sans MS" pitchFamily="66" charset="0"/>
              </a:rPr>
              <a:t> x , x &gt; 0 açık önermesinin doğruluk değerini bulalım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x = 0 için 0 = 0 olduğundan önerme yanlıştır.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smtClean="0">
                <a:latin typeface="Comic Sans MS" pitchFamily="66" charset="0"/>
              </a:rPr>
              <a:t>     </a:t>
            </a:r>
          </a:p>
          <a:p>
            <a:pPr eaLnBrk="1" hangingPunct="1">
              <a:buFont typeface="Arial" charset="0"/>
              <a:buNone/>
            </a:pPr>
            <a:r>
              <a:rPr lang="tr-TR" sz="1400" smtClean="0">
                <a:latin typeface="Comic Sans MS" pitchFamily="66" charset="0"/>
              </a:rPr>
              <a:t>  </a:t>
            </a:r>
          </a:p>
        </p:txBody>
      </p:sp>
      <p:pic>
        <p:nvPicPr>
          <p:cNvPr id="40963" name="Picture 6" descr="\exists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268413"/>
            <a:ext cx="8572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7" descr="\exists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773238"/>
            <a:ext cx="8572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10" descr="\exists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060575"/>
            <a:ext cx="8572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10" descr="komikkarikatur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24300"/>
            <a:ext cx="45720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5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TANIM,AKSİYOM,TEOREM,İSPAT</a:t>
            </a:r>
          </a:p>
          <a:p>
            <a:pPr eaLnBrk="1" hangingPunct="1">
              <a:buFont typeface="Arial" charset="0"/>
              <a:buNone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Not-1: </a:t>
            </a:r>
            <a:r>
              <a:rPr lang="tr-TR" sz="1200" b="1" smtClean="0">
                <a:latin typeface="Comic Sans MS" pitchFamily="66" charset="0"/>
              </a:rPr>
              <a:t>Bir Terimin daha önce tanımlanmış terimler ve anlamı bilinen sözcükler yardımıyla özelliklerini  belirtmeye, </a:t>
            </a: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terimi tanımlamak denir.Tanım,sade ve açık olmalıdır.</a:t>
            </a:r>
          </a:p>
          <a:p>
            <a:pPr eaLnBrk="1" hangingPunct="1">
              <a:buFont typeface="Arial" charset="0"/>
              <a:buNone/>
            </a:pP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Örnék:</a:t>
            </a: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Aşağıda doğruluğunu kabul ettiğimiz ve doğruluğunu ispatlayarak gösterebileceğimiz önermeleri bulalım</a:t>
            </a: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p:“</a:t>
            </a:r>
            <a:r>
              <a:rPr lang="tr-TR" sz="1200" b="1" smtClean="0">
                <a:latin typeface="Comic Sans MS" pitchFamily="66" charset="0"/>
              </a:rPr>
              <a:t>D doğrusu dışındaki bir A noktasından geçen ve d doğrusuna paralel olan yalnız ve yalnız bir doğru vardır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.”</a:t>
            </a:r>
            <a:r>
              <a:rPr lang="tr-TR" sz="1200" b="1" smtClean="0">
                <a:latin typeface="Comic Sans MS" pitchFamily="66" charset="0"/>
              </a:rPr>
              <a:t> 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tr-TR" sz="1200" b="1" smtClean="0">
                <a:latin typeface="Comic Sans MS" pitchFamily="66" charset="0"/>
              </a:rPr>
              <a:t>öklid </a:t>
            </a: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paralellik aksiyomu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  <a:endParaRPr lang="tr-TR" sz="12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q:“</a:t>
            </a:r>
            <a:r>
              <a:rPr lang="tr-TR" sz="1200" b="1" smtClean="0">
                <a:latin typeface="Comic Sans MS" pitchFamily="66" charset="0"/>
              </a:rPr>
              <a:t>Bir düzlem içinde paralel iki doğrudan birini kesen doğru diğerini de keser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p </a:t>
            </a:r>
            <a:r>
              <a:rPr lang="tr-TR" sz="1200" b="1" smtClean="0">
                <a:latin typeface="Comic Sans MS" pitchFamily="66" charset="0"/>
              </a:rPr>
              <a:t>önermesini önceki bilgilerle ispatlayamayız.p önermesinin doğru olduğunu ispat yapmadan kabul ederiz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sz="12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q </a:t>
            </a:r>
            <a:r>
              <a:rPr lang="tr-TR" sz="1200" b="1" smtClean="0">
                <a:latin typeface="Comic Sans MS" pitchFamily="66" charset="0"/>
              </a:rPr>
              <a:t>önermesini ise paralel doğruların tanımı ve q önermesi 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tr-TR" sz="1200" b="1" smtClean="0">
                <a:latin typeface="Comic Sans MS" pitchFamily="66" charset="0"/>
              </a:rPr>
              <a:t>aksiyomu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  <a:r>
              <a:rPr lang="tr-TR" sz="1200" b="1" smtClean="0">
                <a:latin typeface="Comic Sans MS" pitchFamily="66" charset="0"/>
              </a:rPr>
              <a:t> yardımı ile ispatlayabiliriz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Not-2: </a:t>
            </a:r>
            <a:r>
              <a:rPr lang="tr-TR" sz="1200" b="1" smtClean="0">
                <a:latin typeface="Comic Sans MS" pitchFamily="66" charset="0"/>
              </a:rPr>
              <a:t>Doğrulu ispatlanmadan kabul edilen önermeye aksiyom denir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Not-3: </a:t>
            </a:r>
            <a:r>
              <a:rPr lang="tr-TR" sz="1200" b="1" smtClean="0">
                <a:latin typeface="Comic Sans MS" pitchFamily="66" charset="0"/>
              </a:rPr>
              <a:t>p ≡ 1 ve p =&gt; q ≡ 1 ise p =&gt; q bileşik önermesine teorem denir.p ye hipotez, q ya hüküm denir.p =&gt; q </a:t>
            </a: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teoreminde p ≡ 1 , p =&gt; q ≡ 1 olduğundan q ≡ 1 olmalıdır.U halde, p =&gt; q teoreminde p ve q doğru önermelerdir.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FFFF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“iki çift sayının toplamı çifttir.” teoreminin hipotez ve hükmünü belirleyelim.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Hipotez p: </a:t>
            </a:r>
            <a:r>
              <a:rPr lang="tr-TR" sz="1200" b="1" smtClean="0">
                <a:latin typeface="Comic Sans MS" pitchFamily="66" charset="0"/>
              </a:rPr>
              <a:t>“a ve b çift sayılardır.”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Hüküm q: </a:t>
            </a:r>
            <a:r>
              <a:rPr lang="tr-TR" sz="1200" b="1" smtClean="0">
                <a:latin typeface="Comic Sans MS" pitchFamily="66" charset="0"/>
              </a:rPr>
              <a:t>“a+b çift sayıdır.”</a:t>
            </a:r>
          </a:p>
          <a:p>
            <a:pPr eaLnBrk="1" hangingPunct="1">
              <a:buFont typeface="Arial" charset="0"/>
              <a:buNone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Teorem p =&gt; q:</a:t>
            </a:r>
            <a:r>
              <a:rPr lang="tr-TR" sz="1200" b="1" smtClean="0">
                <a:latin typeface="Comic Sans MS" pitchFamily="66" charset="0"/>
              </a:rPr>
              <a:t> “a ve b çift ise a+b de çift olur.”</a:t>
            </a:r>
          </a:p>
          <a:p>
            <a:pPr eaLnBrk="1" hangingPunct="1">
              <a:buFont typeface="Arial" charset="0"/>
              <a:buNone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Bir teoremin doğru olduğunu göstermeye teoremi ispatlamak denir.</a:t>
            </a:r>
          </a:p>
          <a:p>
            <a:pPr eaLnBrk="1" hangingPunct="1">
              <a:buFont typeface="Arial" charset="0"/>
              <a:buNone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Not=</a:t>
            </a:r>
            <a:r>
              <a:rPr lang="tr-TR" sz="1200" b="1" smtClean="0">
                <a:latin typeface="Comic Sans MS" pitchFamily="66" charset="0"/>
              </a:rPr>
              <a:t>Teorem ile aksiyom arasındaki en önemli fark; teoremler doğrulu ispatlanan, aksiyomlar ise doğruluğu </a:t>
            </a:r>
          </a:p>
          <a:p>
            <a:pPr eaLnBrk="1" hangingPunct="1">
              <a:buFont typeface="Arial" charset="0"/>
              <a:buNone/>
            </a:pPr>
            <a:r>
              <a:rPr lang="tr-TR" sz="1200" b="1" smtClean="0">
                <a:latin typeface="Comic Sans MS" pitchFamily="66" charset="0"/>
              </a:rPr>
              <a:t>ispatlanmadan kabul edilen önermelerdir.</a:t>
            </a:r>
          </a:p>
        </p:txBody>
      </p:sp>
      <p:pic>
        <p:nvPicPr>
          <p:cNvPr id="43010" name="3 Resim" descr="Ogrenci_psikolojis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349625"/>
            <a:ext cx="658812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66FF33"/>
              </a:gs>
              <a:gs pos="100000">
                <a:srgbClr val="FF0000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1.  Şimdi bir teoremi ispatlama yöntemlerini görelim.</a:t>
            </a: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None/>
            </a:pPr>
            <a:r>
              <a:rPr lang="tr-TR" sz="1400" b="1" smtClean="0">
                <a:latin typeface="Comic Sans MS" pitchFamily="66" charset="0"/>
              </a:rPr>
              <a:t>2.  Biz bu bölümde, sadece tümdengelim yöntemi ile ispat yapmayı göreceğiz.</a:t>
            </a:r>
            <a:endParaRPr lang="tr-TR" smtClean="0"/>
          </a:p>
        </p:txBody>
      </p:sp>
      <p:sp>
        <p:nvSpPr>
          <p:cNvPr id="4" name="3 Dikdörtgen"/>
          <p:cNvSpPr/>
          <p:nvPr/>
        </p:nvSpPr>
        <p:spPr>
          <a:xfrm>
            <a:off x="2987675" y="836613"/>
            <a:ext cx="2520950" cy="431800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6">
              <a:shade val="50000"/>
            </a:schemeClr>
          </a:lnRef>
          <a:fillRef idx="1002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İspat Yöntemleri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07950" y="5157788"/>
            <a:ext cx="2016125" cy="719137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Olmayana Ergi Yöntemi ile İspat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948488" y="5157788"/>
            <a:ext cx="2016125" cy="719137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Aksine Örnek Vererek İspat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995738" y="3860800"/>
            <a:ext cx="1871662" cy="43180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Doğrudan İspat</a:t>
            </a:r>
          </a:p>
        </p:txBody>
      </p:sp>
      <p:sp>
        <p:nvSpPr>
          <p:cNvPr id="8" name="7 Dikdörtgen"/>
          <p:cNvSpPr/>
          <p:nvPr/>
        </p:nvSpPr>
        <p:spPr>
          <a:xfrm>
            <a:off x="5219700" y="2636838"/>
            <a:ext cx="2447925" cy="431800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latin typeface="Comic Sans MS" pitchFamily="66" charset="0"/>
              </a:rPr>
              <a:t>Tümdengelim Yöntemi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84213" y="2636838"/>
            <a:ext cx="2374900" cy="431800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bg1"/>
                </a:solidFill>
                <a:latin typeface="Comic Sans MS" pitchFamily="66" charset="0"/>
              </a:rPr>
              <a:t>Tümevarım Yöntemi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716463" y="5157788"/>
            <a:ext cx="1871662" cy="719137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Deneme Yöntemi ile İspat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2484438" y="5157788"/>
            <a:ext cx="1943100" cy="719137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Çelişki Yöntemi </a:t>
            </a:r>
            <a:b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</a:b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ile İspat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7019925" y="3860800"/>
            <a:ext cx="1944688" cy="431800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/>
                </a:solidFill>
                <a:latin typeface="Comic Sans MS" pitchFamily="66" charset="0"/>
              </a:rPr>
              <a:t>Dolaylı İspat</a:t>
            </a:r>
          </a:p>
        </p:txBody>
      </p:sp>
      <p:cxnSp>
        <p:nvCxnSpPr>
          <p:cNvPr id="14" name="13 Şekil"/>
          <p:cNvCxnSpPr>
            <a:stCxn id="4" idx="2"/>
            <a:endCxn id="8" idx="0"/>
          </p:cNvCxnSpPr>
          <p:nvPr/>
        </p:nvCxnSpPr>
        <p:spPr>
          <a:xfrm rot="16200000" flipH="1">
            <a:off x="4661694" y="854869"/>
            <a:ext cx="1368425" cy="219551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16 Dirsek Bağlayıcısı"/>
          <p:cNvCxnSpPr>
            <a:stCxn id="4" idx="2"/>
            <a:endCxn id="9" idx="0"/>
          </p:cNvCxnSpPr>
          <p:nvPr/>
        </p:nvCxnSpPr>
        <p:spPr>
          <a:xfrm rot="5400000">
            <a:off x="2375694" y="764382"/>
            <a:ext cx="1368425" cy="2376487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20 Dirsek Bağlayıcısı"/>
          <p:cNvCxnSpPr>
            <a:stCxn id="8" idx="2"/>
            <a:endCxn id="12" idx="0"/>
          </p:cNvCxnSpPr>
          <p:nvPr/>
        </p:nvCxnSpPr>
        <p:spPr>
          <a:xfrm rot="16200000" flipH="1">
            <a:off x="6822282" y="2690019"/>
            <a:ext cx="792162" cy="154940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26 Şekil"/>
          <p:cNvCxnSpPr>
            <a:stCxn id="8" idx="2"/>
            <a:endCxn id="7" idx="0"/>
          </p:cNvCxnSpPr>
          <p:nvPr/>
        </p:nvCxnSpPr>
        <p:spPr>
          <a:xfrm rot="5400000">
            <a:off x="5291932" y="2709069"/>
            <a:ext cx="792162" cy="151130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53 Dirsek Bağlayıcısı"/>
          <p:cNvCxnSpPr>
            <a:stCxn id="12" idx="2"/>
            <a:endCxn id="10" idx="0"/>
          </p:cNvCxnSpPr>
          <p:nvPr/>
        </p:nvCxnSpPr>
        <p:spPr>
          <a:xfrm rot="5400000">
            <a:off x="6389688" y="3554412"/>
            <a:ext cx="865188" cy="234156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57 Dirsek Bağlayıcısı"/>
          <p:cNvCxnSpPr>
            <a:stCxn id="12" idx="2"/>
            <a:endCxn id="11" idx="0"/>
          </p:cNvCxnSpPr>
          <p:nvPr/>
        </p:nvCxnSpPr>
        <p:spPr>
          <a:xfrm rot="5400000">
            <a:off x="5291932" y="2456656"/>
            <a:ext cx="865188" cy="4537075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59 Dirsek Bağlayıcısı"/>
          <p:cNvCxnSpPr>
            <a:stCxn id="12" idx="2"/>
            <a:endCxn id="5" idx="0"/>
          </p:cNvCxnSpPr>
          <p:nvPr/>
        </p:nvCxnSpPr>
        <p:spPr>
          <a:xfrm rot="5400000">
            <a:off x="4121944" y="1286669"/>
            <a:ext cx="865188" cy="687705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6" name="145 Dirsek Bağlayıcısı"/>
          <p:cNvCxnSpPr>
            <a:stCxn id="12" idx="2"/>
            <a:endCxn id="6" idx="0"/>
          </p:cNvCxnSpPr>
          <p:nvPr/>
        </p:nvCxnSpPr>
        <p:spPr>
          <a:xfrm rot="5400000">
            <a:off x="7542213" y="4706937"/>
            <a:ext cx="865188" cy="3651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1.Doğrudan İspat Yöntemi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“iki çift sayının toplamı çifttir.” teoremini ispatlayalım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Teorem: </a:t>
            </a:r>
            <a:r>
              <a:rPr lang="tr-TR" sz="1400" b="1" smtClean="0">
                <a:latin typeface="Comic Sans MS" pitchFamily="66" charset="0"/>
              </a:rPr>
              <a:t>“iki çift sayının toplamı çifttir.”	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Hipotez: </a:t>
            </a:r>
            <a:r>
              <a:rPr lang="tr-TR" sz="1400" b="1" smtClean="0">
                <a:latin typeface="Comic Sans MS" pitchFamily="66" charset="0"/>
              </a:rPr>
              <a:t>“a ve b çift sayıdır.”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Hüküm: </a:t>
            </a:r>
            <a:r>
              <a:rPr lang="tr-TR" sz="1400" b="1" smtClean="0">
                <a:latin typeface="Comic Sans MS" pitchFamily="66" charset="0"/>
              </a:rPr>
              <a:t>“a+b çifttir.”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a ve b çift sayı olsun.a = 2n, b = 2m olacak şekilde n,m doğal sayıları vardır.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a + b = 2n + 2m = 2(n+m) olduğundan a + b çift sayıdır.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tr-TR" sz="1400" b="1" smtClean="0">
                <a:latin typeface="Comic Sans MS" pitchFamily="66" charset="0"/>
              </a:rPr>
              <a:t>O halde, teorem doğrudur.</a:t>
            </a:r>
          </a:p>
          <a:p>
            <a:pPr eaLnBrk="1" hangingPunct="1">
              <a:buFont typeface="Arial" charset="0"/>
              <a:buNone/>
            </a:pPr>
            <a:endParaRPr lang="tr-TR" sz="18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NoT=</a:t>
            </a:r>
            <a:r>
              <a:rPr lang="tr-TR" sz="1400" b="1" smtClean="0">
                <a:latin typeface="Comic Sans MS" pitchFamily="66" charset="0"/>
              </a:rPr>
              <a:t>Doğrudan ispat yönteminde, teoremin hipotezi doğru olarak kabul edilerek bilinenler yardımıyla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hükmün doğruluğu gösterilir.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CC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2.Dolaylı İspat Yöntemi</a:t>
            </a:r>
          </a:p>
          <a:p>
            <a:pPr eaLnBrk="1" hangingPunct="1"/>
            <a:endParaRPr lang="tr-TR" sz="16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a.Olmayan Ergi Yöntemi ile İspat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“x   N, x</a:t>
            </a:r>
            <a:r>
              <a:rPr lang="tr-TR" sz="1400" b="1" baseline="30000" smtClean="0">
                <a:latin typeface="Comic Sans MS" pitchFamily="66" charset="0"/>
              </a:rPr>
              <a:t>2</a:t>
            </a:r>
            <a:r>
              <a:rPr lang="tr-TR" sz="1400" b="1" smtClean="0">
                <a:latin typeface="Comic Sans MS" pitchFamily="66" charset="0"/>
              </a:rPr>
              <a:t> tek ise x tektir.” teoremini ispatlayalım.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Teorem: </a:t>
            </a:r>
            <a:r>
              <a:rPr lang="tr-TR" sz="1400" b="1" smtClean="0">
                <a:latin typeface="Comic Sans MS" pitchFamily="66" charset="0"/>
              </a:rPr>
              <a:t>p =&gt; q: “ x   N, x</a:t>
            </a:r>
            <a:r>
              <a:rPr lang="tr-TR" sz="1400" b="1" baseline="30000" smtClean="0">
                <a:latin typeface="Comic Sans MS" pitchFamily="66" charset="0"/>
              </a:rPr>
              <a:t>2 </a:t>
            </a:r>
            <a:r>
              <a:rPr lang="tr-TR" sz="1400" b="1" smtClean="0">
                <a:latin typeface="Comic Sans MS" pitchFamily="66" charset="0"/>
              </a:rPr>
              <a:t>tek ise x tektir.”</a:t>
            </a:r>
            <a:endParaRPr lang="tr-TR" sz="1400" b="1" baseline="30000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Hipotez:</a:t>
            </a:r>
            <a:r>
              <a:rPr lang="tr-TR" sz="1400" b="1" smtClean="0">
                <a:latin typeface="Comic Sans MS" pitchFamily="66" charset="0"/>
              </a:rPr>
              <a:t>p “x    N, x</a:t>
            </a:r>
            <a:r>
              <a:rPr lang="tr-TR" sz="1400" b="1" baseline="30000" smtClean="0">
                <a:latin typeface="Comic Sans MS" pitchFamily="66" charset="0"/>
              </a:rPr>
              <a:t>2</a:t>
            </a:r>
            <a:r>
              <a:rPr lang="tr-TR" sz="1400" b="1" smtClean="0">
                <a:latin typeface="Comic Sans MS" pitchFamily="66" charset="0"/>
              </a:rPr>
              <a:t> tektir.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Hüküm: </a:t>
            </a:r>
            <a:r>
              <a:rPr lang="tr-TR" sz="1400" b="1" smtClean="0">
                <a:latin typeface="Comic Sans MS" pitchFamily="66" charset="0"/>
              </a:rPr>
              <a:t>q: “x   N, x tektir. 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=&gt; q ≡ q’ =&gt; p’ olduğundan,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=&gt; q önermesi yerine p =&gt; q: önermesinin karşıt tersi olan q’ =&gt; p’ önermesinin doğruluğunu görelim.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q’ =&gt; p’: </a:t>
            </a:r>
            <a:r>
              <a:rPr lang="tr-TR" sz="1400" b="1" smtClean="0">
                <a:latin typeface="Comic Sans MS" pitchFamily="66" charset="0"/>
              </a:rPr>
              <a:t>“x   N, x tek değil ise x</a:t>
            </a:r>
            <a:r>
              <a:rPr lang="tr-TR" sz="1400" b="1" baseline="30000" smtClean="0">
                <a:latin typeface="Comic Sans MS" pitchFamily="66" charset="0"/>
              </a:rPr>
              <a:t>2</a:t>
            </a:r>
            <a:r>
              <a:rPr lang="tr-TR" sz="1400" b="1" smtClean="0">
                <a:latin typeface="Comic Sans MS" pitchFamily="66" charset="0"/>
              </a:rPr>
              <a:t> tek değildir.”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x tek değil ise x = 2n olacak şekilde bir n doğal sayısı vardır.Böylece x = 2n =&gt; x</a:t>
            </a:r>
            <a:r>
              <a:rPr lang="tr-TR" sz="1400" b="1" baseline="30000" smtClean="0">
                <a:latin typeface="Comic Sans MS" pitchFamily="66" charset="0"/>
              </a:rPr>
              <a:t>2</a:t>
            </a:r>
            <a:r>
              <a:rPr lang="tr-TR" sz="1400" b="1" smtClean="0">
                <a:latin typeface="Comic Sans MS" pitchFamily="66" charset="0"/>
              </a:rPr>
              <a:t> = (2n)</a:t>
            </a:r>
            <a:r>
              <a:rPr lang="tr-TR" sz="1400" b="1" baseline="30000" smtClean="0">
                <a:latin typeface="Comic Sans MS" pitchFamily="66" charset="0"/>
              </a:rPr>
              <a:t>2</a:t>
            </a:r>
            <a:r>
              <a:rPr lang="tr-TR" sz="1400" b="1" smtClean="0">
                <a:latin typeface="Comic Sans MS" pitchFamily="66" charset="0"/>
              </a:rPr>
              <a:t> = 4n</a:t>
            </a:r>
            <a:r>
              <a:rPr lang="tr-TR" sz="1400" b="1" baseline="30000" smtClean="0">
                <a:latin typeface="Comic Sans MS" pitchFamily="66" charset="0"/>
              </a:rPr>
              <a:t>2</a:t>
            </a:r>
            <a:r>
              <a:rPr lang="tr-TR" sz="1400" b="1" smtClean="0">
                <a:latin typeface="Comic Sans MS" pitchFamily="66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olur.O halde, q’ =&gt; p’ ≡ 1 dir.p =&gt; q ≡ q’ =&gt; p’ ≡ 1 olduğundan teorem doğrulanır.</a:t>
            </a:r>
          </a:p>
          <a:p>
            <a:pPr eaLnBrk="1" hangingPunct="1">
              <a:buFont typeface="Arial" charset="0"/>
              <a:buNone/>
            </a:pPr>
            <a:endParaRPr lang="tr-TR" sz="1400" b="1" baseline="30000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NoT=</a:t>
            </a:r>
            <a:r>
              <a:rPr lang="tr-TR" sz="1400" b="1" smtClean="0">
                <a:latin typeface="Comic Sans MS" pitchFamily="66" charset="0"/>
              </a:rPr>
              <a:t>Olmayana ergi yönteminde, teoremin doğru olduğunu göstermek yerine, teoremin karşıtı tersi olan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önermeyi ispatlamak yeterlidir.</a:t>
            </a:r>
            <a:r>
              <a:rPr lang="tr-TR" sz="1400" baseline="30000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tr-TR" sz="1400" baseline="30000" smtClean="0"/>
              <a:t>	</a:t>
            </a:r>
          </a:p>
        </p:txBody>
      </p:sp>
      <p:pic>
        <p:nvPicPr>
          <p:cNvPr id="47106" name="3 Resim" descr="7b327af63e7c8eee3ba86fe1a4c7cff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5084763"/>
            <a:ext cx="142875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4 Resim" descr="7b327af63e7c8eee3ba86fe1a4c7cff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213100"/>
            <a:ext cx="144462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5 Resim" descr="7b327af63e7c8eee3ba86fe1a4c7cff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2708275"/>
            <a:ext cx="142875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7 Resim" descr="7b327af63e7c8eee3ba86fe1a4c7cff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2997200"/>
            <a:ext cx="13335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8 Resim" descr="7b327af63e7c8eee3ba86fe1a4c7cff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205038"/>
            <a:ext cx="131763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b.Çelişki Yöntemi ile İspat</a:t>
            </a:r>
          </a:p>
          <a:p>
            <a:pPr eaLnBrk="1" hangingPunct="1"/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x € R, (x = 5) =&gt; (2x + 4 ≠ 18) olduğunu çelişki yöntemi ile ispat edelim.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Teorem: </a:t>
            </a:r>
            <a:r>
              <a:rPr lang="tr-TR" sz="1400" b="1" smtClean="0">
                <a:latin typeface="Comic Sans MS" pitchFamily="66" charset="0"/>
              </a:rPr>
              <a:t>p =&gt; q: “x € R, (x = 5) =&gt; (2x + 4 ≠ 18)”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Hipotez: </a:t>
            </a:r>
            <a:r>
              <a:rPr lang="tr-TR" sz="1400" b="1" smtClean="0">
                <a:latin typeface="Comic Sans MS" pitchFamily="66" charset="0"/>
              </a:rPr>
              <a:t>p: “x € R, x = 5”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Hüküm: </a:t>
            </a:r>
            <a:r>
              <a:rPr lang="tr-TR" sz="1400" b="1" smtClean="0">
                <a:latin typeface="Comic Sans MS" pitchFamily="66" charset="0"/>
              </a:rPr>
              <a:t>p: “x € R, 2x + 4 ≠ 18”</a:t>
            </a:r>
          </a:p>
          <a:p>
            <a:pPr eaLnBrk="1" hangingPunct="1"/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Kabul edelim ki x = 5 ve 2x + 4 = 18 olsun.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2x + 4 = 18 =&gt; 2x = 14 =&gt; x = 7 olur.Buda x = 5 kabulüyle çelişkilidir.O halde, teorem doğrudur.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NoT=</a:t>
            </a:r>
            <a:r>
              <a:rPr lang="tr-TR" sz="1400" b="1" smtClean="0">
                <a:latin typeface="Comic Sans MS" pitchFamily="66" charset="0"/>
              </a:rPr>
              <a:t>Çelişki yöntemi ile ispat yapılırken p =&gt; q önermesinin doğru olduğunu ispatlamak yerine p =&gt; q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önermesinin değili olan (p =&gt; q)’ ≡ 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 önermesinin yanlış olduğunu ispatlamak yeterlidir.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 cstate="print"/>
            <a:stretch>
              <a:fillRect/>
            </a:stretch>
          </a:blipFill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HaZıRLaYaN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=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aHMéT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FıRaT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ŞéqéR</a:t>
            </a:r>
            <a:endParaRPr lang="tr-TR" sz="2400" b="1" i="1" dirty="0" smtClean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GöRéVi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VéRéN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=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iBRaHiM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HaLiL</a:t>
            </a:r>
            <a:r>
              <a:rPr lang="tr-TR" sz="2400" b="1" i="1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BABAOĞLU</a:t>
            </a:r>
            <a:endParaRPr lang="tr-TR" sz="2400" b="1" i="1" dirty="0" smtClean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KoNu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=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MaNTıK</a:t>
            </a:r>
            <a:endParaRPr lang="tr-TR" sz="2400" b="1" i="1" dirty="0" smtClean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KaYNaKLaR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=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KiTaP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iNTéRNéT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Vé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ZâMBaK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YâYıNLâRı</a:t>
            </a:r>
            <a:endParaRPr lang="tr-TR" sz="2400" b="1" i="1" dirty="0" smtClean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SıNıFıM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=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9-L</a:t>
            </a:r>
            <a:endParaRPr lang="tr-TR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NuMaRaM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=</a:t>
            </a:r>
            <a:r>
              <a:rPr lang="tr-TR" sz="2400" b="1" i="1" dirty="0" smtClean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978</a:t>
            </a:r>
            <a:endParaRPr lang="tr-TR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defRPr/>
            </a:pPr>
            <a:endParaRPr lang="tr-TR" sz="2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defRPr/>
            </a:pPr>
            <a:endParaRPr lang="tr-TR" sz="2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1" hangingPunct="1">
              <a:defRPr/>
            </a:pPr>
            <a:endParaRPr lang="tr-TR" sz="24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7410" name="3 Resim" descr="9_ratef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90805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4 Resim" descr="9_ratef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2813" y="1341438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5 Resim" descr="9_ratef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84467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6 Resim" descr="9_ratef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276475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7 Resim" descr="9_ratef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8 Resim" descr="9_ratef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3900" y="51054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2 İçerik Yer Tutucusu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79375" y="-6350"/>
            <a:ext cx="9223375" cy="6864350"/>
          </a:xfrm>
          <a:gradFill rotWithShape="1">
            <a:gsLst>
              <a:gs pos="0">
                <a:schemeClr val="bg1"/>
              </a:gs>
              <a:gs pos="100000">
                <a:srgbClr val="03D4A8"/>
              </a:gs>
            </a:gsLst>
            <a:path path="shape">
              <a:fillToRect l="50000" t="50000" r="50000" b="50000"/>
            </a:path>
          </a:gradFill>
        </p:spPr>
      </p:pic>
      <p:pic>
        <p:nvPicPr>
          <p:cNvPr id="50178" name="Picture 11" descr="\forall \!\,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341438"/>
            <a:ext cx="1143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13" descr="\forall \!\,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341438"/>
            <a:ext cx="1143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14" descr="\forall \!\,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2924175"/>
            <a:ext cx="1143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sz="7200" u="heavy" baseline="30000" dirty="0" smtClean="0">
              <a:solidFill>
                <a:srgbClr val="FF0000"/>
              </a:solidFill>
              <a:uFill>
                <a:solidFill>
                  <a:srgbClr val="FFFF00"/>
                </a:solidFill>
              </a:u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5400" b="1" i="1" u="heavy" dirty="0" err="1" smtClean="0">
                <a:solidFill>
                  <a:srgbClr val="FF0000"/>
                </a:solidFill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éNiNDé</a:t>
            </a:r>
            <a:r>
              <a:rPr lang="tr-TR" sz="5400" b="1" i="1" u="heavy" dirty="0" smtClean="0">
                <a:solidFill>
                  <a:srgbClr val="FF0000"/>
                </a:solidFill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5400" b="1" i="1" u="heavy" dirty="0" err="1" smtClean="0">
                <a:solidFill>
                  <a:srgbClr val="FFFF00"/>
                </a:solidFill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SoNuNDâ</a:t>
            </a:r>
            <a:r>
              <a:rPr lang="tr-TR" sz="5400" b="1" i="1" u="heavy" dirty="0" smtClean="0"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5400" b="1" i="1" u="heavy" smtClean="0">
                <a:solidFill>
                  <a:srgbClr val="FF0000"/>
                </a:solidFill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KoNuNuN</a:t>
            </a:r>
            <a:r>
              <a:rPr lang="tr-TR" sz="5400" b="1" i="1" u="heavy" smtClean="0"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 </a:t>
            </a:r>
            <a:endParaRPr lang="tr-TR" sz="5400" b="1" i="1" u="heavy" dirty="0" smtClean="0">
              <a:uFill>
                <a:solidFill>
                  <a:srgbClr val="FFFF00"/>
                </a:solidFill>
              </a:uFill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5400" b="1" i="1" u="heavy" dirty="0" err="1" smtClean="0">
                <a:solidFill>
                  <a:srgbClr val="FFFF00"/>
                </a:solidFill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SoNuNâ</a:t>
            </a:r>
            <a:r>
              <a:rPr lang="tr-TR" sz="5400" b="1" i="1" u="heavy" dirty="0" smtClean="0">
                <a:uFill>
                  <a:solidFill>
                    <a:srgbClr val="FF0000"/>
                  </a:solidFill>
                </a:uFill>
                <a:latin typeface="Comic Sans MS" pitchFamily="66" charset="0"/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5400" b="1" i="1" u="heavy" dirty="0" err="1" smtClean="0">
                <a:solidFill>
                  <a:srgbClr val="FF0000"/>
                </a:solidFill>
                <a:uFill>
                  <a:solidFill>
                    <a:srgbClr val="FFFF00"/>
                  </a:solidFill>
                </a:uFill>
                <a:latin typeface="Comic Sans MS" pitchFamily="66" charset="0"/>
              </a:rPr>
              <a:t>qéLDiK</a:t>
            </a:r>
            <a:endParaRPr lang="tr-TR" sz="5400" b="1" i="1" u="heavy" dirty="0" smtClean="0">
              <a:solidFill>
                <a:srgbClr val="FF0000"/>
              </a:solidFill>
              <a:uFill>
                <a:solidFill>
                  <a:srgbClr val="FFFF00"/>
                </a:solidFill>
              </a:uFill>
              <a:latin typeface="Comic Sans MS" pitchFamily="66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sz="7200" u="heavy" baseline="-25000" dirty="0" smtClean="0">
              <a:uFill>
                <a:solidFill>
                  <a:srgbClr val="FF0000"/>
                </a:solidFill>
              </a:u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sz="7200" u="heavy" baseline="30000" dirty="0" smtClean="0">
              <a:uFill>
                <a:solidFill>
                  <a:srgbClr val="FFFF00"/>
                </a:solidFill>
              </a:u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sz="7200" u="heavy" baseline="-25000" dirty="0" smtClean="0">
              <a:uFill>
                <a:solidFill>
                  <a:srgbClr val="FF0000"/>
                </a:solidFill>
              </a:u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sz="7200" u="heavy" dirty="0" smtClean="0">
              <a:solidFill>
                <a:srgbClr val="FF0000"/>
              </a:solidFill>
              <a:uFill>
                <a:solidFill>
                  <a:srgbClr val="FFFF00"/>
                </a:solidFill>
              </a:uFill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0000"/>
          </a:solidFill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YâNi o KâDâR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iYi BiR âNLâTıM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GöRDüK 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HâDé 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Bu 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ÇıKMıŞ SoRuLaRıDâ 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</a:rPr>
              <a:t>ÇöZMéKTéN</a:t>
            </a:r>
          </a:p>
          <a:p>
            <a:pPr algn="ctr" eaLnBrk="1" hangingPunct="1">
              <a:buFont typeface="Arial" charset="0"/>
              <a:buNone/>
            </a:pPr>
            <a:endParaRPr lang="tr-TR" sz="2400" b="1" smtClean="0">
              <a:latin typeface="Comic Sans MS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tr-TR" sz="2400" b="1" smtClean="0">
                <a:latin typeface="Comic Sans MS" pitchFamily="66" charset="0"/>
                <a:sym typeface="Wingdings" pitchFamily="2" charset="2"/>
              </a:rPr>
              <a:t></a:t>
            </a:r>
            <a:r>
              <a:rPr lang="tr-TR" sz="2400" b="1" smtClean="0">
                <a:latin typeface="Comic Sans MS" pitchFamily="66" charset="0"/>
              </a:rPr>
              <a:t>KâÇıNMâYâLıM</a:t>
            </a:r>
            <a:r>
              <a:rPr lang="tr-TR" sz="2400" b="1" smtClean="0">
                <a:latin typeface="Comic Sans MS" pitchFamily="66" charset="0"/>
                <a:sym typeface="Wingdings" pitchFamily="2" charset="2"/>
              </a:rPr>
              <a:t></a:t>
            </a:r>
            <a:endParaRPr lang="tr-TR" sz="24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8 İçerik Yer Tutucusu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</a:t>
            </a:r>
            <a:endParaRPr lang="tr-TR" sz="16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p, q, ve r önermelerinin değilleri sırasıyla p, q’, r’ ile gösterildiğine göre, aşağıdakilerden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hangisi p V q =&gt; 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önermesine denktir ?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 =&gt; q’ V r’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 =&gt; q’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p’ V q’ =&gt; q’ V r’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q’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r’ =&gt; p’ V q’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q’ V r’ =&gt; 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( 2010-YGS )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r =&gt; p (a.b = 0 ise a = 0) b = 0 ve a    0 olabilir.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p =&gt; r (a = 0 ise a.b = 0) doğrudur.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q =&gt; p (a + b = 0 ise a = 0) a    0 olabilir.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p =&gt; r (a = 0 ise a + b = 0) b    0 olabilir.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q =&gt; r ( a + b = o ise a.b = 0) a   0 ve b    0 olabilir.</a:t>
            </a:r>
          </a:p>
          <a:p>
            <a:pPr marL="533400" indent="-533400" eaLnBrk="1" hangingPunct="1"/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p: a = 0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q: a + b = 0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r: a.b = 0     önermeleri veriliyor.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Buna göre aşağıdaki koşullu önermelerden hangisi doğrudur.</a:t>
            </a:r>
          </a:p>
          <a:p>
            <a:pPr marL="533400" indent="-53340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r =&gt; p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p =&gt; r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q =&gt; p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p =&gt; q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q =&gt; r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( 2011 – YGS )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3251" name="Picture 8" descr="\ne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3213100"/>
            <a:ext cx="1333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12" descr="\ne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716338"/>
            <a:ext cx="1333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13" descr="\ne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2708275"/>
            <a:ext cx="1333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14" descr="\ne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500438"/>
            <a:ext cx="1333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15" descr="\ne \!\,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716338"/>
            <a:ext cx="1333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3 İçerik Yer Tutucusu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=&gt; q ≡ q’ =&gt; p’ olduğuna göre, p V q =&gt; 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≡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r)’ =&gt; (p V q)’</a:t>
            </a:r>
          </a:p>
          <a:p>
            <a:pPr marL="533400" indent="-53340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r)’ =&gt; (p V q)’ De Morgan kuralına göre,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r)’ =&gt; (p V q)’ ≡ q’ V r’ =&gt; 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 elde edilir.</a:t>
            </a:r>
          </a:p>
          <a:p>
            <a:pPr marL="533400" indent="-533400" eaLnBrk="1" hangingPunct="1"/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Not:</a:t>
            </a:r>
            <a:r>
              <a:rPr lang="tr-TR" sz="1400" b="1" smtClean="0">
                <a:latin typeface="Comic Sans MS" pitchFamily="66" charset="0"/>
              </a:rPr>
              <a:t> p =&gt; q ≡ q’ =&gt; p’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De Morgan kuralları:</a:t>
            </a:r>
            <a:r>
              <a:rPr lang="tr-TR" sz="1400" b="1" smtClean="0">
                <a:latin typeface="Comic Sans MS" pitchFamily="66" charset="0"/>
              </a:rPr>
              <a:t> (p V q)’ ≡ 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        (p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q)’ ≡ p’ V q’</a:t>
            </a:r>
          </a:p>
          <a:p>
            <a:pPr marL="533400" indent="-53340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Örnek:3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Formel mantığın kurucusu aşağıdakilerden hangisidir?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  </a:t>
            </a:r>
            <a:r>
              <a:rPr lang="tr-TR" sz="1400" b="1" smtClean="0">
                <a:latin typeface="Comic Sans MS" pitchFamily="66" charset="0"/>
              </a:rPr>
              <a:t>Eflatun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Aristo 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  </a:t>
            </a:r>
            <a:r>
              <a:rPr lang="tr-TR" sz="1400" b="1" smtClean="0">
                <a:latin typeface="Comic Sans MS" pitchFamily="66" charset="0"/>
              </a:rPr>
              <a:t>Descartes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  </a:t>
            </a:r>
            <a:r>
              <a:rPr lang="tr-TR" sz="1400" b="1" smtClean="0">
                <a:latin typeface="Comic Sans MS" pitchFamily="66" charset="0"/>
              </a:rPr>
              <a:t>Kant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  </a:t>
            </a:r>
            <a:r>
              <a:rPr lang="tr-TR" sz="1400" b="1" smtClean="0">
                <a:latin typeface="Comic Sans MS" pitchFamily="66" charset="0"/>
              </a:rPr>
              <a:t>Wundt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(1973 – ÜSS)</a:t>
            </a:r>
          </a:p>
          <a:p>
            <a:pPr marL="533400" indent="-53340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Çözüm:3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Mantığın kurucusu Aristoteles’tir.Yani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’dir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mtClean="0"/>
              <a:t/>
            </a:r>
            <a:br>
              <a:rPr lang="tr-TR" smtClean="0"/>
            </a:b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533400" indent="-533400" eaLnBrk="1" hangingPunct="1"/>
            <a:endParaRPr lang="tr-TR" sz="1400" b="1" i="1" smtClean="0">
              <a:latin typeface="Comic Sans MS" pitchFamily="66" charset="0"/>
            </a:endParaRPr>
          </a:p>
          <a:p>
            <a:pPr marL="533400" indent="-533400" eaLnBrk="1" hangingPunct="1"/>
            <a:endParaRPr lang="tr-TR" sz="12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Örnek:4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Aşağıdaki ifadelerden hangisi matematiksel bir tanımdır?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Aynı şeye eşit olan iki şey birbirine eşittir.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İki noktadan ancak bir doğru geçer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İki nokta arasındaki en kısa uzaklık doğrudur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Bütün,parçalarından büyüktür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Sayılar, 1’in kendisine katılmasıyla ortaya çıkan miktarlardır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>                                                     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( 1974 – ÜSS )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Çözüm:4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A,B,C ve D seçenekleri matematik alanında kullanılan genel yargılar olsa da mantık yargılarıdır.Yani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’dir </a:t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Örnek:5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“Ya bu deveyi güdersin ya bu diyardan gidersin” cümlesi hangi düşünme ilkesini örneklendirir?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Özdeşlik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Üçüncü şıkkın yokluğu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Yeter sebep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Çelişmezlik 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Gerekircilik                    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( 1975 – ÜSS )</a:t>
            </a: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Çözüm:5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İki değerli mantık,bir önermenin ya doğru ya da yanlış olabileceği temeline dayalıdır. Aristoteles’in dile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getirdiği düşünme ilkeleri,sırasıyla ;1- özdeşlik 2- çelişmezlik 3-üçüncü halin imkansızlığıdır. Verilen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yargı ya o,ya o biçiminde düzenlenerek üçüncü şıkkın yokluğu ilkesini örneklendirir.Yani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’dir.</a:t>
            </a:r>
            <a:endParaRPr lang="tr-TR" sz="1600" b="1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2 İçerik Yer Tutucusu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Örnek:6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Tümevarım türünde çıkarımların doğruluk değerleri,aşağıdakilerin hangisi en iyi dile getirmektedir?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Olasılıklı bir doğruluk değerine sahiptir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Ya doğru,yada yanlış olma özelliğine sahiptir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Doğrulukları kesindir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Doğrulukları değişmezdir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Doğrulukları belirsizdir.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>               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( 1978 – ÜSS )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Çözüm:6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Akıl yürütme yolları analoji dedüksiyon ve endüksiyon olarak üç tanedir. Bunlardan tümden gelimi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sonucu kesindir. Tüme varım ve analojinin sonuçları olasıdır. Tümevarımsal akıl yürütmede genelleme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evrenin seçilmiş bir bölümü ele alınıp,diğerleri incelenemediğinde sonuç olasılıklı kabul edilir.B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seçeneğinde yer alan yargı tüm önermeler için geçerlidir.Yani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’dır.</a:t>
            </a:r>
          </a:p>
          <a:p>
            <a:pPr marL="533400" indent="-533400"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Örnek:7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Aşağıdakilerden hangisi bileşiktir?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P 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Fa 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xFx 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N p 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(Fx Gx)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( 1975 – ÜSS )</a:t>
            </a:r>
          </a:p>
          <a:p>
            <a:pPr marL="533400" indent="-533400"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533400" indent="-533400"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Çözüm:7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                                                                                             </a:t>
            </a:r>
          </a:p>
          <a:p>
            <a:pPr marL="533400" indent="-533400"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Değilleme önermeyi birleşik önermeye çevirir D seçeneğinde mevcuttur.Yani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’dir</a:t>
            </a:r>
            <a:r>
              <a:rPr lang="tr-TR" smtClean="0"/>
              <a:t>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3 İçerik Yer Tutucusu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Örnek:8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İfadesi farklı olmakla birlikte,nicelik ve nitelik yönlerinde,” her sarıklı hoca değildir.” önermesinin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dengi olan önerme aşağıdakilerden hangisidir?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Bütün sarıklılar hocadır.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Bazı sarıklılar hoca değildir.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Her hoca sarıklı değildir.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Hiçbir sarıklı hoca değildir.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Bazı sarıklılar hocadır.   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( 1975 – ÜSS )</a:t>
            </a:r>
            <a:r>
              <a:rPr lang="tr-TR" sz="1400" b="1" smtClean="0">
                <a:latin typeface="Comic Sans MS" pitchFamily="66" charset="0"/>
              </a:rPr>
              <a:t/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Çözüm:8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Bazısı ,bir kısmı anlamını taşımaktadır. Her sarıklı hoca değildir önermesinin dengi bazı sarıklılar hoca 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değildir, önermesidir.Yani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’dir</a:t>
            </a:r>
          </a:p>
          <a:p>
            <a:pPr eaLnBrk="1" hangingPunct="1">
              <a:buFont typeface="Arial" charset="0"/>
              <a:buNone/>
            </a:pPr>
            <a:endParaRPr lang="tr-TR" sz="16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Örnek:9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“Bazı insanlar bilgilidir” önermesiyle çelişik olan önerme aşağıdakilerden hangisidir?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Bazı insanlar bilgili değildir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Bütün insanlar bilgilidir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Bütün bilgililer insandır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Hiçbir insan bilgili değildir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İnsanların çok azı bilgilidir.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( 1974 – ÜSS )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Çözüm:9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Tikel olumlunun çelişiği tümel olumsuzdur.tümel olumsuz sadece D seçeneğinde vardır</a:t>
            </a:r>
            <a:endParaRPr lang="tr-TR" sz="1400" smtClean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marL="381000" indent="-3810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Örnek:10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Bütün canlılar hareketlidir önermesinin çevrilmiş şekli hangisidir?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Hiçbir canlı hareket etmez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Bazı canlılar hareketlidir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Bazı canlılar hareketli değildir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Bazı hareketliler canlıdır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Bazı hareketliler canlı değildir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( 1974 – ÜSS )</a:t>
            </a:r>
          </a:p>
          <a:p>
            <a:pPr marL="381000" indent="-381000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381000" indent="-3810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Çözüm:10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Bütün canlılar hareketlidir önermesinin çevrilmiş şekli “bazı hareketliler canlıdır” 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önermesidir.Yani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’dir.</a:t>
            </a:r>
          </a:p>
          <a:p>
            <a:pPr marL="381000" indent="-381000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381000" indent="-3810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Örnek:11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Her üçgen daire içine çizilebilir.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Her üçgen bir şekildir.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Bazı şekiller daire içine çizilebilir. 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Kıyasında büyük terim hangisidir?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Daire içine çizilebilir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Her 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Bazı 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Üçgen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Şekil 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( 1973 ÜSS )</a:t>
            </a:r>
          </a:p>
          <a:p>
            <a:pPr marL="381000" indent="-381000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381000" indent="-3810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Çözüm:11</a:t>
            </a:r>
          </a:p>
          <a:p>
            <a:pPr marL="381000" indent="-3810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Kıyasta büyük önermenin yüklemi büyük terimdir. Doğru içinde çizilebilir, ifadesidir.Yani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’dır.</a:t>
            </a:r>
            <a:endParaRPr lang="tr-TR" sz="2400" smtClean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Örnek:12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“P” yerine D, “q” yerine Y değeri konulduğunda aşağıdaki deyimlerinden hangisi doğru değerini alır?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p=&gt;q 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póN q 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p q 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N p N q 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N p v q 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             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( 1975 – ÜSS )</a:t>
            </a:r>
            <a:r>
              <a:rPr lang="tr-TR" sz="1400" b="1" smtClean="0">
                <a:latin typeface="Comic Sans MS" pitchFamily="66" charset="0"/>
              </a:rPr>
              <a:t/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Çözüm:12</a:t>
            </a:r>
          </a:p>
          <a:p>
            <a:pPr marL="609600" indent="-609600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D değerini alan deyim B seçeneğindedir.Yani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’dir.</a:t>
            </a:r>
          </a:p>
          <a:p>
            <a:pPr marL="609600" indent="-609600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Örnek:13</a:t>
            </a: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</a:rPr>
              <a:t>1-nokta      2-ışın     3-yanlış      4-değişken       5-açı      6-boş küme</a:t>
            </a: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</a:rPr>
              <a:t>Yukarıdakilerden hangileri tanımsızdır?</a:t>
            </a: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600" b="1" smtClean="0">
                <a:latin typeface="Comic Sans MS" pitchFamily="66" charset="0"/>
              </a:rPr>
              <a:t>  1,2    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600" b="1" smtClean="0">
                <a:latin typeface="Comic Sans MS" pitchFamily="66" charset="0"/>
              </a:rPr>
              <a:t>  1,4   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600" b="1" smtClean="0">
                <a:latin typeface="Comic Sans MS" pitchFamily="66" charset="0"/>
              </a:rPr>
              <a:t>  4,6   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600" b="1" smtClean="0">
                <a:latin typeface="Comic Sans MS" pitchFamily="66" charset="0"/>
              </a:rPr>
              <a:t>  1,2,3    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600" b="1" smtClean="0">
                <a:latin typeface="Comic Sans MS" pitchFamily="66" charset="0"/>
              </a:rPr>
              <a:t>  1,3,4</a:t>
            </a:r>
          </a:p>
          <a:p>
            <a:pPr marL="609600" indent="-609600">
              <a:buFont typeface="Arial" charset="0"/>
              <a:buNone/>
            </a:pPr>
            <a:endParaRPr lang="tr-TR" sz="1600" b="1" smtClean="0">
              <a:latin typeface="Comic Sans MS" pitchFamily="66" charset="0"/>
            </a:endParaRP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Çözüm:13</a:t>
            </a: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</a:rPr>
              <a:t>Işın,açı ve boş küme terimlerinin tanımı yapılabilirken diğerleri tanımsızdır.Yani cevap </a:t>
            </a:r>
          </a:p>
          <a:p>
            <a:pPr marL="609600" indent="-609600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600" b="1" smtClean="0">
                <a:latin typeface="Comic Sans MS" pitchFamily="66" charset="0"/>
              </a:rPr>
              <a:t>’dir.</a:t>
            </a:r>
            <a:br>
              <a:rPr lang="tr-TR" sz="1600" b="1" smtClean="0">
                <a:latin typeface="Comic Sans MS" pitchFamily="66" charset="0"/>
              </a:rPr>
            </a:br>
            <a:endParaRPr lang="tr-TR" sz="1600" b="1" smtClean="0">
              <a:latin typeface="Comic Sans MS" pitchFamily="66" charset="0"/>
            </a:endParaRPr>
          </a:p>
          <a:p>
            <a:pPr marL="609600" indent="-609600">
              <a:buFont typeface="Arial" charset="0"/>
              <a:buNone/>
            </a:pPr>
            <a:endParaRPr lang="tr-TR" sz="16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I.ÖNERMELER MANTIĞI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8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Mantık doğru düşünmenin bilimidir.Doğru düşünmenin kurallarını koyan normatif (kurallara dayalı) bir bilimdir. 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   Mantık, düşüncenin doğru ve yanlış olduğunu ortaya koymakta yardımcı bir bilimdir. İnsanın doğru düşünmesini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düzenlemeye çalışır.Bunun için birçok prensipler ve çeşitli araştırma usulleri  tespit edip kanun şekline  koyar.Böylece,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insanın doğruyu bulmasına ve yanlışı reddetmesine yardımcı olur.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    Antik çağdan günümüze gelen kalıntılarda mantık ile uğraşan düşünürlerin var olduğu görülmektedir.Bunlar arasında,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mantık biliminin oluşmasında en etkili Aristotales [Aristo]’dur.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 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    Çağdaş mantığı çağdaş felsefenin kurucusu Alman mantıkçısı Gottlob Frege (1848-1925), “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Matematik mantığın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uygulama alanıdır”</a:t>
            </a: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 </a:t>
            </a: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 görüşünde hareketle matematiğin, mantığın aksiyomatik sistemi üzerine kurulabileceğini düşünmüştür.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Bu düşünceden hareket ederek aritmetiğin temelleri konusundaki felsefi çalışmaları için bir mantık sistemi geliştirmişti.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Günümüzdeki mantık yukarıdaki şemadaki biçimiyle Aristo mantığı ve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chemeClr val="bg1"/>
                </a:solidFill>
                <a:latin typeface="Comic Sans MS" pitchFamily="66" charset="0"/>
              </a:rPr>
              <a:t>sembolik mantık adlı 2 ana başlık altında yüklenmektedir.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effectLst>
                <a:outerShdw blurRad="38100" dist="38100" dir="2700000" algn="tl">
                  <a:srgbClr val="EEECE1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effectLst>
                <a:outerShdw blurRad="38100" dist="38100" dir="2700000" algn="tl">
                  <a:srgbClr val="EEECE1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effectLst>
                <a:outerShdw blurRad="38100" dist="38100" dir="2700000" algn="tl">
                  <a:srgbClr val="EEECE1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effectLst>
                <a:outerShdw blurRad="38100" dist="38100" dir="2700000" algn="tl">
                  <a:srgbClr val="EEECE1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i="1" smtClean="0">
              <a:solidFill>
                <a:schemeClr val="bg1"/>
              </a:solidFill>
              <a:effectLst>
                <a:outerShdw blurRad="38100" dist="38100" dir="2700000" algn="tl">
                  <a:srgbClr val="EEECE1"/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347864" y="3501008"/>
            <a:ext cx="1512168" cy="432048"/>
          </a:xfrm>
          <a:prstGeom prst="rect">
            <a:avLst/>
          </a:prstGeom>
        </p:spPr>
        <p:style>
          <a:lnRef idx="2">
            <a:schemeClr val="accent6"/>
          </a:lnRef>
          <a:fillRef idx="1002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MaNTıK</a:t>
            </a:r>
            <a:endParaRPr lang="tr-TR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27584" y="3717032"/>
            <a:ext cx="1440160" cy="1008112"/>
          </a:xfrm>
          <a:prstGeom prst="rect">
            <a:avLst/>
          </a:prstGeom>
        </p:spPr>
        <p:style>
          <a:lnRef idx="2">
            <a:schemeClr val="accent6"/>
          </a:lnRef>
          <a:fillRef idx="1002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aRiSTo</a:t>
            </a:r>
            <a:r>
              <a:rPr lang="tr-TR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MaNTıĞı</a:t>
            </a:r>
            <a:endParaRPr lang="tr-TR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940152" y="3717032"/>
            <a:ext cx="1368152" cy="1008112"/>
          </a:xfrm>
          <a:prstGeom prst="rect">
            <a:avLst/>
          </a:prstGeom>
        </p:spPr>
        <p:style>
          <a:lnRef idx="2">
            <a:schemeClr val="accent6"/>
          </a:lnRef>
          <a:fillRef idx="1002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SeMBoLiK</a:t>
            </a:r>
            <a:r>
              <a:rPr lang="tr-TR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MaNTıK</a:t>
            </a:r>
            <a:endParaRPr lang="tr-TR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6" name="15 Dirsek Bağlayıcısı"/>
          <p:cNvCxnSpPr/>
          <p:nvPr/>
        </p:nvCxnSpPr>
        <p:spPr>
          <a:xfrm>
            <a:off x="4932363" y="3789363"/>
            <a:ext cx="935037" cy="3603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39 Dirsek Bağlayıcısı"/>
          <p:cNvCxnSpPr/>
          <p:nvPr/>
        </p:nvCxnSpPr>
        <p:spPr>
          <a:xfrm rot="10800000" flipV="1">
            <a:off x="2339975" y="3789363"/>
            <a:ext cx="863600" cy="3603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51 Dirsek Bağlayıcısı"/>
          <p:cNvCxnSpPr/>
          <p:nvPr/>
        </p:nvCxnSpPr>
        <p:spPr>
          <a:xfrm rot="5400000">
            <a:off x="5472112" y="4905376"/>
            <a:ext cx="792163" cy="5762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5" name="64 Dikdörtgen"/>
          <p:cNvSpPr/>
          <p:nvPr/>
        </p:nvSpPr>
        <p:spPr>
          <a:xfrm>
            <a:off x="4644008" y="5661248"/>
            <a:ext cx="1728192" cy="914400"/>
          </a:xfrm>
          <a:prstGeom prst="rect">
            <a:avLst/>
          </a:prstGeom>
        </p:spPr>
        <p:style>
          <a:lnRef idx="2">
            <a:schemeClr val="accent6"/>
          </a:lnRef>
          <a:fillRef idx="1002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öNéRMéLéR</a:t>
            </a:r>
            <a:r>
              <a:rPr lang="tr-TR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MaNTıĞı</a:t>
            </a:r>
            <a:endParaRPr lang="tr-TR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67" name="66 Dirsek Bağlayıcısı"/>
          <p:cNvCxnSpPr/>
          <p:nvPr/>
        </p:nvCxnSpPr>
        <p:spPr>
          <a:xfrm rot="16200000" flipH="1">
            <a:off x="7056437" y="4833938"/>
            <a:ext cx="792163" cy="7191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5" name="74 Dikdörtgen"/>
          <p:cNvSpPr/>
          <p:nvPr/>
        </p:nvSpPr>
        <p:spPr>
          <a:xfrm>
            <a:off x="6948264" y="5661248"/>
            <a:ext cx="1800200" cy="914400"/>
          </a:xfrm>
          <a:prstGeom prst="rect">
            <a:avLst/>
          </a:prstGeom>
        </p:spPr>
        <p:style>
          <a:lnRef idx="2">
            <a:schemeClr val="accent6"/>
          </a:lnRef>
          <a:fillRef idx="1002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NiCeLeYiCiLeR</a:t>
            </a:r>
            <a:endParaRPr lang="tr-TR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MaNTıĞı</a:t>
            </a:r>
            <a:endParaRPr lang="tr-TR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Örnek:14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Aşağıdakilerden hangileri önermedir?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1)</a:t>
            </a:r>
            <a:r>
              <a:rPr lang="tr-TR" sz="1400" b="1" smtClean="0">
                <a:latin typeface="Comic Sans MS" pitchFamily="66" charset="0"/>
              </a:rPr>
              <a:t>  en küçük asal sayı 1'dir.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2)</a:t>
            </a:r>
            <a:r>
              <a:rPr lang="tr-TR" sz="1400" b="1" smtClean="0">
                <a:latin typeface="Comic Sans MS" pitchFamily="66" charset="0"/>
              </a:rPr>
              <a:t>  sınavı kazanmanız çok güzel,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3)</a:t>
            </a:r>
            <a:r>
              <a:rPr lang="tr-TR" sz="1400" b="1" smtClean="0">
                <a:latin typeface="Comic Sans MS" pitchFamily="66" charset="0"/>
              </a:rPr>
              <a:t>  (-12)sayısı 5ile bölünür,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4)</a:t>
            </a:r>
            <a:r>
              <a:rPr lang="tr-TR" sz="1400" b="1" smtClean="0">
                <a:latin typeface="Comic Sans MS" pitchFamily="66" charset="0"/>
              </a:rPr>
              <a:t>  iyi akşamlar,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5)</a:t>
            </a:r>
            <a:r>
              <a:rPr lang="tr-TR" sz="1400" b="1" smtClean="0">
                <a:latin typeface="Comic Sans MS" pitchFamily="66" charset="0"/>
              </a:rPr>
              <a:t>  x+3&lt;5</a:t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1,3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2,5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1,2,3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1,2,5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1,3,5</a:t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Çözüm:14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Bir ifadenin önerme olabilmesi için yargı bildirmesi gerekir. x+3&lt;5 bazen doğru bazen yanlış olacağı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için önerme değildir.1 ve 3 kesinlikle yargı bildirdiği için önermedir.Yani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’dır.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Örnek:15</a:t>
            </a: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p,q,r,s,t     q',s' önermelerinin doğruluk değerleri için kaç değişik durum vardır?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>                                               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5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7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2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2  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2</a:t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Çözüm:15 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Doğruluk değeri için 2  durumu vardır.q' ve s'   q ve s den bağımsız değildirler.bu yüzden  geriye 5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farklı durum kalır ve 2 olur.Yani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’dir. 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>                                                                  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> </a:t>
            </a:r>
            <a:br>
              <a:rPr lang="tr-TR" sz="1400" b="1" smtClean="0">
                <a:latin typeface="Comic Sans MS" pitchFamily="66" charset="0"/>
              </a:rPr>
            </a:br>
            <a:r>
              <a:rPr lang="tr-TR" sz="1400" b="1" smtClean="0">
                <a:latin typeface="Comic Sans MS" pitchFamily="66" charset="0"/>
              </a:rPr>
              <a:t/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  <a:ln>
            <a:solidFill>
              <a:srgbClr val="FFFF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Örnek:16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1)</a:t>
            </a:r>
            <a:r>
              <a:rPr lang="tr-TR" sz="1400" b="1" smtClean="0">
                <a:latin typeface="Comic Sans MS" pitchFamily="66" charset="0"/>
              </a:rPr>
              <a:t>  eşkenar dörtgenin dış açılarının toplamı 360 derecedir.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2)</a:t>
            </a:r>
            <a:r>
              <a:rPr lang="tr-TR" sz="1400" b="1" smtClean="0">
                <a:latin typeface="Comic Sans MS" pitchFamily="66" charset="0"/>
              </a:rPr>
              <a:t>  pi sayısı 3ten küçük değildir.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3)</a:t>
            </a:r>
            <a:r>
              <a:rPr lang="tr-TR" sz="1400" b="1" smtClean="0">
                <a:latin typeface="Comic Sans MS" pitchFamily="66" charset="0"/>
              </a:rPr>
              <a:t>  7-5&lt;5-3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Önermelerin doğruluk değerleri sırasıyla aşağıdakilerden hangisidir?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1,1,1     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1,0,1     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1,0,0   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1,1,0     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0,1,0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Çözüm:16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1)</a:t>
            </a:r>
            <a:r>
              <a:rPr lang="tr-TR" sz="1400" b="1" smtClean="0">
                <a:latin typeface="Comic Sans MS" pitchFamily="66" charset="0"/>
              </a:rPr>
              <a:t>  bütün dışbükey çokgenlerin dış açılarının toplamı 360 derecedir.   (1)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2)</a:t>
            </a:r>
            <a:r>
              <a:rPr lang="tr-TR" sz="1400" b="1" smtClean="0">
                <a:latin typeface="Comic Sans MS" pitchFamily="66" charset="0"/>
              </a:rPr>
              <a:t>  pi sayısının yaklaşık değeri 3,14 olduğundan 3ten küçük değildir.  (1)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3)</a:t>
            </a:r>
            <a:r>
              <a:rPr lang="tr-TR" sz="1400" b="1" smtClean="0">
                <a:latin typeface="Comic Sans MS" pitchFamily="66" charset="0"/>
              </a:rPr>
              <a:t>  7-5=2&lt;5-3=2hiçbir sayı kendisinden küçük olamaz.                 (0)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’dir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Örnek:17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v (q =&gt; p) birleşik önermesinin değili aşağıdakilerden hangisidir?</a:t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A)</a:t>
            </a:r>
            <a:r>
              <a:rPr lang="tr-TR" sz="1400" b="1" smtClean="0">
                <a:latin typeface="Comic Sans MS" pitchFamily="66" charset="0"/>
              </a:rPr>
              <a:t>  p   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B)</a:t>
            </a:r>
            <a:r>
              <a:rPr lang="tr-TR" sz="1400" b="1" smtClean="0">
                <a:latin typeface="Comic Sans MS" pitchFamily="66" charset="0"/>
              </a:rPr>
              <a:t>  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  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  p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‘q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D)</a:t>
            </a:r>
            <a:r>
              <a:rPr lang="tr-TR" sz="1400" b="1" smtClean="0">
                <a:latin typeface="Comic Sans MS" pitchFamily="66" charset="0"/>
              </a:rPr>
              <a:t>  q V p'  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E)</a:t>
            </a:r>
            <a:r>
              <a:rPr lang="tr-TR" sz="1400" b="1" smtClean="0">
                <a:latin typeface="Comic Sans MS" pitchFamily="66" charset="0"/>
              </a:rPr>
              <a:t>  1</a:t>
            </a:r>
            <a:br>
              <a:rPr lang="tr-TR" sz="1400" b="1" smtClean="0">
                <a:latin typeface="Comic Sans MS" pitchFamily="66" charset="0"/>
              </a:rPr>
            </a:br>
            <a:endParaRPr lang="tr-TR" sz="1600" b="1" smtClean="0">
              <a:latin typeface="Comic Sans MS" pitchFamily="66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Çözüm:17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[p V (q =&gt; p)]'=[(p V (q‘ V p)]‘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=[(p V p) V q) V q']’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=[p V q']'=p‘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 olur.Yani cevap 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C)</a:t>
            </a:r>
            <a:r>
              <a:rPr lang="tr-TR" sz="1400" b="1" smtClean="0">
                <a:latin typeface="Comic Sans MS" pitchFamily="66" charset="0"/>
              </a:rPr>
              <a:t>’dir.</a:t>
            </a:r>
            <a:br>
              <a:rPr lang="tr-TR" sz="1400" b="1" smtClean="0">
                <a:latin typeface="Comic Sans MS" pitchFamily="66" charset="0"/>
              </a:rPr>
            </a:br>
            <a:endParaRPr lang="tr-TR" sz="14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Örnek:18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Aşağıdaki cümlelerin birer önerme olup olmadığını belirtelim.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p:</a:t>
            </a: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 “Bir gün 24 saattir.”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q:</a:t>
            </a: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 “3 + 2 = 7 ”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r:</a:t>
            </a: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 “Sevgili Öğrenciler,”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t:</a:t>
            </a: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 “Saat kaç ? ”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s:</a:t>
            </a: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 “Ödevlerini yap.”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Çözüm:18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Bunlardan p doğru, q yanlış bir hüküm bildirdiğinden birer önermedir. r , t , ve s kesin hüküm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bildirmediklerinden  birer önerme değildirler.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Örnek:19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p:</a:t>
            </a:r>
            <a:r>
              <a:rPr lang="tr-TR" sz="1400" b="1" smtClean="0">
                <a:latin typeface="Comic Sans MS" pitchFamily="66" charset="0"/>
              </a:rPr>
              <a:t> “Altı bir çift sayıdır.” ,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q:</a:t>
            </a:r>
            <a:r>
              <a:rPr lang="tr-TR" sz="1400" b="1" smtClean="0">
                <a:latin typeface="Comic Sans MS" pitchFamily="66" charset="0"/>
              </a:rPr>
              <a:t> “Beş ikinin tam sayı katıdır.”  önermelerinin doğru ya da yanlış olduğunu belirtelim.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Çözüm:19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p:</a:t>
            </a:r>
            <a:r>
              <a:rPr lang="tr-TR" sz="1400" b="1" smtClean="0">
                <a:latin typeface="Comic Sans MS" pitchFamily="66" charset="0"/>
              </a:rPr>
              <a:t> “Altı bir çift sayıdır.”  önermesi doğrudur.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q:</a:t>
            </a:r>
            <a:r>
              <a:rPr lang="tr-TR" sz="1400" b="1" smtClean="0">
                <a:latin typeface="Comic Sans MS" pitchFamily="66" charset="0"/>
              </a:rPr>
              <a:t> “Beş ikinin tam sayı katıdır.” önermesi yanlıştır.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Örnek:20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Aşağıdaki önermelerin denk olup olmadığını belirtelim.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p:</a:t>
            </a:r>
            <a:r>
              <a:rPr lang="tr-TR" sz="1400" b="1" smtClean="0">
                <a:latin typeface="Comic Sans MS" pitchFamily="66" charset="0"/>
              </a:rPr>
              <a:t> “Kedi 4 ayaklı bir hayvandır.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q:</a:t>
            </a:r>
            <a:r>
              <a:rPr lang="tr-TR" sz="1400" b="1" smtClean="0">
                <a:latin typeface="Comic Sans MS" pitchFamily="66" charset="0"/>
              </a:rPr>
              <a:t> “Hayvanlar konuşamaz.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Çözüm:20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Verilen önermelerin her 2’side doğrudur yani p ≡ q ‘dur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Örnek:21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p:</a:t>
            </a: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 “Bir hafta 7 gündür.” önermesinin olumsuzunu bulalım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Çözüm:21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p’:</a:t>
            </a:r>
            <a:r>
              <a:rPr lang="tr-TR" sz="1400" b="1" smtClean="0">
                <a:latin typeface="Comic Sans MS" pitchFamily="66" charset="0"/>
              </a:rPr>
              <a:t> “Bir hafta 7 gün değildir.”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Burada p önermesi doğru, p’ önermesi yanlıştır.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O halde;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≡ 1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p’ ≡ 0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Örnek:22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V q ≡ 0 , p’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≡ 1 bileşik önermeleri veriliyor. Buna göre [(p’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(r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p’)] V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bileşik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önermesinin doğruluk değerini bulalım.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Çözüm:22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p V q ≡ 0 ise p ≡ 0 , 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0 ≡ 1 dır.p’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 ≡ 1  ise p’ ≡ 1 , r ≡ 1’dir.Bu değerleri istenen bileşik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önermede yerlerine yazarsak,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[(p’</a:t>
            </a: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(r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p’)] V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≡ [(1 V 0)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(1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1)] V (q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r) ≡ (1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1) V 0 ≡ 1 V 0 ≡ 1 olur.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Örnek:23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=&gt; q) V ≡ 0 ise p , q , r önermelerinin doğruluk değerlerini bulalım.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Çözüm:23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=&gt; q) V ≡ 0 ise p =&gt; q ≡ 0 , r ≡ 0 dır. (p =&gt; q) V ≡ 0 ise p ≡ 1 ve q ≡ 0 olur.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Örnek:24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q’) önermesinin bir çelişki olduğunu gösterelim.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Çözüm:24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q’) = (p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V q’) ≡ 0 dır. (m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m’ ≡ 0  olduğuna dikkat ediniz.)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Örnek:25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“iki çift sayının toplamı çifttir.” teoreminin hipotez ve hükmünü belirleyelim.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Çözüm:25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Hipotez p: </a:t>
            </a:r>
            <a:r>
              <a:rPr lang="tr-TR" sz="1400" b="1" smtClean="0">
                <a:latin typeface="Comic Sans MS" pitchFamily="66" charset="0"/>
              </a:rPr>
              <a:t>“a ve b çift sayılardır.”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Hüküm q: </a:t>
            </a:r>
            <a:r>
              <a:rPr lang="tr-TR" sz="1400" b="1" smtClean="0">
                <a:latin typeface="Comic Sans MS" pitchFamily="66" charset="0"/>
              </a:rPr>
              <a:t>“a+b çift sayıdır.”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Teorem p =&gt; q:</a:t>
            </a:r>
            <a:r>
              <a:rPr lang="tr-TR" sz="1400" b="1" smtClean="0">
                <a:latin typeface="Comic Sans MS" pitchFamily="66" charset="0"/>
              </a:rPr>
              <a:t> “a ve b çift ise a+b de çift olur.”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Örnek:26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x € R, (x = 5) =&gt; (2x + 4 ≠ 18) olduğunu çelişki yöntemi ile ispat edelim.</a:t>
            </a:r>
          </a:p>
          <a:p>
            <a:pPr eaLnBrk="1" hangingPunct="1"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Teorem: </a:t>
            </a:r>
            <a:r>
              <a:rPr lang="tr-TR" sz="1400" b="1" smtClean="0">
                <a:latin typeface="Comic Sans MS" pitchFamily="66" charset="0"/>
              </a:rPr>
              <a:t>p =&gt; q: “x € R, (x = 5) =&gt; (2x + 4 ≠ 18)”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Hipotez: </a:t>
            </a:r>
            <a:r>
              <a:rPr lang="tr-TR" sz="1400" b="1" smtClean="0">
                <a:latin typeface="Comic Sans MS" pitchFamily="66" charset="0"/>
              </a:rPr>
              <a:t>p: “x € R, x = 5”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Hüküm: </a:t>
            </a:r>
            <a:r>
              <a:rPr lang="tr-TR" sz="1400" b="1" smtClean="0">
                <a:latin typeface="Comic Sans MS" pitchFamily="66" charset="0"/>
              </a:rPr>
              <a:t>p: “x € R, 2x + 4 ≠ 18”</a:t>
            </a:r>
          </a:p>
          <a:p>
            <a:pPr eaLnBrk="1" hangingPunct="1"/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Çözüm:26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Kabul edelim ki x = 5 ve 2x + 4 = 18 olsun.</a:t>
            </a:r>
          </a:p>
          <a:p>
            <a:pPr eaLnBrk="1" hangingPunct="1"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2x + 4 = 18 =&gt; 2x = 14 =&gt; x = 7 olur.Buda x = 5 kabulüyle çelişkilidir.O halde, teorem doğrudur.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Örnek:27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(p =&gt;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=&gt; q) önermesinin olumsuzunu bulalım.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Çözüm:27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[(p =&gt;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(p’ =&gt; q)]’ ≡ [(p’ V q)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(p V q)]’ ≡ [(p’ </a:t>
            </a:r>
            <a:r>
              <a:rPr lang="el-GR" sz="1400" b="1" smtClean="0">
                <a:latin typeface="Comic Sans MS" pitchFamily="66" charset="0"/>
              </a:rPr>
              <a:t>Λ</a:t>
            </a:r>
            <a:r>
              <a:rPr lang="tr-TR" sz="1400" b="1" smtClean="0">
                <a:latin typeface="Comic Sans MS" pitchFamily="66" charset="0"/>
              </a:rPr>
              <a:t> p) V q)]’ ≡ (0 V q)’ ≡ q’ olur.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Örnek:28</a:t>
            </a:r>
          </a:p>
          <a:p>
            <a:pPr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</a:rPr>
              <a:t>p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≡ 1 ,q ≡ 1 , r ≡ 0 ise p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(r =&gt; q) bileşik önermesinin doğruluk değerini bulalım.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  <a:sym typeface="Wingdings" pitchFamily="2" charset="2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Çözüm:28</a:t>
            </a:r>
          </a:p>
          <a:p>
            <a:pPr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  <a:sym typeface="Wingdings" pitchFamily="2" charset="2"/>
              </a:rPr>
              <a:t>p  ( r =&gt; q)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1400" b="1" smtClean="0">
                <a:latin typeface="Comic Sans MS" pitchFamily="66" charset="0"/>
              </a:rPr>
              <a:t>≡ 1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(0 =&gt; 1) </a:t>
            </a:r>
            <a:r>
              <a:rPr lang="tr-TR" sz="1400" b="1" smtClean="0">
                <a:latin typeface="Comic Sans MS" pitchFamily="66" charset="0"/>
              </a:rPr>
              <a:t>≡ 1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1 </a:t>
            </a:r>
            <a:r>
              <a:rPr lang="tr-TR" sz="1400" b="1" smtClean="0">
                <a:latin typeface="Comic Sans MS" pitchFamily="66" charset="0"/>
              </a:rPr>
              <a:t>≡ 1 bulunur.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Örnek:29</a:t>
            </a:r>
          </a:p>
          <a:p>
            <a:pPr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</a:rPr>
              <a:t>p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≡ 1 , q ≡ 0 ve r ≡ 0 ise (p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q) V r bileşik önermesinin doğruluk değerini bulalım.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  <a:sym typeface="Wingdings" pitchFamily="2" charset="2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  <a:sym typeface="Wingdings" pitchFamily="2" charset="2"/>
              </a:rPr>
              <a:t>Çözüm:29</a:t>
            </a:r>
          </a:p>
          <a:p>
            <a:pPr>
              <a:buFont typeface="Arial" charset="0"/>
              <a:buNone/>
            </a:pPr>
            <a:r>
              <a:rPr lang="tr-TR" sz="1600" b="1" smtClean="0">
                <a:latin typeface="Comic Sans MS" pitchFamily="66" charset="0"/>
              </a:rPr>
              <a:t>p</a:t>
            </a: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 smtClean="0">
                <a:latin typeface="Comic Sans MS" pitchFamily="66" charset="0"/>
              </a:rPr>
              <a:t>≡ 1 , q ≡ 0 ve r ≡ 0 ise (p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q) V r </a:t>
            </a:r>
            <a:r>
              <a:rPr lang="tr-TR" sz="1400" b="1" smtClean="0">
                <a:latin typeface="Comic Sans MS" pitchFamily="66" charset="0"/>
              </a:rPr>
              <a:t>≡ (1 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 0 ) </a:t>
            </a:r>
            <a:r>
              <a:rPr lang="tr-TR" sz="1400" b="1" smtClean="0">
                <a:latin typeface="Comic Sans MS" pitchFamily="66" charset="0"/>
              </a:rPr>
              <a:t>V</a:t>
            </a:r>
            <a:r>
              <a:rPr lang="tr-TR" sz="1400" b="1" smtClean="0">
                <a:latin typeface="Comic Sans MS" pitchFamily="66" charset="0"/>
                <a:sym typeface="Wingdings" pitchFamily="2" charset="2"/>
              </a:rPr>
              <a:t> 0 </a:t>
            </a:r>
            <a:r>
              <a:rPr lang="tr-TR" sz="1400" b="1" smtClean="0">
                <a:latin typeface="Comic Sans MS" pitchFamily="66" charset="0"/>
              </a:rPr>
              <a:t>≡ 0 V 0 ≡ 0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Örnek:30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(x = 2) =&gt; (2x + 5 = 9) bileşik önermesinin doğruluk değerini bulalım.</a:t>
            </a:r>
          </a:p>
          <a:p>
            <a:pPr>
              <a:buFont typeface="Arial" charset="0"/>
              <a:buNone/>
            </a:pPr>
            <a:endParaRPr lang="tr-TR" sz="1400" b="1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tr-TR" sz="1600" b="1" smtClean="0">
                <a:solidFill>
                  <a:srgbClr val="FF0000"/>
                </a:solidFill>
                <a:latin typeface="Comic Sans MS" pitchFamily="66" charset="0"/>
              </a:rPr>
              <a:t>Çözüm:30</a:t>
            </a:r>
          </a:p>
          <a:p>
            <a:pPr>
              <a:buFont typeface="Arial" charset="0"/>
              <a:buNone/>
            </a:pPr>
            <a:r>
              <a:rPr lang="tr-TR" sz="1400" b="1" smtClean="0">
                <a:latin typeface="Comic Sans MS" pitchFamily="66" charset="0"/>
              </a:rPr>
              <a:t>x = 2 ise 2x = 4 ve 2x + 5 = 9 dur.O halde, bileşik önerme doğrudur. 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156325" y="0"/>
            <a:ext cx="2987675" cy="6858000"/>
          </a:xfrm>
          <a:blipFill>
            <a:blip r:embed="rId3" cstate="print"/>
            <a:stretch>
              <a:fillRect/>
            </a:stretch>
          </a:blip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</a:t>
            </a:r>
            <a:endParaRPr lang="tr-TR" sz="18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6 İçerik Yer Tutucusu"/>
          <p:cNvSpPr>
            <a:spLocks noGrp="1"/>
          </p:cNvSpPr>
          <p:nvPr>
            <p:ph sz="half" idx="2"/>
          </p:nvPr>
        </p:nvSpPr>
        <p:spPr>
          <a:xfrm>
            <a:off x="0" y="1412875"/>
            <a:ext cx="6084888" cy="5445125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endParaRPr lang="tr-TR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defRPr/>
            </a:pPr>
            <a:endParaRPr lang="tr-TR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defRPr/>
            </a:pPr>
            <a:endParaRPr lang="tr-TR" sz="1200" b="1" i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Örneğin,</a:t>
            </a:r>
          </a:p>
          <a:p>
            <a:pPr eaLnBrk="1" hangingPunct="1">
              <a:buFont typeface="Calibri" pitchFamily="34" charset="0"/>
              <a:buAutoNum type="alphaLcParenR"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küme,küp,çember-daire,çarpma,rakam ve ara kesit birer matematik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terimidir.</a:t>
            </a:r>
          </a:p>
          <a:p>
            <a:pPr eaLnBrk="1" hangingPunct="1">
              <a:buFont typeface="Arial" charset="0"/>
              <a:buAutoNum type="alphaLcParenR" startAt="2"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ofsayt,taç,korner,krampon,serbest vuruş ve ceza sahası birer futbol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terimidir. </a:t>
            </a:r>
          </a:p>
          <a:p>
            <a:pPr eaLnBrk="1" hangingPunct="1">
              <a:buFont typeface="Arial" charset="0"/>
              <a:buAutoNum type="alphaLcParenR" startAt="2"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Nokta,dörtgen,açı,sıfat,direnç,hız sözcüklerinin hangi bilim dalına ait terimler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olduğunu belirtelim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Nokta,dörtgen ve açı: 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Matematik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Sıfat: 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Türkçe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Direnç ve hız birer : </a:t>
            </a: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Fizik</a:t>
            </a:r>
            <a:r>
              <a:rPr lang="tr-TR" sz="1200" b="1" smtClean="0">
                <a:latin typeface="Comic Sans MS" pitchFamily="66" charset="0"/>
              </a:rPr>
              <a:t> terimidir</a:t>
            </a:r>
            <a:r>
              <a:rPr lang="tr-TR" sz="1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.</a:t>
            </a:r>
            <a:endParaRPr lang="tr-TR" sz="1200" b="1" i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575" y="1522438"/>
            <a:ext cx="5727197" cy="1080119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1200" b="1">
                <a:solidFill>
                  <a:srgbClr val="FFFF00"/>
                </a:solidFill>
                <a:latin typeface="Comic Sans MS" pitchFamily="66" charset="0"/>
              </a:rPr>
              <a:t>Tanım=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Bir Bilim dalı içerisinde,  bilim dalına ait özel anlamları olan kelemlerin her birine </a:t>
            </a:r>
            <a:r>
              <a:rPr lang="tr-TR" sz="1200" b="1">
                <a:solidFill>
                  <a:srgbClr val="FFFF00"/>
                </a:solidFill>
                <a:latin typeface="Comic Sans MS" pitchFamily="66" charset="0"/>
              </a:rPr>
              <a:t>terim 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denir.Matematik bilimine ait terimlere 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200" b="1">
                <a:solidFill>
                  <a:srgbClr val="FFFF00"/>
                </a:solidFill>
                <a:latin typeface="Comic Sans MS" pitchFamily="66" charset="0"/>
              </a:rPr>
              <a:t>matematiksel terim </a:t>
            </a:r>
            <a:r>
              <a:rPr lang="tr-TR" sz="1200" b="1">
                <a:solidFill>
                  <a:srgbClr val="1E1C11"/>
                </a:solidFill>
                <a:latin typeface="Comic Sans MS" pitchFamily="66" charset="0"/>
              </a:rPr>
              <a:t>adı verilir.</a:t>
            </a:r>
            <a:endParaRPr lang="tr-TR" sz="1200" b="1"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defRPr/>
            </a:pPr>
            <a:endParaRPr lang="tr-TR" sz="1200" b="1" i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0"/>
            <a:ext cx="6084888" cy="146208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tr-TR" sz="1800" b="1">
                <a:solidFill>
                  <a:srgbClr val="FF0000"/>
                </a:solidFill>
                <a:latin typeface="Comic Sans MS" pitchFamily="66" charset="0"/>
              </a:rPr>
              <a:t>A.TERİM, TANIMLI VE TANIMSIZ TERİMLER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Bir sözlük herhangi bir kelimeyi diğer kelimeler yardımıyla tanıtır.Bu işlemeye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kelimeyi tanımlama adı verilir.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Matematikte bir tanım yapabilmek için günlük konuşma dilinde olan veya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olmayan bir çok 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kelime 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kullanırız.Burada kullanacağımız temel kelimelerin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anlamalarını öğreneceğiz.</a:t>
            </a:r>
            <a:endParaRPr lang="tr-TR" sz="1200" b="1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08885" y="3827959"/>
            <a:ext cx="5752734" cy="986408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16200000" scaled="0"/>
          </a:gra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1400" b="1">
                <a:solidFill>
                  <a:srgbClr val="FFFF00"/>
                </a:solidFill>
                <a:latin typeface="Comic Sans MS" pitchFamily="66" charset="0"/>
              </a:rPr>
              <a:t>Tanım=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Terimlerin tanımlama sırasının ilk basmağında </a:t>
            </a:r>
            <a:r>
              <a:rPr lang="tr-TR" sz="1400" b="1">
                <a:solidFill>
                  <a:srgbClr val="FFFF00"/>
                </a:solidFill>
                <a:latin typeface="Comic Sans MS" pitchFamily="66" charset="0"/>
              </a:rPr>
              <a:t>ilkel terimler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yada </a:t>
            </a:r>
            <a:r>
              <a:rPr lang="tr-TR" sz="1400" b="1">
                <a:solidFill>
                  <a:srgbClr val="FFFF00"/>
                </a:solidFill>
                <a:latin typeface="Comic Sans MS" pitchFamily="66" charset="0"/>
              </a:rPr>
              <a:t>tanımsız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tr-TR" sz="1400" b="1">
                <a:solidFill>
                  <a:srgbClr val="FFFF00"/>
                </a:solidFill>
                <a:latin typeface="Comic Sans MS" pitchFamily="66" charset="0"/>
              </a:rPr>
              <a:t>terimler</a:t>
            </a:r>
            <a:r>
              <a:rPr lang="tr-TR" sz="1400" b="1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bulunur.Tanımsız terimler, genellikle, sezgiyle anlaşılır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FF00"/>
          </a:soli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B.ÖNERME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Mantıkta cümleler yanlış ya da doğru olarak nitelendirilebilen ve birer hüküm bildiren bir yapıda olmalıdır.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Not:</a:t>
            </a: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Doğru olan bir önerme her zaman, her yerde ve herkes için doğru olmalıdır.Yanlış olan önerme için ise durum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aynıdır.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Aşağıdaki cümlelerin birer önerme olup olmadığını belirtelim.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p: “Bir gün 24 saattir.”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q: “3 + 2 = 7 ”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r: “Sevgili Öğrenciler,”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t: “Saat kaç ? ”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s: “Ödevlerini yap.”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Bunlardan p doğru, q yanlış bir hüküm bildirdiğinden birer önermedir. r , t , ve s kesin hüküm bildirmediklerinden  birer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önerme değildirler.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800" b="1" u="sng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C.ÖNERMELERİN SEMBOLLERLE GÖSTERİMİ VE DOĞRULUK DEĞERLERİ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800" b="1" u="sng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Matematikte önermeler genellikle p,q,r,s ... gibi harflerle gösterilir.Bir önermenin doğru ya da yanlış bir hüküm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bildirmesi gerektiğini öğrenmiştik.Herhangi bir p önermesi doğru iken (kısaca) D veya 1 yanlış iken Y veya 0 biçiminde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ifade edilir.Burada 1 veya 0’ın sayı değeri yoktur. 1 ile 0 önermenin doğru veya yanlış olduğunu gösteren birer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0D0D0D"/>
                </a:solidFill>
                <a:latin typeface="Comic Sans MS" pitchFamily="66" charset="0"/>
              </a:rPr>
              <a:t>semboldür.</a:t>
            </a:r>
            <a:endParaRPr lang="tr-TR" sz="1200" b="1" i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620713"/>
            <a:ext cx="8172450" cy="576262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Tanım=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Doğru ya da yanlış kesin hüküm bildiren ifadelere 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önerme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 denir.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chemeClr val="bg2"/>
              </a:gs>
              <a:gs pos="100000">
                <a:srgbClr val="FF0000"/>
              </a:gs>
            </a:gsLst>
            <a:path path="rect">
              <a:fillToRect r="100000" b="100000"/>
            </a:path>
          </a:gra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Yukarıdaki tanıma göre bir p önermesinin doğruluk değerleri aşağıdaki tablodan  gösterilmiştir.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p ve q ile gösterilen herhangi iki önermeyi göz önüne alalım.p doğru iken q, doğru ya da yanlış olabilir.Buna göre p ile q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önermelerinin doğruluk değerlerinin -birbirlerine göre- alabilecekleri farklı durumlar, aşağıda verilen doğruluk tablosunda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gösterildiği şekilde olacaktır.Tablodan, p ve q gibi iki önermenin doğruluk değerlerinin  2</a:t>
            </a:r>
            <a:r>
              <a:rPr lang="tr-TR" sz="1200" b="1" baseline="30000" smtClean="0">
                <a:latin typeface="Comic Sans MS" pitchFamily="66" charset="0"/>
              </a:rPr>
              <a:t>2</a:t>
            </a:r>
            <a:r>
              <a:rPr lang="tr-TR" sz="1200" b="1" smtClean="0">
                <a:latin typeface="Comic Sans MS" pitchFamily="66" charset="0"/>
              </a:rPr>
              <a:t>=4 farklı sıralamasının olduğu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görülmektedir</a:t>
            </a: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solidFill>
                  <a:srgbClr val="F2F2F2"/>
                </a:solidFill>
                <a:latin typeface="Comic Sans MS" pitchFamily="66" charset="0"/>
              </a:rPr>
              <a:t>                   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200" b="1" smtClean="0">
              <a:solidFill>
                <a:srgbClr val="F2F2F2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p: “Altı bir çift sayıdır.” , q: “Beş ikinin tam sayı katıdır.”  önermelerinin doğru ya da yanlış olduğunu belirtelim.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FF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p : “Altı bir çift sayıdır.”  önermesi doğrudur.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q: “Beş ikinin tam sayı katıdır.” önermesi yanlıştır.</a:t>
            </a:r>
            <a:r>
              <a:rPr lang="tr-TR" sz="1200" b="1" smtClean="0">
                <a:solidFill>
                  <a:srgbClr val="F2F2F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                   </a:t>
            </a:r>
          </a:p>
        </p:txBody>
      </p:sp>
      <p:graphicFrame>
        <p:nvGraphicFramePr>
          <p:cNvPr id="21571" name="Group 67"/>
          <p:cNvGraphicFramePr>
            <a:graphicFrameLocks noGrp="1"/>
          </p:cNvGraphicFramePr>
          <p:nvPr/>
        </p:nvGraphicFramePr>
        <p:xfrm>
          <a:off x="179388" y="3860800"/>
          <a:ext cx="936625" cy="1373188"/>
        </p:xfrm>
        <a:graphic>
          <a:graphicData uri="http://schemas.openxmlformats.org/drawingml/2006/table">
            <a:tbl>
              <a:tblPr/>
              <a:tblGrid>
                <a:gridCol w="468312"/>
                <a:gridCol w="468313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sp>
        <p:nvSpPr>
          <p:cNvPr id="22550" name="4 Dikdörtgen"/>
          <p:cNvSpPr>
            <a:spLocks noChangeArrowheads="1"/>
          </p:cNvSpPr>
          <p:nvPr/>
        </p:nvSpPr>
        <p:spPr bwMode="auto">
          <a:xfrm>
            <a:off x="107950" y="0"/>
            <a:ext cx="8820150" cy="93503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lin ang="5400000" scaled="1"/>
          </a:gra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Tanım=</a:t>
            </a:r>
            <a:r>
              <a:rPr lang="tr-TR" sz="1200" b="1">
                <a:latin typeface="Comic Sans MS" pitchFamily="66" charset="0"/>
              </a:rPr>
              <a:t>Bir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200" b="1">
                <a:latin typeface="Comic Sans MS" pitchFamily="66" charset="0"/>
              </a:rPr>
              <a:t>önermenin hükmünün doğru ya da yanlış olduğunu ifade eden 1 ve 0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sembollerine o önermenin 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doğruluk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 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değerleri;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 doğruluk değerlerinin gösterildiği tabloya da </a:t>
            </a:r>
            <a:r>
              <a:rPr lang="tr-TR" sz="1200" b="1">
                <a:solidFill>
                  <a:srgbClr val="FF0000"/>
                </a:solidFill>
                <a:latin typeface="Comic Sans MS" pitchFamily="66" charset="0"/>
              </a:rPr>
              <a:t>doğruluk tablosu</a:t>
            </a:r>
            <a:r>
              <a:rPr lang="tr-TR" sz="1200" b="1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200" b="1">
                <a:solidFill>
                  <a:srgbClr val="0D0D0D"/>
                </a:solidFill>
                <a:latin typeface="Comic Sans MS" pitchFamily="66" charset="0"/>
              </a:rPr>
              <a:t>denir.</a:t>
            </a:r>
          </a:p>
        </p:txBody>
      </p:sp>
      <p:graphicFrame>
        <p:nvGraphicFramePr>
          <p:cNvPr id="20515" name="Group 35"/>
          <p:cNvGraphicFramePr>
            <a:graphicFrameLocks noGrp="1"/>
          </p:cNvGraphicFramePr>
          <p:nvPr/>
        </p:nvGraphicFramePr>
        <p:xfrm>
          <a:off x="179388" y="1557338"/>
          <a:ext cx="936625" cy="1108075"/>
        </p:xfrm>
        <a:graphic>
          <a:graphicData uri="http://schemas.openxmlformats.org/drawingml/2006/table">
            <a:tbl>
              <a:tblPr/>
              <a:tblGrid>
                <a:gridCol w="936625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  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Doğru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omic Sans MS" pitchFamily="66" charset="0"/>
                        </a:rPr>
                        <a:t>Yanlış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1582" name="Group 78"/>
          <p:cNvGraphicFramePr>
            <a:graphicFrameLocks noGrp="1"/>
          </p:cNvGraphicFramePr>
          <p:nvPr/>
        </p:nvGraphicFramePr>
        <p:xfrm>
          <a:off x="1619250" y="1557338"/>
          <a:ext cx="504825" cy="1096962"/>
        </p:xfrm>
        <a:graphic>
          <a:graphicData uri="http://schemas.openxmlformats.org/drawingml/2006/table">
            <a:tbl>
              <a:tblPr/>
              <a:tblGrid>
                <a:gridCol w="504825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1592" name="Group 88"/>
          <p:cNvGraphicFramePr>
            <a:graphicFrameLocks noGrp="1"/>
          </p:cNvGraphicFramePr>
          <p:nvPr/>
        </p:nvGraphicFramePr>
        <p:xfrm>
          <a:off x="1116013" y="1557338"/>
          <a:ext cx="504825" cy="1108075"/>
        </p:xfrm>
        <a:graphic>
          <a:graphicData uri="http://schemas.openxmlformats.org/drawingml/2006/table">
            <a:tbl>
              <a:tblPr/>
              <a:tblGrid>
                <a:gridCol w="504825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p,q,r ile gösterilen üç önermenin doğruluk değerlerinin birbirine göre alabileceği 2</a:t>
            </a:r>
            <a:r>
              <a:rPr lang="tr-TR" sz="1200" b="1" baseline="30000" smtClean="0">
                <a:latin typeface="Comic Sans MS" pitchFamily="66" charset="0"/>
              </a:rPr>
              <a:t>3</a:t>
            </a:r>
            <a:r>
              <a:rPr lang="tr-TR" sz="1200" b="1" smtClean="0">
                <a:latin typeface="Comic Sans MS" pitchFamily="66" charset="0"/>
              </a:rPr>
              <a:t>=8 farklı sıralamasının olduğu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görülmektedir.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2000" b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D.DENK ÖNERMELER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4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Doğruluk değerleri aynı olan önermelere denk önermeler denir.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p ve q gibi iki önerme verildiğinde, p ile q birbirlerine denk önermeler ise bunu p ≡ q şeklinde yazar ve “p denktir q”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diye okunur.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Örnek: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Aşağıdaki önermelerin denk olup olmadığını belirtelim.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p: “Kedi 4 ayaklı bir hayvandır.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q: “Hayvanla konuşamaz.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latin typeface="Comic Sans MS" pitchFamily="66" charset="0"/>
              </a:rPr>
              <a:t>Çözüm: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r-TR" sz="1200" b="1" smtClean="0">
                <a:latin typeface="Comic Sans MS" pitchFamily="66" charset="0"/>
              </a:rPr>
              <a:t>Verilen önermelerin her 2’side doğrudur yani p ≡ q ‘dur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tr-TR" sz="1200" b="1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179388" y="476250"/>
          <a:ext cx="1584325" cy="2736850"/>
        </p:xfrm>
        <a:graphic>
          <a:graphicData uri="http://schemas.openxmlformats.org/drawingml/2006/table">
            <a:tbl>
              <a:tblPr/>
              <a:tblGrid>
                <a:gridCol w="528637"/>
                <a:gridCol w="528638"/>
                <a:gridCol w="52705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q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mic Sans MS" pitchFamily="66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/>
                    </a:gra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omic Sans MS" pitchFamily="66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03D4A8"/>
                        </a:gs>
                        <a:gs pos="25000">
                          <a:srgbClr val="21D6E0"/>
                        </a:gs>
                        <a:gs pos="75000">
                          <a:srgbClr val="0087E6"/>
                        </a:gs>
                        <a:gs pos="100000">
                          <a:srgbClr val="005CBF"/>
                        </a:gs>
                      </a:gsLst>
                      <a:lin ang="5400000"/>
                    </a:gradFill>
                  </a:tcPr>
                </a:tc>
              </a:tr>
            </a:tbl>
          </a:graphicData>
        </a:graphic>
      </p:graphicFrame>
      <p:sp>
        <p:nvSpPr>
          <p:cNvPr id="7" name="6 Dikdörtgen"/>
          <p:cNvSpPr/>
          <p:nvPr/>
        </p:nvSpPr>
        <p:spPr>
          <a:xfrm>
            <a:off x="1835150" y="2276475"/>
            <a:ext cx="7058025" cy="863600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rgbClr val="FF0000"/>
                </a:solidFill>
                <a:latin typeface="Comic Sans MS" pitchFamily="66" charset="0"/>
              </a:rPr>
              <a:t>Tanım=</a:t>
            </a:r>
            <a:r>
              <a:rPr lang="tr-TR" sz="1400" b="1" dirty="0">
                <a:latin typeface="Comic Sans MS" pitchFamily="66" charset="0"/>
              </a:rPr>
              <a:t>doğruluk değerleri aynı olan iki önermeye </a:t>
            </a:r>
            <a:r>
              <a:rPr lang="tr-TR" sz="1400" b="1" dirty="0">
                <a:solidFill>
                  <a:srgbClr val="FF0000"/>
                </a:solidFill>
                <a:latin typeface="Comic Sans MS" pitchFamily="66" charset="0"/>
              </a:rPr>
              <a:t>denk önermeler </a:t>
            </a:r>
            <a:r>
              <a:rPr lang="tr-TR" sz="1400" b="1" dirty="0">
                <a:latin typeface="Comic Sans MS" pitchFamily="66" charset="0"/>
              </a:rPr>
              <a:t>veya </a:t>
            </a:r>
            <a:r>
              <a:rPr lang="tr-TR" sz="1400" b="1" dirty="0">
                <a:solidFill>
                  <a:srgbClr val="FF0000"/>
                </a:solidFill>
                <a:latin typeface="Comic Sans MS" pitchFamily="66" charset="0"/>
              </a:rPr>
              <a:t>eş değer önermeler </a:t>
            </a:r>
            <a:r>
              <a:rPr lang="tr-TR" sz="1400" b="1" dirty="0">
                <a:latin typeface="Comic Sans MS" pitchFamily="66" charset="0"/>
              </a:rPr>
              <a:t>denir.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835150" y="476250"/>
            <a:ext cx="7058025" cy="1295400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400" b="1">
                <a:solidFill>
                  <a:srgbClr val="FFFF00"/>
                </a:solidFill>
                <a:latin typeface="Comic Sans MS" pitchFamily="66" charset="0"/>
              </a:rPr>
              <a:t>Kural=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Bir önerme için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tr-TR" sz="1400" b="1" baseline="30000">
                <a:solidFill>
                  <a:srgbClr val="FF0000"/>
                </a:solidFill>
                <a:latin typeface="Comic Sans MS" pitchFamily="66" charset="0"/>
              </a:rPr>
              <a:t>1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,iki önerme için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tr-TR" sz="1400" b="1" baseline="3000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,üç önerme için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tr-TR" sz="1400" b="1" baseline="30000">
                <a:solidFill>
                  <a:srgbClr val="FF0000"/>
                </a:solidFill>
                <a:latin typeface="Comic Sans MS" pitchFamily="66" charset="0"/>
              </a:rPr>
              <a:t>3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tane </a:t>
            </a:r>
          </a:p>
          <a:p>
            <a:pPr algn="ctr">
              <a:defRPr/>
            </a:pP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doğruluk değeri vardır.Öyleyse dört önerme için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tr-TR" sz="1400" b="1" baseline="30000">
                <a:solidFill>
                  <a:srgbClr val="FF0000"/>
                </a:solidFill>
                <a:latin typeface="Comic Sans MS" pitchFamily="66" charset="0"/>
              </a:rPr>
              <a:t>4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,beş önerme için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 2</a:t>
            </a:r>
            <a:r>
              <a:rPr lang="tr-TR" sz="1400" b="1" baseline="30000">
                <a:solidFill>
                  <a:srgbClr val="FF0000"/>
                </a:solidFill>
                <a:latin typeface="Comic Sans MS" pitchFamily="66" charset="0"/>
              </a:rPr>
              <a:t>5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,</a:t>
            </a:r>
          </a:p>
          <a:p>
            <a:pPr>
              <a:defRPr/>
            </a:pP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 … ,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n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önerme için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tr-TR" sz="1400" b="1" baseline="30000">
                <a:solidFill>
                  <a:srgbClr val="FF0000"/>
                </a:solidFill>
                <a:latin typeface="Comic Sans MS" pitchFamily="66" charset="0"/>
              </a:rPr>
              <a:t>n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 tane değerli vardır.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66FF33"/>
          </a:solidFill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tr-TR" sz="1800" b="1" smtClean="0">
                <a:solidFill>
                  <a:srgbClr val="FF0000"/>
                </a:solidFill>
                <a:latin typeface="Comic Sans MS" pitchFamily="66" charset="0"/>
              </a:rPr>
              <a:t>E.BİR ÖNERMENİN DEĞİLİ (OLUMSUZU)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800" b="1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p önermesi doğru ise, p önermesini yanlış yapmak için ne yaparsınız? Peki q önermesi yanlış ise q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önermesini doğru yapmak için ne yaparsınız? “13 tek sayıdır” önermesi ile “13 tek sayı değildir.”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önermelerine dikkat ediniz . Bunlardan birinci önermenin sonuna ”değil”  kelimesi eklenerek yapılan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ikinci önerme, birincinin değilidir. 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Örnek: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0D0D0D"/>
                </a:solidFill>
                <a:latin typeface="Comic Sans MS" pitchFamily="66" charset="0"/>
              </a:rPr>
              <a:t>P: “Bir hafta 7 gündür.” önermesinin olumsuzunu bulalım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solidFill>
                <a:srgbClr val="0D0D0D"/>
              </a:solidFill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Çözüm: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P’: “Bir hafta 7 gün değildir.”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Burada p önermesi doğru.p’ önermesi yanlıştır.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O halde;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 ≡ 1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r-TR" sz="1400" b="1" smtClean="0">
                <a:latin typeface="Comic Sans MS" pitchFamily="66" charset="0"/>
              </a:rPr>
              <a:t>p’ ≡ 0</a:t>
            </a: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tr-TR" sz="1400" b="1" smtClean="0">
              <a:latin typeface="Comic Sans MS" pitchFamily="66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1989138"/>
            <a:ext cx="9144000" cy="100806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39000">
                <a:schemeClr val="tx1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Tanım=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Bir önermenin hükmünün değiştirilmesiyle elde edilen yeni önermeye bu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önermenin değili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(olumsuzu) denir.Bir p önermesinin değili 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p’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ya da </a:t>
            </a:r>
            <a:r>
              <a:rPr lang="tr-TR" sz="1400" b="1">
                <a:solidFill>
                  <a:srgbClr val="FF6600"/>
                </a:solidFill>
                <a:latin typeface="Comic Sans MS" pitchFamily="66" charset="0"/>
              </a:rPr>
              <a:t>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~p 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sembollerinden birisi ile gösterilir ve </a:t>
            </a:r>
            <a:r>
              <a:rPr lang="tr-TR" sz="1400" b="1">
                <a:solidFill>
                  <a:srgbClr val="FF0000"/>
                </a:solidFill>
                <a:latin typeface="Comic Sans MS" pitchFamily="66" charset="0"/>
              </a:rPr>
              <a:t>p’nin değili </a:t>
            </a:r>
            <a:r>
              <a:rPr lang="tr-TR" sz="1400" b="1">
                <a:solidFill>
                  <a:srgbClr val="FFFFFF"/>
                </a:solidFill>
                <a:latin typeface="Comic Sans MS" pitchFamily="66" charset="0"/>
              </a:rPr>
              <a:t>diye okunur</a:t>
            </a:r>
            <a:r>
              <a:rPr lang="tr-TR" sz="1400" b="1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2790</TotalTime>
  <Words>4856</Words>
  <Application>Microsoft Office PowerPoint</Application>
  <PresentationFormat>Ekran Gösterisi (4:3)</PresentationFormat>
  <Paragraphs>1420</Paragraphs>
  <Slides>45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  <vt:variant>
        <vt:lpstr>Özel Gösteriler</vt:lpstr>
      </vt:variant>
      <vt:variant>
        <vt:i4>1</vt:i4>
      </vt:variant>
    </vt:vector>
  </HeadingPairs>
  <TitlesOfParts>
    <vt:vector size="4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Gösteri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$éqéR</dc:creator>
  <cp:lastModifiedBy>Administrator</cp:lastModifiedBy>
  <cp:revision>226</cp:revision>
  <dcterms:created xsi:type="dcterms:W3CDTF">2011-12-19T22:51:08Z</dcterms:created>
  <dcterms:modified xsi:type="dcterms:W3CDTF">2012-08-09T23:53:21Z</dcterms:modified>
</cp:coreProperties>
</file>