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handoutMasterIdLst>
    <p:handoutMasterId r:id="rId34"/>
  </p:handoutMasterIdLst>
  <p:sldIdLst>
    <p:sldId id="287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94607" autoAdjust="0"/>
  </p:normalViewPr>
  <p:slideViewPr>
    <p:cSldViewPr>
      <p:cViewPr>
        <p:scale>
          <a:sx n="82" d="100"/>
          <a:sy n="82" d="100"/>
        </p:scale>
        <p:origin x="-156" y="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32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B1552-4B70-4E04-9F98-A5E30A7DA33E}" type="datetimeFigureOut">
              <a:rPr lang="tr-TR" smtClean="0"/>
              <a:pPr/>
              <a:t>10.08.2012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4C6000-CCD1-4475-9161-1EE33DDBBB8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25485699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6E868-87A4-4533-877D-D4DDCB46B881}" type="datetimeFigureOut">
              <a:rPr lang="tr-TR" smtClean="0"/>
              <a:pPr/>
              <a:t>10.08.2012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4FD42-3957-403D-A41C-2C822484350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3118025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Prizmalar; </a:t>
            </a:r>
            <a:r>
              <a:rPr lang="tr-TR" b="1" dirty="0" smtClean="0"/>
              <a:t>taban şekillerine göre</a:t>
            </a:r>
            <a:r>
              <a:rPr lang="tr-TR" dirty="0" smtClean="0"/>
              <a:t> isim alırlar.</a:t>
            </a:r>
            <a:endParaRPr lang="tr-TR" dirty="0"/>
          </a:p>
        </p:txBody>
      </p:sp>
      <p:sp>
        <p:nvSpPr>
          <p:cNvPr id="4" name="3 Üstbilgi Yer Tutucusu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4FD42-3957-403D-A41C-2C8224843506}" type="slidenum">
              <a:rPr lang="tr-TR" smtClean="0"/>
              <a:pPr/>
              <a:t>2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Kare prizmanın</a:t>
            </a:r>
            <a:r>
              <a:rPr lang="tr-TR" baseline="0" dirty="0" smtClean="0"/>
              <a:t> açık hali</a:t>
            </a:r>
          </a:p>
        </p:txBody>
      </p:sp>
      <p:sp>
        <p:nvSpPr>
          <p:cNvPr id="4" name="3 Üstbilgi Yer Tutucusu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4FD42-3957-403D-A41C-2C8224843506}" type="slidenum">
              <a:rPr lang="tr-TR" smtClean="0"/>
              <a:pPr/>
              <a:t>14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A5164-2D82-4E39-B6D4-16D3B533EE22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1" name="wind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6F29E-C90B-4EE9-918C-3F3DC02965DA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1" name="wind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417F-14B0-4C91-8041-D78B4484C589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1" name="wind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A78A0-793B-4374-A45C-073EA5E928FB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1" name="wind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AA247-9EED-442E-8A05-5D4E5541B920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1" name="wind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C190E-C792-45B5-BF6C-46E87265ADB0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1" name="wind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A9C4D-2647-47FC-A07F-D47548E79440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1" name="wind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B50CD-210F-4E87-B5FA-2EF9AE5A99BC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1" name="wind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275-CE9C-4523-969A-2D92D0287E56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1" name="wind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ACEE8-31D7-4839-9FE3-CAA9CE641556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1" name="wind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D9D6-C213-4CF8-BE95-76415A6DC6BF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273">
    <p:wedge/>
    <p:sndAc>
      <p:stSnd>
        <p:snd r:embed="rId1" name="wind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8B0DE0-9A1D-4E86-A042-9BD8D1C5E99D}" type="datetime1">
              <a:rPr lang="tr-TR" smtClean="0"/>
              <a:t>10.08.2012</a:t>
            </a:fld>
            <a:endParaRPr lang="tr-TR" dirty="0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AD6A5F-3CBD-4CE7-A23A-29614E6D0F27}" type="slidenum">
              <a:rPr lang="tr-TR" smtClean="0"/>
              <a:pPr/>
              <a:t>‹#›</a:t>
            </a:fld>
            <a:endParaRPr lang="tr-TR" dirty="0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Tm="5273">
    <p:wedge/>
    <p:sndAc>
      <p:stSnd>
        <p:snd r:embed="rId13" name="wind.wav"/>
      </p:stSnd>
    </p:sndAc>
  </p:transition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9.gif"/><Relationship Id="rId7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gif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37.gif"/><Relationship Id="rId7" Type="http://schemas.openxmlformats.org/officeDocument/2006/relationships/image" Target="../media/image4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gif"/><Relationship Id="rId5" Type="http://schemas.openxmlformats.org/officeDocument/2006/relationships/image" Target="../media/image39.gif"/><Relationship Id="rId4" Type="http://schemas.openxmlformats.org/officeDocument/2006/relationships/image" Target="../media/image38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3" Type="http://schemas.openxmlformats.org/officeDocument/2006/relationships/image" Target="../media/image43.gif"/><Relationship Id="rId7" Type="http://schemas.openxmlformats.org/officeDocument/2006/relationships/image" Target="../media/image4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gif"/><Relationship Id="rId5" Type="http://schemas.openxmlformats.org/officeDocument/2006/relationships/image" Target="../media/image44.gif"/><Relationship Id="rId4" Type="http://schemas.openxmlformats.org/officeDocument/2006/relationships/hyperlink" Target="http://www.ossmat.com/index.php/component/tag/prizmalar-&#231;&#246;z&#252;ml&#252;-test.html" TargetMode="External"/><Relationship Id="rId9" Type="http://schemas.openxmlformats.org/officeDocument/2006/relationships/image" Target="../media/image48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gif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gif"/><Relationship Id="rId5" Type="http://schemas.openxmlformats.org/officeDocument/2006/relationships/image" Target="../media/image55.gif"/><Relationship Id="rId4" Type="http://schemas.openxmlformats.org/officeDocument/2006/relationships/image" Target="../media/image5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gif"/><Relationship Id="rId5" Type="http://schemas.openxmlformats.org/officeDocument/2006/relationships/image" Target="../media/image59.gif"/><Relationship Id="rId4" Type="http://schemas.openxmlformats.org/officeDocument/2006/relationships/image" Target="../media/image5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gif"/><Relationship Id="rId3" Type="http://schemas.openxmlformats.org/officeDocument/2006/relationships/image" Target="../media/image50.gif"/><Relationship Id="rId7" Type="http://schemas.openxmlformats.org/officeDocument/2006/relationships/image" Target="../media/image6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gif"/><Relationship Id="rId5" Type="http://schemas.openxmlformats.org/officeDocument/2006/relationships/image" Target="../media/image61.gif"/><Relationship Id="rId4" Type="http://schemas.openxmlformats.org/officeDocument/2006/relationships/image" Target="../media/image52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gif"/><Relationship Id="rId3" Type="http://schemas.openxmlformats.org/officeDocument/2006/relationships/image" Target="../media/image65.gif"/><Relationship Id="rId7" Type="http://schemas.openxmlformats.org/officeDocument/2006/relationships/image" Target="../media/image6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gif"/><Relationship Id="rId5" Type="http://schemas.openxmlformats.org/officeDocument/2006/relationships/image" Target="../media/image67.gif"/><Relationship Id="rId4" Type="http://schemas.openxmlformats.org/officeDocument/2006/relationships/image" Target="../media/image66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-108520" y="3140968"/>
            <a:ext cx="9144000" cy="1828800"/>
          </a:xfrm>
          <a:ln>
            <a:miter lim="800000"/>
            <a:headEnd/>
            <a:tailEnd/>
          </a:ln>
          <a:extLst/>
        </p:spPr>
        <p:txBody>
          <a:bodyPr>
            <a:normAutofit fontScale="90000"/>
          </a:bodyPr>
          <a:lstStyle/>
          <a:p>
            <a:pPr marL="914400" indent="-914400" algn="l">
              <a:defRPr/>
            </a:pPr>
            <a:r>
              <a:rPr lang="tr-TR" dirty="0" smtClean="0"/>
              <a:t>      ADI=BÜŞRA </a:t>
            </a:r>
            <a:br>
              <a:rPr lang="tr-TR" dirty="0" smtClean="0"/>
            </a:br>
            <a:r>
              <a:rPr lang="tr-TR" dirty="0" smtClean="0"/>
              <a:t>SOYADI=ESEN</a:t>
            </a:r>
            <a:br>
              <a:rPr lang="tr-TR" dirty="0" smtClean="0"/>
            </a:br>
            <a:r>
              <a:rPr lang="tr-TR" dirty="0" smtClean="0"/>
              <a:t>SINIFI=9 / B</a:t>
            </a:r>
            <a:br>
              <a:rPr lang="tr-TR" dirty="0" smtClean="0"/>
            </a:br>
            <a:r>
              <a:rPr lang="tr-TR" dirty="0" smtClean="0"/>
              <a:t>NO’SU=127</a:t>
            </a:r>
            <a:br>
              <a:rPr lang="tr-TR" dirty="0" smtClean="0"/>
            </a:br>
            <a:r>
              <a:rPr lang="tr-TR" dirty="0" smtClean="0"/>
              <a:t>ÖĞRETMEN:İ.HALİL BABAOĞLU</a:t>
            </a:r>
            <a:endParaRPr lang="tr-TR" dirty="0"/>
          </a:p>
        </p:txBody>
      </p:sp>
      <p:sp>
        <p:nvSpPr>
          <p:cNvPr id="3075" name="3 Alt Başlık"/>
          <p:cNvSpPr>
            <a:spLocks noGrp="1"/>
          </p:cNvSpPr>
          <p:nvPr>
            <p:ph type="subTitle" idx="1"/>
          </p:nvPr>
        </p:nvSpPr>
        <p:spPr>
          <a:xfrm>
            <a:off x="539750" y="5229225"/>
            <a:ext cx="7853363" cy="1752600"/>
          </a:xfrm>
        </p:spPr>
        <p:txBody>
          <a:bodyPr/>
          <a:lstStyle/>
          <a:p>
            <a:pPr marR="0" algn="l"/>
            <a:r>
              <a:rPr lang="tr-TR" smtClean="0"/>
              <a:t>GEOMETRİ PROJE ÖDEVİ </a:t>
            </a:r>
          </a:p>
          <a:p>
            <a:pPr marR="0" algn="l"/>
            <a:r>
              <a:rPr lang="tr-TR" smtClean="0"/>
              <a:t>PRİZMALARIN KONU ANLATIMI </a:t>
            </a:r>
          </a:p>
          <a:p>
            <a:pPr marR="0" algn="l"/>
            <a:endParaRPr lang="tr-TR" smtClean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3522A2-4B3E-4301-BE73-1D5629DA1B9A}" type="slidenum">
              <a:rPr lang="tr-TR" smtClean="0"/>
              <a:pPr>
                <a:defRPr/>
              </a:pPr>
              <a:t>1</a:t>
            </a:fld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12713711"/>
      </p:ext>
    </p:extLst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179512" y="260648"/>
            <a:ext cx="7128792" cy="2016224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10</a:t>
            </a:fld>
            <a:endParaRPr lang="tr-TR" dirty="0"/>
          </a:p>
        </p:txBody>
      </p:sp>
      <p:pic>
        <p:nvPicPr>
          <p:cNvPr id="4" name="3 Resim" descr="g7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060848"/>
            <a:ext cx="2340864" cy="3803904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3491880" y="292494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Üçgen Dik Prizmanın Özellikleri:</a:t>
            </a:r>
            <a:br>
              <a:rPr lang="tr-TR" dirty="0" smtClean="0"/>
            </a:br>
            <a:r>
              <a:rPr lang="tr-TR" dirty="0" smtClean="0"/>
              <a:t>Yüz Sayısı=5</a:t>
            </a:r>
            <a:br>
              <a:rPr lang="tr-TR" dirty="0" smtClean="0"/>
            </a:br>
            <a:r>
              <a:rPr lang="tr-TR" dirty="0" smtClean="0"/>
              <a:t>Yanal Yüz Sayısı=3</a:t>
            </a:r>
            <a:br>
              <a:rPr lang="tr-TR" dirty="0" smtClean="0"/>
            </a:br>
            <a:r>
              <a:rPr lang="tr-TR" dirty="0" smtClean="0"/>
              <a:t>Taban Sayısı=2</a:t>
            </a:r>
            <a:br>
              <a:rPr lang="tr-TR" dirty="0" smtClean="0"/>
            </a:br>
            <a:r>
              <a:rPr lang="tr-TR" dirty="0" smtClean="0"/>
              <a:t>Köşe Sayısı=6</a:t>
            </a:r>
            <a:br>
              <a:rPr lang="tr-TR" dirty="0" smtClean="0"/>
            </a:br>
            <a:r>
              <a:rPr lang="tr-TR" dirty="0" smtClean="0"/>
              <a:t>Yanal Ayrıt Sayısı=3</a:t>
            </a:r>
            <a:br>
              <a:rPr lang="tr-TR" dirty="0" smtClean="0"/>
            </a:br>
            <a:r>
              <a:rPr lang="tr-TR" dirty="0" smtClean="0"/>
              <a:t>Taban Ayrıt Sayısı=6</a:t>
            </a:r>
            <a:br>
              <a:rPr lang="tr-TR" dirty="0" smtClean="0"/>
            </a:br>
            <a:r>
              <a:rPr lang="tr-TR" dirty="0" smtClean="0"/>
              <a:t>Toplam Ayrıt Sayısı=9</a:t>
            </a:r>
            <a:br>
              <a:rPr lang="tr-TR" dirty="0" smtClean="0"/>
            </a:br>
            <a:r>
              <a:rPr lang="tr-TR" dirty="0" smtClean="0"/>
              <a:t>Tabanlar üçgen,yanal yüzler dikdörtgendir</a:t>
            </a:r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323528" y="404664"/>
            <a:ext cx="3962400" cy="1368152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11</a:t>
            </a:fld>
            <a:endParaRPr lang="tr-TR" dirty="0"/>
          </a:p>
        </p:txBody>
      </p:sp>
      <p:pic>
        <p:nvPicPr>
          <p:cNvPr id="4" name="3 Resim" descr="g7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484784"/>
            <a:ext cx="2438400" cy="4029456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3491880" y="2060848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/>
              <a:t>Altıgen Dik Prizmanın Özellikleri:</a:t>
            </a:r>
            <a:br>
              <a:rPr lang="tr-TR" dirty="0" smtClean="0"/>
            </a:br>
            <a:r>
              <a:rPr lang="tr-TR" dirty="0" smtClean="0"/>
              <a:t>Yüz Sayısı=8</a:t>
            </a:r>
            <a:br>
              <a:rPr lang="tr-TR" dirty="0" smtClean="0"/>
            </a:br>
            <a:r>
              <a:rPr lang="tr-TR" dirty="0" smtClean="0"/>
              <a:t>Yanal Yüz Sayısı=6</a:t>
            </a:r>
            <a:br>
              <a:rPr lang="tr-TR" dirty="0" smtClean="0"/>
            </a:br>
            <a:r>
              <a:rPr lang="tr-TR" dirty="0" smtClean="0"/>
              <a:t>Taban Sayısı=2</a:t>
            </a:r>
            <a:br>
              <a:rPr lang="tr-TR" dirty="0" smtClean="0"/>
            </a:br>
            <a:r>
              <a:rPr lang="tr-TR" dirty="0" smtClean="0"/>
              <a:t>Köşe Sayısı=12</a:t>
            </a:r>
            <a:br>
              <a:rPr lang="tr-TR" dirty="0" smtClean="0"/>
            </a:br>
            <a:r>
              <a:rPr lang="tr-TR" dirty="0" smtClean="0"/>
              <a:t>Yanal Ayrıt Sayısı=6</a:t>
            </a:r>
            <a:br>
              <a:rPr lang="tr-TR" dirty="0" smtClean="0"/>
            </a:br>
            <a:r>
              <a:rPr lang="tr-TR" dirty="0" smtClean="0"/>
              <a:t>Taban Ayrıt Sayısı=12</a:t>
            </a:r>
            <a:br>
              <a:rPr lang="tr-TR" dirty="0" smtClean="0"/>
            </a:br>
            <a:r>
              <a:rPr lang="tr-TR" dirty="0" smtClean="0"/>
              <a:t>Toplam Ayrıt Sayısı=18</a:t>
            </a:r>
            <a:br>
              <a:rPr lang="tr-TR" dirty="0" smtClean="0"/>
            </a:br>
            <a:r>
              <a:rPr lang="tr-TR" dirty="0" smtClean="0"/>
              <a:t>Tabanlar altıgen,yanal yüzler dikdörtgendir.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251520" y="332656"/>
            <a:ext cx="3962400" cy="1256184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12</a:t>
            </a:fld>
            <a:endParaRPr lang="tr-TR" dirty="0"/>
          </a:p>
        </p:txBody>
      </p:sp>
      <p:pic>
        <p:nvPicPr>
          <p:cNvPr id="4" name="3 Resim" descr="g7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412776"/>
            <a:ext cx="2438400" cy="3901440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3491880" y="2060848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/>
              <a:t>Beşgen Dik Prizmanın Özellikleri:</a:t>
            </a:r>
            <a:br>
              <a:rPr lang="tr-TR" dirty="0" smtClean="0"/>
            </a:br>
            <a:r>
              <a:rPr lang="tr-TR" dirty="0" smtClean="0"/>
              <a:t>Yüz Sayısı=7</a:t>
            </a:r>
            <a:br>
              <a:rPr lang="tr-TR" dirty="0" smtClean="0"/>
            </a:br>
            <a:r>
              <a:rPr lang="tr-TR" dirty="0" smtClean="0"/>
              <a:t>Yanal Yüz Sayısı=5</a:t>
            </a:r>
            <a:br>
              <a:rPr lang="tr-TR" dirty="0" smtClean="0"/>
            </a:br>
            <a:r>
              <a:rPr lang="tr-TR" dirty="0" smtClean="0"/>
              <a:t>Taban Sayısı=2</a:t>
            </a:r>
            <a:br>
              <a:rPr lang="tr-TR" dirty="0" smtClean="0"/>
            </a:br>
            <a:r>
              <a:rPr lang="tr-TR" dirty="0" smtClean="0"/>
              <a:t>Köşe Sayısı=10</a:t>
            </a:r>
            <a:br>
              <a:rPr lang="tr-TR" dirty="0" smtClean="0"/>
            </a:br>
            <a:r>
              <a:rPr lang="tr-TR" dirty="0" smtClean="0"/>
              <a:t>Yanal Ayrıt Sayısı=5</a:t>
            </a:r>
            <a:br>
              <a:rPr lang="tr-TR" dirty="0" smtClean="0"/>
            </a:br>
            <a:r>
              <a:rPr lang="tr-TR" dirty="0" smtClean="0"/>
              <a:t>Taban Ayrıt Sayısı=10</a:t>
            </a:r>
            <a:br>
              <a:rPr lang="tr-TR" dirty="0" smtClean="0"/>
            </a:br>
            <a:r>
              <a:rPr lang="tr-TR" dirty="0" smtClean="0"/>
              <a:t>Toplam Ayrıt Sayısı=15</a:t>
            </a:r>
            <a:br>
              <a:rPr lang="tr-TR" dirty="0" smtClean="0"/>
            </a:br>
            <a:r>
              <a:rPr lang="tr-TR" dirty="0" smtClean="0"/>
              <a:t>Tabanlar beşgen,yanal yüzler dikdörtgendir.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611560" y="3068960"/>
            <a:ext cx="3962400" cy="457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13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2411760" y="548680"/>
            <a:ext cx="3962400" cy="792088"/>
          </a:xfrm>
        </p:spPr>
        <p:txBody>
          <a:bodyPr/>
          <a:lstStyle/>
          <a:p>
            <a:r>
              <a:rPr lang="tr-TR" sz="2800" smtClean="0"/>
              <a:t>www.globalders.com</a:t>
            </a:r>
            <a:endParaRPr lang="tr-TR" sz="2800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14</a:t>
            </a:fld>
            <a:endParaRPr lang="tr-TR" dirty="0"/>
          </a:p>
        </p:txBody>
      </p:sp>
      <p:pic>
        <p:nvPicPr>
          <p:cNvPr id="6" name="5 Resim" descr="forumdasnetkare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1340768"/>
            <a:ext cx="2943225" cy="2876550"/>
          </a:xfrm>
          <a:prstGeom prst="rect">
            <a:avLst/>
          </a:prstGeom>
        </p:spPr>
      </p:pic>
    </p:spTree>
  </p:cSld>
  <p:clrMapOvr>
    <a:masterClrMapping/>
  </p:clrMapOvr>
  <p:transition spd="slow" advTm="5273">
    <p:wedge/>
    <p:sndAc>
      <p:stSnd>
        <p:snd r:embed="rId3" name="wind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611560" y="4437112"/>
            <a:ext cx="3962400" cy="457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 smtClean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15</a:t>
            </a:fld>
            <a:endParaRPr lang="tr-TR" dirty="0"/>
          </a:p>
        </p:txBody>
      </p:sp>
      <p:pic>
        <p:nvPicPr>
          <p:cNvPr id="4" name="3 Resim" descr="forumdasnetdikdrtgenle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412776"/>
            <a:ext cx="3895725" cy="2238375"/>
          </a:xfrm>
          <a:prstGeom prst="rect">
            <a:avLst/>
          </a:prstGeom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16</a:t>
            </a:fld>
            <a:endParaRPr lang="tr-TR" dirty="0"/>
          </a:p>
        </p:txBody>
      </p:sp>
      <p:pic>
        <p:nvPicPr>
          <p:cNvPr id="4" name="3 Resim" descr="forumdasnetkp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0"/>
            <a:ext cx="6572250" cy="4867275"/>
          </a:xfrm>
          <a:prstGeom prst="rect">
            <a:avLst/>
          </a:prstGeom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4427984" y="1268760"/>
            <a:ext cx="3962400" cy="4464496"/>
          </a:xfrm>
        </p:spPr>
        <p:txBody>
          <a:bodyPr/>
          <a:lstStyle/>
          <a:p>
            <a:pPr fontAlgn="t"/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17</a:t>
            </a:fld>
            <a:endParaRPr lang="tr-TR" dirty="0"/>
          </a:p>
        </p:txBody>
      </p:sp>
      <p:pic>
        <p:nvPicPr>
          <p:cNvPr id="4" name="3 Resim" descr="forumdasnetucgenprizma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00808"/>
            <a:ext cx="2600325" cy="2762250"/>
          </a:xfrm>
          <a:prstGeom prst="rect">
            <a:avLst/>
          </a:prstGeom>
        </p:spPr>
      </p:pic>
      <p:pic>
        <p:nvPicPr>
          <p:cNvPr id="5" name="4 Resim" descr="eskenar-ucgen-taban-alani-formulu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861048"/>
            <a:ext cx="2162175" cy="723900"/>
          </a:xfrm>
          <a:prstGeom prst="rect">
            <a:avLst/>
          </a:prstGeom>
        </p:spPr>
      </p:pic>
      <p:pic>
        <p:nvPicPr>
          <p:cNvPr id="6" name="5 Resim" descr="eskenar-ucgen-hacim-formulu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4797152"/>
            <a:ext cx="1971675" cy="723900"/>
          </a:xfrm>
          <a:prstGeom prst="rect">
            <a:avLst/>
          </a:prstGeom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1187624" y="2996952"/>
            <a:ext cx="3962400" cy="457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18</a:t>
            </a:fld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755576" y="1484784"/>
            <a:ext cx="3962400" cy="457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19</a:t>
            </a:fld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827584" y="357301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b="1" dirty="0"/>
              <a:t>Soru 3</a:t>
            </a:r>
            <a:r>
              <a:rPr lang="tr-TR" dirty="0"/>
              <a:t> Hacmi 5.4 dm</a:t>
            </a:r>
            <a:r>
              <a:rPr lang="tr-TR" baseline="30000" dirty="0"/>
              <a:t>3</a:t>
            </a:r>
            <a:r>
              <a:rPr lang="tr-TR" dirty="0"/>
              <a:t>, taban alanı 2.7 dm</a:t>
            </a:r>
            <a:r>
              <a:rPr lang="tr-TR" baseline="30000" dirty="0"/>
              <a:t>2</a:t>
            </a:r>
            <a:r>
              <a:rPr lang="tr-TR" dirty="0"/>
              <a:t> olan dikdörtgenler prizmasının yüksekliğinin kaç desimetre olduğunu bulalım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b="1" dirty="0"/>
              <a:t>Çözüm:</a:t>
            </a:r>
            <a:endParaRPr lang="tr-TR" dirty="0" smtClean="0"/>
          </a:p>
          <a:p>
            <a:r>
              <a:rPr lang="tr-TR" dirty="0"/>
              <a:t>Dikdörtgenler prizmasının hacim formülü; </a:t>
            </a:r>
            <a:r>
              <a:rPr lang="tr-TR" b="1" dirty="0"/>
              <a:t>V = T</a:t>
            </a:r>
            <a:r>
              <a:rPr lang="tr-TR" b="1" baseline="-25000" dirty="0"/>
              <a:t>a</a:t>
            </a:r>
            <a:r>
              <a:rPr lang="tr-TR" b="1" dirty="0"/>
              <a:t> x c</a:t>
            </a:r>
            <a:r>
              <a:rPr lang="tr-TR" dirty="0"/>
              <a:t> dir.</a:t>
            </a:r>
            <a:endParaRPr lang="tr-TR" dirty="0" smtClean="0"/>
          </a:p>
          <a:p>
            <a:r>
              <a:rPr lang="tr-TR" dirty="0"/>
              <a:t>5.4 = 2.7 x c den c = 5.4:2.7 c = </a:t>
            </a:r>
            <a:r>
              <a:rPr lang="tr-TR" b="1" dirty="0"/>
              <a:t>2 dm </a:t>
            </a:r>
            <a:r>
              <a:rPr lang="tr-TR" dirty="0"/>
              <a:t>bulunur.</a:t>
            </a:r>
          </a:p>
        </p:txBody>
      </p:sp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251520" y="3645024"/>
            <a:ext cx="3962400" cy="1400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2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ctrTitle" idx="4294967295"/>
          </p:nvPr>
        </p:nvSpPr>
        <p:spPr>
          <a:xfrm>
            <a:off x="0" y="115888"/>
            <a:ext cx="8229600" cy="1470025"/>
          </a:xfrm>
        </p:spPr>
        <p:txBody>
          <a:bodyPr/>
          <a:lstStyle/>
          <a:p>
            <a:r>
              <a:rPr lang="tr-TR" dirty="0" smtClean="0"/>
              <a:t>PRİZMALAR	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4294967295"/>
          </p:nvPr>
        </p:nvSpPr>
        <p:spPr>
          <a:xfrm>
            <a:off x="0" y="1700213"/>
            <a:ext cx="6400800" cy="1600200"/>
          </a:xfrm>
        </p:spPr>
        <p:txBody>
          <a:bodyPr>
            <a:normAutofit/>
          </a:bodyPr>
          <a:lstStyle/>
          <a:p>
            <a:r>
              <a:rPr lang="tr-TR" sz="2000" dirty="0" smtClean="0"/>
              <a:t>Prizma Nedir?</a:t>
            </a:r>
            <a:br>
              <a:rPr lang="tr-TR" sz="2000" dirty="0" smtClean="0"/>
            </a:br>
            <a:r>
              <a:rPr lang="tr-TR" sz="2000" dirty="0" smtClean="0"/>
              <a:t>Birbirine eşit ve paralel iki düzlemin köşelerinin birleşmesi sonucu elde edilen cisme prizma denir.</a:t>
            </a:r>
            <a:br>
              <a:rPr lang="tr-TR" sz="2000" dirty="0" smtClean="0"/>
            </a:br>
            <a:endParaRPr lang="tr-TR" sz="2000" dirty="0"/>
          </a:p>
        </p:txBody>
      </p:sp>
    </p:spTree>
  </p:cSld>
  <p:clrMapOvr>
    <a:masterClrMapping/>
  </p:clrMapOvr>
  <p:transition spd="slow" advTm="5273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4716016" y="2492896"/>
            <a:ext cx="3962400" cy="457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 smtClean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20</a:t>
            </a:fld>
            <a:endParaRPr lang="tr-TR" dirty="0"/>
          </a:p>
        </p:txBody>
      </p:sp>
      <p:pic>
        <p:nvPicPr>
          <p:cNvPr id="2052" name="Picture 4" descr="http://www.lysmat.com/uzay/prizma/coztest2/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836712"/>
            <a:ext cx="2857500" cy="2076451"/>
          </a:xfrm>
          <a:prstGeom prst="rect">
            <a:avLst/>
          </a:prstGeom>
          <a:noFill/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1524000" y="3573016"/>
          <a:ext cx="6144344" cy="1044704"/>
        </p:xfrm>
        <a:graphic>
          <a:graphicData uri="http://schemas.openxmlformats.org/drawingml/2006/table">
            <a:tbl>
              <a:tblPr/>
              <a:tblGrid>
                <a:gridCol w="3072172"/>
                <a:gridCol w="3072172"/>
              </a:tblGrid>
              <a:tr h="417882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</a:tcPr>
                </a:tc>
              </a:tr>
              <a:tr h="626822">
                <a:tc>
                  <a:txBody>
                    <a:bodyPr/>
                    <a:lstStyle/>
                    <a:p>
                      <a:endParaRPr lang="tr-TR" dirty="0"/>
                    </a:p>
                    <a:p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3" name="Picture 5" descr="http://www.lysmat.com/uzay/prizma/coztest2/c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284984"/>
            <a:ext cx="2838450" cy="2590800"/>
          </a:xfrm>
          <a:prstGeom prst="rect">
            <a:avLst/>
          </a:prstGeom>
          <a:noFill/>
        </p:spPr>
      </p:pic>
      <p:pic>
        <p:nvPicPr>
          <p:cNvPr id="2054" name="Picture 6" descr="http://www.lysmat.com/uzay/prizma/coztest2/c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645024"/>
            <a:ext cx="2847975" cy="20574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4283968" y="620688"/>
            <a:ext cx="216024" cy="5688632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21</a:t>
            </a:fld>
            <a:endParaRPr lang="tr-TR" dirty="0"/>
          </a:p>
        </p:txBody>
      </p:sp>
      <p:pic>
        <p:nvPicPr>
          <p:cNvPr id="1026" name="Picture 2" descr="http://www.lysmat.com/uzay/prizma/coztest2/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20688"/>
            <a:ext cx="2867025" cy="990601"/>
          </a:xfrm>
          <a:prstGeom prst="rect">
            <a:avLst/>
          </a:prstGeom>
          <a:noFill/>
        </p:spPr>
      </p:pic>
      <p:pic>
        <p:nvPicPr>
          <p:cNvPr id="1028" name="Picture 4" descr="http://www.lysmat.com/uzay/prizma/coztest2/c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548680"/>
            <a:ext cx="2085206" cy="1256148"/>
          </a:xfrm>
          <a:prstGeom prst="rect">
            <a:avLst/>
          </a:prstGeom>
          <a:noFill/>
        </p:spPr>
      </p:pic>
      <p:pic>
        <p:nvPicPr>
          <p:cNvPr id="1030" name="Picture 6" descr="http://www.lysmat.com/uzay/prizma/coztest2/8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708920"/>
            <a:ext cx="3364123" cy="720080"/>
          </a:xfrm>
          <a:prstGeom prst="rect">
            <a:avLst/>
          </a:prstGeom>
          <a:noFill/>
        </p:spPr>
      </p:pic>
      <p:pic>
        <p:nvPicPr>
          <p:cNvPr id="1032" name="Picture 8" descr="http://www.lysmat.com/uzay/prizma/coztest2/c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2492896"/>
            <a:ext cx="2835312" cy="1080120"/>
          </a:xfrm>
          <a:prstGeom prst="rect">
            <a:avLst/>
          </a:prstGeom>
          <a:noFill/>
        </p:spPr>
      </p:pic>
      <p:pic>
        <p:nvPicPr>
          <p:cNvPr id="1034" name="Picture 10" descr="http://www.lysmat.com/uzay/prizma/coztest2/9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3717032"/>
            <a:ext cx="2857500" cy="2247900"/>
          </a:xfrm>
          <a:prstGeom prst="rect">
            <a:avLst/>
          </a:prstGeom>
          <a:noFill/>
        </p:spPr>
      </p:pic>
      <p:pic>
        <p:nvPicPr>
          <p:cNvPr id="1036" name="Picture 12" descr="http://www.lysmat.com/uzay/prizma/coztest2/c9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3717032"/>
            <a:ext cx="2581275" cy="28575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4139952" y="0"/>
            <a:ext cx="288032" cy="6008712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22</a:t>
            </a:fld>
            <a:endParaRPr lang="tr-TR" dirty="0"/>
          </a:p>
        </p:txBody>
      </p:sp>
      <p:pic>
        <p:nvPicPr>
          <p:cNvPr id="40962" name="Picture 2" descr="http://www.lysmat.com/uzay/prizma/coztest2/1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92696"/>
            <a:ext cx="2857500" cy="1800225"/>
          </a:xfrm>
          <a:prstGeom prst="rect">
            <a:avLst/>
          </a:prstGeom>
          <a:noFill/>
        </p:spPr>
      </p:pic>
      <p:pic>
        <p:nvPicPr>
          <p:cNvPr id="40964" name="Picture 4" descr="http://www.lysmat.com/uzay/prizma/coztest2/c1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79" y="980728"/>
            <a:ext cx="2480007" cy="811907"/>
          </a:xfrm>
          <a:prstGeom prst="rect">
            <a:avLst/>
          </a:prstGeom>
          <a:noFill/>
        </p:spPr>
      </p:pic>
      <p:pic>
        <p:nvPicPr>
          <p:cNvPr id="40966" name="Picture 6" descr="http://www.lysmat.com/uzay/prizma/coztest2/1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356992"/>
            <a:ext cx="3094417" cy="2016224"/>
          </a:xfrm>
          <a:prstGeom prst="rect">
            <a:avLst/>
          </a:prstGeom>
          <a:noFill/>
        </p:spPr>
      </p:pic>
      <p:pic>
        <p:nvPicPr>
          <p:cNvPr id="40968" name="Picture 8" descr="http://www.lysmat.com/uzay/prizma/coztest2/c1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3356992"/>
            <a:ext cx="2908693" cy="177698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23</a:t>
            </a:fld>
            <a:endParaRPr lang="tr-TR" dirty="0"/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5040445" y="3567296"/>
          <a:ext cx="627595" cy="365760"/>
        </p:xfrm>
        <a:graphic>
          <a:graphicData uri="http://schemas.openxmlformats.org/drawingml/2006/table">
            <a:tbl>
              <a:tblPr/>
              <a:tblGrid>
                <a:gridCol w="419315"/>
                <a:gridCol w="208280"/>
              </a:tblGrid>
              <a:tr h="1440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</a:tcPr>
                </a:tc>
              </a:tr>
            </a:tbl>
          </a:graphicData>
        </a:graphic>
      </p:graphicFrame>
      <p:pic>
        <p:nvPicPr>
          <p:cNvPr id="39937" name="Picture 1" descr="http://www.lysmat.com/uzay/prizma/coztest2/1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2876550" cy="2200275"/>
          </a:xfrm>
          <a:prstGeom prst="rect">
            <a:avLst/>
          </a:prstGeom>
          <a:noFill/>
        </p:spPr>
      </p:pic>
      <p:pic>
        <p:nvPicPr>
          <p:cNvPr id="39939" name="Picture 3" descr="http://www.lysmat.com/uzay/prizma/coztest2/c1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620688"/>
            <a:ext cx="2388811" cy="2088232"/>
          </a:xfrm>
          <a:prstGeom prst="rect">
            <a:avLst/>
          </a:prstGeom>
          <a:noFill/>
        </p:spPr>
      </p:pic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1524000" y="2996951"/>
          <a:ext cx="416560" cy="365760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</a:tblGrid>
              <a:tr h="14401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</a:tcPr>
                </a:tc>
              </a:tr>
            </a:tbl>
          </a:graphicData>
        </a:graphic>
      </p:graphicFrame>
      <p:pic>
        <p:nvPicPr>
          <p:cNvPr id="39940" name="Picture 4" descr="http://www.lysmat.com/uzay/prizma/coztest2/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933056"/>
            <a:ext cx="2857500" cy="1762125"/>
          </a:xfrm>
          <a:prstGeom prst="rect">
            <a:avLst/>
          </a:prstGeom>
          <a:noFill/>
        </p:spPr>
      </p:pic>
      <p:pic>
        <p:nvPicPr>
          <p:cNvPr id="39942" name="Picture 6" descr="http://www.lysmat.com/uzay/prizma/coztest2/c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2943004"/>
            <a:ext cx="1944216" cy="364460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24</a:t>
            </a:fld>
            <a:endParaRPr lang="tr-TR" dirty="0"/>
          </a:p>
        </p:txBody>
      </p:sp>
      <p:pic>
        <p:nvPicPr>
          <p:cNvPr id="38914" name="Picture 2" descr="http://www.lysmat.com/uzay/prizma/coztest3/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20688"/>
            <a:ext cx="2590800" cy="1866901"/>
          </a:xfrm>
          <a:prstGeom prst="rect">
            <a:avLst/>
          </a:prstGeom>
          <a:noFill/>
        </p:spPr>
      </p:pic>
      <p:pic>
        <p:nvPicPr>
          <p:cNvPr id="38916" name="Picture 4" descr="http://www.lysmat.com/uzay/prizma/coztest3/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852936"/>
            <a:ext cx="2505075" cy="2628901"/>
          </a:xfrm>
          <a:prstGeom prst="rect">
            <a:avLst/>
          </a:prstGeom>
          <a:noFill/>
        </p:spPr>
      </p:pic>
      <p:pic>
        <p:nvPicPr>
          <p:cNvPr id="38918" name="Picture 6" descr="http://www.lysmat.com/uzay/prizma/coztest3/c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48680"/>
            <a:ext cx="2533650" cy="1866901"/>
          </a:xfrm>
          <a:prstGeom prst="rect">
            <a:avLst/>
          </a:prstGeom>
          <a:noFill/>
        </p:spPr>
      </p:pic>
      <p:pic>
        <p:nvPicPr>
          <p:cNvPr id="38920" name="Picture 8" descr="http://www.lysmat.com/uzay/prizma/coztest3/c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284984"/>
            <a:ext cx="2571750" cy="15621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25</a:t>
            </a:fld>
            <a:endParaRPr lang="tr-TR" dirty="0"/>
          </a:p>
        </p:txBody>
      </p:sp>
      <p:pic>
        <p:nvPicPr>
          <p:cNvPr id="37890" name="Picture 2" descr="http://www.lysmat.com/uzay/prizma/coztest3/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2600325" cy="1304926"/>
          </a:xfrm>
          <a:prstGeom prst="rect">
            <a:avLst/>
          </a:prstGeom>
          <a:noFill/>
        </p:spPr>
      </p:pic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9396536" y="0"/>
          <a:ext cx="671736" cy="1005840"/>
        </p:xfrm>
        <a:graphic>
          <a:graphicData uri="http://schemas.openxmlformats.org/drawingml/2006/table">
            <a:tbl>
              <a:tblPr/>
              <a:tblGrid>
                <a:gridCol w="440142"/>
                <a:gridCol w="231594"/>
              </a:tblGrid>
              <a:tr h="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7891" name="Picture 3" descr="http://www.lysmat.com/uzay/prizma/coztest3/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988840"/>
            <a:ext cx="2590800" cy="1485900"/>
          </a:xfrm>
          <a:prstGeom prst="rect">
            <a:avLst/>
          </a:prstGeom>
          <a:noFill/>
        </p:spPr>
      </p:pic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9612560" y="1052736"/>
          <a:ext cx="416560" cy="1371600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</a:tblGrid>
              <a:tr h="2304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</a:tcPr>
                </a:tc>
              </a:tr>
              <a:tr h="230426"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</a:tcPr>
                </a:tc>
              </a:tr>
              <a:tr h="172819">
                <a:tc gridSpan="2">
                  <a:txBody>
                    <a:bodyPr/>
                    <a:lstStyle/>
                    <a:p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304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</a:tr>
            </a:tbl>
          </a:graphicData>
        </a:graphic>
      </p:graphicFrame>
      <p:pic>
        <p:nvPicPr>
          <p:cNvPr id="37892" name="Picture 4" descr="http://www.lysmat.com/uzay/prizma/coztest3/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221088"/>
            <a:ext cx="2590800" cy="1190625"/>
          </a:xfrm>
          <a:prstGeom prst="rect">
            <a:avLst/>
          </a:prstGeom>
          <a:noFill/>
        </p:spPr>
      </p:pic>
      <p:pic>
        <p:nvPicPr>
          <p:cNvPr id="37894" name="Picture 6" descr="http://www.lysmat.com/uzay/prizma/coztest3/c3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188640"/>
            <a:ext cx="1872208" cy="2625162"/>
          </a:xfrm>
          <a:prstGeom prst="rect">
            <a:avLst/>
          </a:prstGeom>
          <a:noFill/>
        </p:spPr>
      </p:pic>
      <p:pic>
        <p:nvPicPr>
          <p:cNvPr id="37896" name="Picture 8" descr="http://www.lysmat.com/uzay/prizma/coztest3/c4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1268760"/>
            <a:ext cx="1774329" cy="2760779"/>
          </a:xfrm>
          <a:prstGeom prst="rect">
            <a:avLst/>
          </a:prstGeom>
          <a:noFill/>
        </p:spPr>
      </p:pic>
      <p:pic>
        <p:nvPicPr>
          <p:cNvPr id="37898" name="Picture 10" descr="http://www.lysmat.com/uzay/prizma/coztest3/c5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3933056"/>
            <a:ext cx="1656184" cy="242005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26</a:t>
            </a:fld>
            <a:endParaRPr lang="tr-TR" dirty="0"/>
          </a:p>
        </p:txBody>
      </p:sp>
      <p:pic>
        <p:nvPicPr>
          <p:cNvPr id="44034" name="Picture 2" descr="http://www.lysmat.com/uzay/prizma/coztest3/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2638425" cy="1133475"/>
          </a:xfrm>
          <a:prstGeom prst="rect">
            <a:avLst/>
          </a:prstGeom>
          <a:noFill/>
        </p:spPr>
      </p:pic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0" y="-246221"/>
            <a:ext cx="120545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104F7FDA-8CFC-4A5F-A0CE-C4958638B103}" type="slidenum">
              <a:rPr kumimoji="0" lang="tr-TR" sz="700" b="1" i="0" u="none" strike="noStrike" cap="none" normalizeH="0" baseline="0" smtClean="0">
                <a:ln>
                  <a:noFill/>
                </a:ln>
                <a:solidFill>
                  <a:srgbClr val="0B2236"/>
                </a:solidFill>
                <a:effectLst/>
                <a:latin typeface="Verdana" pitchFamily="34" charset="0"/>
                <a:cs typeface="Arial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t>26</a:t>
            </a:fld>
            <a:r>
              <a:rPr kumimoji="0" lang="tr-TR" sz="700" b="1" i="0" u="none" strike="noStrike" cap="none" normalizeH="0" baseline="0" dirty="0" smtClean="0">
                <a:ln>
                  <a:noFill/>
                </a:ln>
                <a:solidFill>
                  <a:srgbClr val="0B2236"/>
                </a:solidFill>
                <a:effectLst/>
                <a:latin typeface="Verdana" pitchFamily="34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700" b="1" i="0" u="none" strike="noStrike" cap="none" normalizeH="0" baseline="0" dirty="0" smtClean="0">
                <a:ln>
                  <a:noFill/>
                </a:ln>
                <a:solidFill>
                  <a:srgbClr val="0B2236"/>
                </a:solidFill>
                <a:effectLst/>
                <a:latin typeface="Verdana" pitchFamily="34" charset="0"/>
                <a:cs typeface="Arial" pitchFamily="34" charset="0"/>
                <a:hlinkClick r:id="rId4" tooltip="prizmalar çözümlü test"/>
              </a:rPr>
              <a:t>prizmalar çözümlü test</a:t>
            </a:r>
            <a:endParaRPr kumimoji="0" lang="tr-TR" sz="700" b="1" i="0" u="none" strike="noStrike" cap="none" normalizeH="0" baseline="0" dirty="0" smtClean="0">
              <a:ln>
                <a:noFill/>
              </a:ln>
              <a:solidFill>
                <a:srgbClr val="0B2236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46" name="Picture 14" descr="http://www.lysmat.com/uzay/prizma/coztest3/c6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60648"/>
            <a:ext cx="2543175" cy="1047750"/>
          </a:xfrm>
          <a:prstGeom prst="rect">
            <a:avLst/>
          </a:prstGeom>
          <a:noFill/>
        </p:spPr>
      </p:pic>
      <p:pic>
        <p:nvPicPr>
          <p:cNvPr id="44048" name="Picture 16" descr="http://www.lysmat.com/uzay/prizma/coztest3/7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772816"/>
            <a:ext cx="2628900" cy="1133475"/>
          </a:xfrm>
          <a:prstGeom prst="rect">
            <a:avLst/>
          </a:prstGeom>
          <a:noFill/>
        </p:spPr>
      </p:pic>
      <p:pic>
        <p:nvPicPr>
          <p:cNvPr id="44050" name="Picture 18" descr="http://www.lysmat.com/uzay/prizma/coztest3/c7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1484784"/>
            <a:ext cx="2160239" cy="2160239"/>
          </a:xfrm>
          <a:prstGeom prst="rect">
            <a:avLst/>
          </a:prstGeom>
          <a:noFill/>
        </p:spPr>
      </p:pic>
      <p:pic>
        <p:nvPicPr>
          <p:cNvPr id="44052" name="Picture 20" descr="http://www.lysmat.com/uzay/prizma/coztest3/8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4005064"/>
            <a:ext cx="2600325" cy="1495425"/>
          </a:xfrm>
          <a:prstGeom prst="rect">
            <a:avLst/>
          </a:prstGeom>
          <a:noFill/>
        </p:spPr>
      </p:pic>
      <p:pic>
        <p:nvPicPr>
          <p:cNvPr id="44054" name="Picture 22" descr="http://www.lysmat.com/uzay/prizma/coztest3/c8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3789040"/>
            <a:ext cx="2628900" cy="2209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27</a:t>
            </a:fld>
            <a:endParaRPr lang="tr-TR" dirty="0"/>
          </a:p>
        </p:txBody>
      </p:sp>
      <p:pic>
        <p:nvPicPr>
          <p:cNvPr id="43010" name="Picture 2" descr="http://www.lysmat.com/uzay/prizma/coztest3/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92696"/>
            <a:ext cx="2581275" cy="1571625"/>
          </a:xfrm>
          <a:prstGeom prst="rect">
            <a:avLst/>
          </a:prstGeom>
          <a:noFill/>
        </p:spPr>
      </p:pic>
      <p:pic>
        <p:nvPicPr>
          <p:cNvPr id="43012" name="Picture 4" descr="http://www.lysmat.com/uzay/prizma/coztest3/1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356992"/>
            <a:ext cx="2505075" cy="1762126"/>
          </a:xfrm>
          <a:prstGeom prst="rect">
            <a:avLst/>
          </a:prstGeom>
          <a:noFill/>
        </p:spPr>
      </p:pic>
      <p:pic>
        <p:nvPicPr>
          <p:cNvPr id="43014" name="Picture 6" descr="http://www.lysmat.com/uzay/prizma/coztest3/c9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620688"/>
            <a:ext cx="1495425" cy="1533526"/>
          </a:xfrm>
          <a:prstGeom prst="rect">
            <a:avLst/>
          </a:prstGeom>
          <a:noFill/>
        </p:spPr>
      </p:pic>
      <p:pic>
        <p:nvPicPr>
          <p:cNvPr id="43016" name="Picture 8" descr="http://www.lysmat.com/uzay/prizma/coztest3/c10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3645024"/>
            <a:ext cx="2133600" cy="12192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28</a:t>
            </a:fld>
            <a:endParaRPr lang="tr-TR" dirty="0"/>
          </a:p>
        </p:txBody>
      </p:sp>
      <p:pic>
        <p:nvPicPr>
          <p:cNvPr id="41986" name="Picture 2" descr="http://www.lysmat.com/uzay/prizma/coztest3/1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2628900" cy="1971675"/>
          </a:xfrm>
          <a:prstGeom prst="rect">
            <a:avLst/>
          </a:prstGeom>
          <a:noFill/>
        </p:spPr>
      </p:pic>
      <p:pic>
        <p:nvPicPr>
          <p:cNvPr id="41988" name="Picture 4" descr="http://www.lysmat.com/uzay/prizma/coztest3/c1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32657"/>
            <a:ext cx="2549651" cy="2808312"/>
          </a:xfrm>
          <a:prstGeom prst="rect">
            <a:avLst/>
          </a:prstGeom>
          <a:noFill/>
        </p:spPr>
      </p:pic>
      <p:pic>
        <p:nvPicPr>
          <p:cNvPr id="41990" name="Picture 6" descr="http://www.lysmat.com/uzay/prizma/coztest3/1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924944"/>
            <a:ext cx="2590800" cy="2771775"/>
          </a:xfrm>
          <a:prstGeom prst="rect">
            <a:avLst/>
          </a:prstGeom>
          <a:noFill/>
        </p:spPr>
      </p:pic>
      <p:pic>
        <p:nvPicPr>
          <p:cNvPr id="41992" name="Picture 8" descr="http://www.lysmat.com/uzay/prizma/coztest3/c1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284984"/>
            <a:ext cx="2016224" cy="317774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29</a:t>
            </a:fld>
            <a:endParaRPr lang="tr-TR" dirty="0"/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9396536" y="620688"/>
          <a:ext cx="711997" cy="1432168"/>
        </p:xfrm>
        <a:graphic>
          <a:graphicData uri="http://schemas.openxmlformats.org/drawingml/2006/table">
            <a:tbl>
              <a:tblPr/>
              <a:tblGrid>
                <a:gridCol w="503717"/>
                <a:gridCol w="208280"/>
              </a:tblGrid>
              <a:tr h="24962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</a:tcPr>
                </a:tc>
              </a:tr>
              <a:tr h="426328"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</a:tcPr>
                </a:tc>
              </a:tr>
              <a:tr h="187221">
                <a:tc gridSpan="2">
                  <a:txBody>
                    <a:bodyPr/>
                    <a:lstStyle/>
                    <a:p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49628">
                <a:tc>
                  <a:txBody>
                    <a:bodyPr/>
                    <a:lstStyle/>
                    <a:p>
                      <a:r>
                        <a:rPr lang="tr-TR" b="1" dirty="0">
                          <a:solidFill>
                            <a:srgbClr val="000000"/>
                          </a:solidFill>
                        </a:rPr>
                        <a:t>13.</a:t>
                      </a:r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</a:tr>
            </a:tbl>
          </a:graphicData>
        </a:graphic>
      </p:graphicFrame>
      <p:pic>
        <p:nvPicPr>
          <p:cNvPr id="47105" name="Picture 1" descr="http://www.lysmat.com/uzay/prizma/coztest3/1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2458204" cy="2592288"/>
          </a:xfrm>
          <a:prstGeom prst="rect">
            <a:avLst/>
          </a:prstGeom>
          <a:noFill/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5938700" y="3212976"/>
          <a:ext cx="1729644" cy="1005840"/>
        </p:xfrm>
        <a:graphic>
          <a:graphicData uri="http://schemas.openxmlformats.org/drawingml/2006/table">
            <a:tbl>
              <a:tblPr/>
              <a:tblGrid>
                <a:gridCol w="1515375"/>
                <a:gridCol w="214269"/>
              </a:tblGrid>
              <a:tr h="17830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</a:tcPr>
                </a:tc>
              </a:tr>
              <a:tr h="133730">
                <a:tc gridSpan="2">
                  <a:txBody>
                    <a:bodyPr/>
                    <a:lstStyle/>
                    <a:p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7830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</a:tr>
            </a:tbl>
          </a:graphicData>
        </a:graphic>
      </p:graphicFrame>
      <p:pic>
        <p:nvPicPr>
          <p:cNvPr id="47106" name="Picture 2" descr="http://www.lysmat.com/uzay/prizma/coztest3/c1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88640"/>
            <a:ext cx="2628900" cy="2628900"/>
          </a:xfrm>
          <a:prstGeom prst="rect">
            <a:avLst/>
          </a:prstGeom>
          <a:noFill/>
        </p:spPr>
      </p:pic>
      <p:pic>
        <p:nvPicPr>
          <p:cNvPr id="47108" name="Picture 4" descr="http://www.lysmat.com/uzay/prizma/coztest3/1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356992"/>
            <a:ext cx="2590800" cy="2457450"/>
          </a:xfrm>
          <a:prstGeom prst="rect">
            <a:avLst/>
          </a:prstGeom>
          <a:noFill/>
        </p:spPr>
      </p:pic>
      <p:pic>
        <p:nvPicPr>
          <p:cNvPr id="47110" name="Picture 6" descr="http://www.lysmat.com/uzay/prizma/coztest3/c14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212976"/>
            <a:ext cx="2000089" cy="34929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251520" y="4221088"/>
            <a:ext cx="3816424" cy="1584176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3</a:t>
            </a:fld>
            <a:endParaRPr lang="tr-TR" dirty="0"/>
          </a:p>
        </p:txBody>
      </p:sp>
      <p:pic>
        <p:nvPicPr>
          <p:cNvPr id="6" name="5 Resim" descr="g7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5796433" cy="2664296"/>
          </a:xfrm>
          <a:prstGeom prst="rect">
            <a:avLst/>
          </a:prstGeom>
        </p:spPr>
      </p:pic>
      <p:pic>
        <p:nvPicPr>
          <p:cNvPr id="7" name="6 Resim" descr="prizmadakosege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924944"/>
            <a:ext cx="5176267" cy="1352781"/>
          </a:xfrm>
          <a:prstGeom prst="rect">
            <a:avLst/>
          </a:prstGeom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30</a:t>
            </a:fld>
            <a:endParaRPr lang="tr-TR" dirty="0"/>
          </a:p>
        </p:txBody>
      </p:sp>
      <p:pic>
        <p:nvPicPr>
          <p:cNvPr id="46082" name="Picture 2" descr="http://www.lysmat.com/uzay/prizma/coztest3/1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2232248" cy="1570213"/>
          </a:xfrm>
          <a:prstGeom prst="rect">
            <a:avLst/>
          </a:prstGeom>
          <a:noFill/>
        </p:spPr>
      </p:pic>
      <p:pic>
        <p:nvPicPr>
          <p:cNvPr id="46084" name="Picture 4" descr="http://www.lysmat.com/uzay/prizma/coztest3/c1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04664"/>
            <a:ext cx="2133600" cy="1219200"/>
          </a:xfrm>
          <a:prstGeom prst="rect">
            <a:avLst/>
          </a:prstGeom>
          <a:noFill/>
        </p:spPr>
      </p:pic>
      <p:pic>
        <p:nvPicPr>
          <p:cNvPr id="46086" name="Picture 6" descr="http://www.lysmat.com/uzay/prizma/coztest4/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492896"/>
            <a:ext cx="2581275" cy="752476"/>
          </a:xfrm>
          <a:prstGeom prst="rect">
            <a:avLst/>
          </a:prstGeom>
          <a:noFill/>
        </p:spPr>
      </p:pic>
      <p:pic>
        <p:nvPicPr>
          <p:cNvPr id="46088" name="Picture 8" descr="http://www.lysmat.com/uzay/prizma/coztest4/c3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988841"/>
            <a:ext cx="1787915" cy="1512168"/>
          </a:xfrm>
          <a:prstGeom prst="rect">
            <a:avLst/>
          </a:prstGeom>
          <a:noFill/>
        </p:spPr>
      </p:pic>
      <p:pic>
        <p:nvPicPr>
          <p:cNvPr id="46092" name="Picture 12" descr="http://www.lysmat.com/uzay/prizma/coztest4/7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4005064"/>
            <a:ext cx="2533650" cy="1895475"/>
          </a:xfrm>
          <a:prstGeom prst="rect">
            <a:avLst/>
          </a:prstGeom>
          <a:noFill/>
        </p:spPr>
      </p:pic>
      <p:pic>
        <p:nvPicPr>
          <p:cNvPr id="46094" name="Picture 14" descr="http://www.lysmat.com/uzay/prizma/coztest4/c7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4221088"/>
            <a:ext cx="2638425" cy="161925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381328"/>
            <a:ext cx="3585592" cy="248072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31</a:t>
            </a:fld>
            <a:endParaRPr lang="tr-TR" dirty="0"/>
          </a:p>
        </p:txBody>
      </p:sp>
      <p:pic>
        <p:nvPicPr>
          <p:cNvPr id="45058" name="Picture 2" descr="http://www.lysmat.com/uzay/prizma/coztest4/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548680"/>
            <a:ext cx="2448272" cy="878867"/>
          </a:xfrm>
          <a:prstGeom prst="rect">
            <a:avLst/>
          </a:prstGeom>
          <a:noFill/>
        </p:spPr>
      </p:pic>
      <p:pic>
        <p:nvPicPr>
          <p:cNvPr id="45060" name="Picture 4" descr="http://www.lysmat.com/uzay/prizma/coztest4/c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88640"/>
            <a:ext cx="2304256" cy="1616296"/>
          </a:xfrm>
          <a:prstGeom prst="rect">
            <a:avLst/>
          </a:prstGeom>
          <a:noFill/>
        </p:spPr>
      </p:pic>
      <p:pic>
        <p:nvPicPr>
          <p:cNvPr id="45062" name="Picture 6" descr="http://www.lysmat.com/uzay/prizma/coztest4/c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2204864"/>
            <a:ext cx="2160239" cy="1654309"/>
          </a:xfrm>
          <a:prstGeom prst="rect">
            <a:avLst/>
          </a:prstGeom>
          <a:noFill/>
        </p:spPr>
      </p:pic>
      <p:pic>
        <p:nvPicPr>
          <p:cNvPr id="45064" name="Picture 8" descr="http://www.lysmat.com/uzay/prizma/coztest4/5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2204864"/>
            <a:ext cx="2376264" cy="1751395"/>
          </a:xfrm>
          <a:prstGeom prst="rect">
            <a:avLst/>
          </a:prstGeom>
          <a:noFill/>
        </p:spPr>
      </p:pic>
      <p:pic>
        <p:nvPicPr>
          <p:cNvPr id="45066" name="Picture 10" descr="http://www.lysmat.com/uzay/prizma/coztest4/8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4581128"/>
            <a:ext cx="2001288" cy="2016224"/>
          </a:xfrm>
          <a:prstGeom prst="rect">
            <a:avLst/>
          </a:prstGeom>
          <a:noFill/>
        </p:spPr>
      </p:pic>
      <p:pic>
        <p:nvPicPr>
          <p:cNvPr id="45068" name="Picture 12" descr="http://www.lysmat.com/uzay/prizma/coztest4/c8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6136" y="4005064"/>
            <a:ext cx="1584176" cy="2518983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4</a:t>
            </a:fld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4294967295"/>
          </p:nvPr>
        </p:nvSpPr>
        <p:spPr>
          <a:xfrm>
            <a:off x="0" y="404664"/>
            <a:ext cx="6400800" cy="1600200"/>
          </a:xfrm>
        </p:spPr>
        <p:txBody>
          <a:bodyPr>
            <a:normAutofit fontScale="25000" lnSpcReduction="20000"/>
          </a:bodyPr>
          <a:lstStyle/>
          <a:p>
            <a:endParaRPr lang="tr-TR" dirty="0" smtClean="0"/>
          </a:p>
          <a:p>
            <a:r>
              <a:rPr lang="tr-TR" sz="5000" dirty="0" smtClean="0"/>
              <a:t/>
            </a:r>
            <a:br>
              <a:rPr lang="tr-TR" sz="5000" dirty="0" smtClean="0"/>
            </a:br>
            <a:r>
              <a:rPr lang="tr-TR" sz="5000" dirty="0" smtClean="0"/>
              <a:t> Dik Prizmaların Alanları</a:t>
            </a:r>
            <a:br>
              <a:rPr lang="tr-TR" sz="5000" dirty="0" smtClean="0"/>
            </a:br>
            <a:r>
              <a:rPr lang="tr-TR" sz="5000" dirty="0" smtClean="0"/>
              <a:t>Dik prizmaların alanı demek prizmanın dış yüzeyinin kapladığı alan demektir.Tüm dik prizmaların alanı için aşağıdaki formül kullanılır.</a:t>
            </a:r>
            <a:br>
              <a:rPr lang="tr-TR" sz="5000" dirty="0" smtClean="0"/>
            </a:br>
            <a:r>
              <a:rPr lang="tr-TR" sz="5000" dirty="0" smtClean="0"/>
              <a:t>Alanı=2.(taban alanı)+(yükseklik).(taban </a:t>
            </a:r>
            <a:r>
              <a:rPr lang="tr-TR" sz="7200" dirty="0" smtClean="0"/>
              <a:t>çevre</a:t>
            </a:r>
            <a:r>
              <a:rPr lang="tr-TR" sz="5000" dirty="0" smtClean="0"/>
              <a:t> uzunluğu)</a:t>
            </a:r>
            <a:br>
              <a:rPr lang="tr-TR" sz="5000" dirty="0" smtClean="0"/>
            </a:br>
            <a:r>
              <a:rPr lang="tr-TR" sz="5000" dirty="0" smtClean="0"/>
              <a:t>Küpün Alanı:</a:t>
            </a:r>
            <a:br>
              <a:rPr lang="tr-TR" sz="5000" dirty="0" smtClean="0"/>
            </a:br>
            <a:r>
              <a:rPr lang="tr-TR" sz="5000" dirty="0" smtClean="0"/>
              <a:t>A=6.a</a:t>
            </a:r>
            <a:br>
              <a:rPr lang="tr-TR" sz="5000" dirty="0" smtClean="0"/>
            </a:br>
            <a:r>
              <a:rPr lang="tr-TR" sz="5000" dirty="0" smtClean="0"/>
              <a:t>Dikdörtgenler Prizmasının Alanı:</a:t>
            </a:r>
            <a:br>
              <a:rPr lang="tr-TR" sz="5000" dirty="0" smtClean="0"/>
            </a:br>
            <a:r>
              <a:rPr lang="tr-TR" sz="5000" dirty="0" smtClean="0"/>
              <a:t>A=2.(a.b+a.c+b.c)</a:t>
            </a:r>
          </a:p>
          <a:p>
            <a:endParaRPr lang="tr-TR" sz="5000" dirty="0" smtClean="0"/>
          </a:p>
          <a:p>
            <a:endParaRPr lang="tr-TR" sz="7200" dirty="0" smtClean="0"/>
          </a:p>
          <a:p>
            <a:r>
              <a:rPr lang="tr-TR" sz="7200" dirty="0" smtClean="0"/>
              <a:t>Dik Prizmaların Hacimleri</a:t>
            </a:r>
            <a:br>
              <a:rPr lang="tr-TR" sz="7200" dirty="0" smtClean="0"/>
            </a:br>
            <a:r>
              <a:rPr lang="tr-TR" sz="7200" dirty="0" smtClean="0"/>
              <a:t>Dik prizmaların hacmi demek içine doldurulan sıvının kapladığı yer demektir.Tüm dik prizmaların hacmi için aşağıdaki formül kullanılır.</a:t>
            </a:r>
            <a:br>
              <a:rPr lang="tr-TR" sz="7200" dirty="0" smtClean="0"/>
            </a:br>
            <a:r>
              <a:rPr lang="tr-TR" sz="7200" dirty="0" smtClean="0"/>
              <a:t>Hacim=(taban alanı).(yükseklik)</a:t>
            </a:r>
            <a:br>
              <a:rPr lang="tr-TR" sz="7200" dirty="0" smtClean="0"/>
            </a:br>
            <a:r>
              <a:rPr lang="tr-TR" sz="7200" dirty="0" smtClean="0"/>
              <a:t>Küpün Hacmi:</a:t>
            </a:r>
            <a:br>
              <a:rPr lang="tr-TR" sz="7200" dirty="0" smtClean="0"/>
            </a:br>
            <a:r>
              <a:rPr lang="tr-TR" sz="7200" dirty="0" smtClean="0"/>
              <a:t>V=a.a.a</a:t>
            </a:r>
            <a:br>
              <a:rPr lang="tr-TR" sz="7200" dirty="0" smtClean="0"/>
            </a:br>
            <a:r>
              <a:rPr lang="tr-TR" sz="7200" dirty="0" smtClean="0"/>
              <a:t>Dikdörtgenler Prizmasının Hacmi:</a:t>
            </a:r>
            <a:br>
              <a:rPr lang="tr-TR" sz="7200" dirty="0" smtClean="0"/>
            </a:br>
            <a:r>
              <a:rPr lang="tr-TR" sz="7200" dirty="0" smtClean="0"/>
              <a:t>V=a.b.c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</a:t>
            </a:r>
            <a:br>
              <a:rPr lang="tr-TR" dirty="0" smtClean="0"/>
            </a:br>
            <a:r>
              <a:rPr lang="tr-TR" dirty="0" smtClean="0"/>
              <a:t> 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395536" y="5445224"/>
            <a:ext cx="3962400" cy="457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5</a:t>
            </a:fld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body" sz="half" idx="4294967295"/>
          </p:nvPr>
        </p:nvSpPr>
        <p:spPr>
          <a:xfrm>
            <a:off x="323528" y="2780928"/>
            <a:ext cx="7315200" cy="685800"/>
          </a:xfrm>
        </p:spPr>
        <p:txBody>
          <a:bodyPr>
            <a:noAutofit/>
          </a:bodyPr>
          <a:lstStyle/>
          <a:p>
            <a:r>
              <a:rPr lang="tr-TR" sz="2000" dirty="0" smtClean="0"/>
              <a:t>Küp</a:t>
            </a:r>
            <a:br>
              <a:rPr lang="tr-TR" sz="2000" dirty="0" smtClean="0"/>
            </a:br>
            <a:r>
              <a:rPr lang="tr-TR" sz="2000" dirty="0" smtClean="0"/>
              <a:t>6 Tane karesel bölgenin birleşmesi sonucu meydana gelen kapalı kutu şekline küp denir.6 Tane birbirine eşit kare vardır.Tavla zarını örnek verebiliriz.</a:t>
            </a:r>
            <a:br>
              <a:rPr lang="tr-TR" sz="2000" dirty="0" smtClean="0"/>
            </a:b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 smtClean="0"/>
              <a:t/>
            </a:r>
            <a:br>
              <a:rPr lang="tr-TR" sz="2000" dirty="0" smtClean="0"/>
            </a:br>
            <a:endParaRPr lang="tr-TR" sz="2000" dirty="0"/>
          </a:p>
        </p:txBody>
      </p:sp>
      <p:pic>
        <p:nvPicPr>
          <p:cNvPr id="6" name="5 Resim" descr="g7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76672"/>
            <a:ext cx="1872208" cy="2157720"/>
          </a:xfrm>
          <a:prstGeom prst="rect">
            <a:avLst/>
          </a:prstGeom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323528" y="4725144"/>
            <a:ext cx="3962400" cy="457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6</a:t>
            </a:fld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4294967295"/>
          </p:nvPr>
        </p:nvSpPr>
        <p:spPr>
          <a:xfrm>
            <a:off x="0" y="260350"/>
            <a:ext cx="6400800" cy="1600200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Kare Dik Prizma</a:t>
            </a:r>
            <a:br>
              <a:rPr lang="tr-TR" dirty="0" smtClean="0"/>
            </a:br>
            <a:r>
              <a:rPr lang="tr-TR" dirty="0" smtClean="0"/>
              <a:t>2 Tane karesel,4 tane dikdörtgensel bölgenin birleşmesi sonucu meydana gelen prizmaya kare dik prizma denir.Gökdelenleri örnek verebiliriz.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6" name="5 Resim" descr="g7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844824"/>
            <a:ext cx="1584176" cy="2000022"/>
          </a:xfrm>
          <a:prstGeom prst="rect">
            <a:avLst/>
          </a:prstGeom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3707904" y="3789040"/>
            <a:ext cx="3962400" cy="457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7</a:t>
            </a:fld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4294967295"/>
          </p:nvPr>
        </p:nvSpPr>
        <p:spPr>
          <a:xfrm>
            <a:off x="0" y="549275"/>
            <a:ext cx="6400800" cy="1600200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Dikdörtgenler Prizması</a:t>
            </a:r>
            <a:br>
              <a:rPr lang="tr-TR" dirty="0" smtClean="0"/>
            </a:br>
            <a:r>
              <a:rPr lang="tr-TR" dirty="0" smtClean="0"/>
              <a:t>6 Tane dikdörtgensel bölgenin birleşmesi sonucu meydana gelen prizmaya dikdörtgenler prizması denir.Kibrit kutusunu örnek verebiliriz.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6" name="5 Resim" descr="g7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348880"/>
            <a:ext cx="2160240" cy="2716896"/>
          </a:xfrm>
          <a:prstGeom prst="rect">
            <a:avLst/>
          </a:prstGeom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3491880" y="3284984"/>
            <a:ext cx="3962400" cy="457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8</a:t>
            </a:fld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4294967295"/>
          </p:nvPr>
        </p:nvSpPr>
        <p:spPr>
          <a:xfrm>
            <a:off x="0" y="333375"/>
            <a:ext cx="6400800" cy="1600200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Dikdörtgenler Prizması</a:t>
            </a:r>
            <a:br>
              <a:rPr lang="tr-TR" dirty="0" smtClean="0"/>
            </a:br>
            <a:r>
              <a:rPr lang="tr-TR" dirty="0" smtClean="0"/>
              <a:t>6 Tane dikdörtgensel bölgenin birleşmesi sonucu meydana gelen prizmaya dikdörtgenler prizması denir.Kibrit kutusunu örnek verebiliriz.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6" name="5 Resim" descr="g7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44824"/>
            <a:ext cx="2160240" cy="2716896"/>
          </a:xfrm>
          <a:prstGeom prst="rect">
            <a:avLst/>
          </a:prstGeom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3923928" y="2996952"/>
            <a:ext cx="3962400" cy="457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6A5F-3CBD-4CE7-A23A-29614E6D0F27}" type="slidenum">
              <a:rPr lang="tr-TR" smtClean="0"/>
              <a:pPr/>
              <a:t>9</a:t>
            </a:fld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4294967295"/>
          </p:nvPr>
        </p:nvSpPr>
        <p:spPr>
          <a:xfrm>
            <a:off x="0" y="333375"/>
            <a:ext cx="6400800" cy="1600200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Dikdörtgenler Prizması</a:t>
            </a:r>
            <a:br>
              <a:rPr lang="tr-TR" dirty="0" smtClean="0"/>
            </a:br>
            <a:r>
              <a:rPr lang="tr-TR" dirty="0" smtClean="0"/>
              <a:t>6 Tane dikdörtgensel bölgenin birleşmesi sonucu meydana gelen prizmaya dikdörtgenler prizması denir.Kibrit kutusunu örnek verebiliriz.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6" name="5 Resim" descr="g7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00808"/>
            <a:ext cx="2160240" cy="2716896"/>
          </a:xfrm>
          <a:prstGeom prst="rect">
            <a:avLst/>
          </a:prstGeom>
        </p:spPr>
      </p:pic>
    </p:spTree>
  </p:cSld>
  <p:clrMapOvr>
    <a:masterClrMapping/>
  </p:clrMapOvr>
  <p:transition spd="slow" advTm="5273"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198</TotalTime>
  <Words>163</Words>
  <Application>Microsoft Office PowerPoint</Application>
  <PresentationFormat>Ekran Gösterisi (4:3)</PresentationFormat>
  <Paragraphs>93</Paragraphs>
  <Slides>31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Akış</vt:lpstr>
      <vt:lpstr>      ADI=BÜŞRA  SOYADI=ESEN SINIFI=9 / B NO’SU=127 ÖĞRETMEN:İ.HALİL BABAOĞLU</vt:lpstr>
      <vt:lpstr>PRİZMALAR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PRİZMALAR</dc:title>
  <dc:creator>gorqin</dc:creator>
  <cp:lastModifiedBy>Administrator</cp:lastModifiedBy>
  <cp:revision>23</cp:revision>
  <dcterms:created xsi:type="dcterms:W3CDTF">2012-04-05T17:54:04Z</dcterms:created>
  <dcterms:modified xsi:type="dcterms:W3CDTF">2012-08-10T11:46:09Z</dcterms:modified>
</cp:coreProperties>
</file>