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 id="2147483888" r:id="rId2"/>
    <p:sldMasterId id="2147483912" r:id="rId3"/>
    <p:sldMasterId id="2147483924" r:id="rId4"/>
  </p:sldMasterIdLst>
  <p:notesMasterIdLst>
    <p:notesMasterId r:id="rId76"/>
  </p:notesMasterIdLst>
  <p:sldIdLst>
    <p:sldId id="256" r:id="rId5"/>
    <p:sldId id="303" r:id="rId6"/>
    <p:sldId id="260" r:id="rId7"/>
    <p:sldId id="261"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7" r:id="rId21"/>
    <p:sldId id="279" r:id="rId22"/>
    <p:sldId id="278" r:id="rId23"/>
    <p:sldId id="280" r:id="rId24"/>
    <p:sldId id="281" r:id="rId25"/>
    <p:sldId id="282" r:id="rId26"/>
    <p:sldId id="283" r:id="rId27"/>
    <p:sldId id="284" r:id="rId28"/>
    <p:sldId id="285" r:id="rId29"/>
    <p:sldId id="286" r:id="rId30"/>
    <p:sldId id="288" r:id="rId31"/>
    <p:sldId id="290" r:id="rId32"/>
    <p:sldId id="291" r:id="rId33"/>
    <p:sldId id="292" r:id="rId34"/>
    <p:sldId id="293" r:id="rId35"/>
    <p:sldId id="294" r:id="rId36"/>
    <p:sldId id="297" r:id="rId37"/>
    <p:sldId id="295" r:id="rId38"/>
    <p:sldId id="298" r:id="rId39"/>
    <p:sldId id="299" r:id="rId40"/>
    <p:sldId id="300" r:id="rId41"/>
    <p:sldId id="302" r:id="rId42"/>
    <p:sldId id="296" r:id="rId43"/>
    <p:sldId id="305" r:id="rId44"/>
    <p:sldId id="306" r:id="rId45"/>
    <p:sldId id="307" r:id="rId46"/>
    <p:sldId id="308" r:id="rId47"/>
    <p:sldId id="317" r:id="rId48"/>
    <p:sldId id="309" r:id="rId49"/>
    <p:sldId id="310" r:id="rId50"/>
    <p:sldId id="311" r:id="rId51"/>
    <p:sldId id="312" r:id="rId52"/>
    <p:sldId id="313" r:id="rId53"/>
    <p:sldId id="314" r:id="rId54"/>
    <p:sldId id="315" r:id="rId55"/>
    <p:sldId id="316" r:id="rId56"/>
    <p:sldId id="318" r:id="rId57"/>
    <p:sldId id="319" r:id="rId58"/>
    <p:sldId id="320" r:id="rId59"/>
    <p:sldId id="321" r:id="rId60"/>
    <p:sldId id="322" r:id="rId61"/>
    <p:sldId id="323" r:id="rId62"/>
    <p:sldId id="324" r:id="rId63"/>
    <p:sldId id="325" r:id="rId64"/>
    <p:sldId id="326" r:id="rId65"/>
    <p:sldId id="327" r:id="rId66"/>
    <p:sldId id="328" r:id="rId67"/>
    <p:sldId id="337" r:id="rId68"/>
    <p:sldId id="330" r:id="rId69"/>
    <p:sldId id="331" r:id="rId70"/>
    <p:sldId id="332" r:id="rId71"/>
    <p:sldId id="333" r:id="rId72"/>
    <p:sldId id="334" r:id="rId73"/>
    <p:sldId id="269" r:id="rId74"/>
    <p:sldId id="304" r:id="rId7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1B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576" y="-114"/>
      </p:cViewPr>
      <p:guideLst>
        <p:guide orient="horz" pos="2160"/>
        <p:guide pos="2880"/>
      </p:guideLst>
    </p:cSldViewPr>
  </p:slideViewPr>
  <p:notesTextViewPr>
    <p:cViewPr>
      <p:scale>
        <a:sx n="1" d="1"/>
        <a:sy n="1" d="1"/>
      </p:scale>
      <p:origin x="0" y="0"/>
    </p:cViewPr>
  </p:notesTextViewPr>
  <p:sorterViewPr>
    <p:cViewPr>
      <p:scale>
        <a:sx n="100" d="100"/>
        <a:sy n="100" d="100"/>
      </p:scale>
      <p:origin x="0" y="834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0BA92B-3AEB-4AAC-A8FE-2C6D763E48EA}"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B9CD5E-56C6-48D3-A070-9E48BB90325F}" type="slidenum">
              <a:rPr lang="tr-TR" smtClean="0"/>
              <a:t>‹#›</a:t>
            </a:fld>
            <a:endParaRPr lang="tr-TR"/>
          </a:p>
        </p:txBody>
      </p:sp>
    </p:spTree>
    <p:extLst>
      <p:ext uri="{BB962C8B-B14F-4D97-AF65-F5344CB8AC3E}">
        <p14:creationId xmlns:p14="http://schemas.microsoft.com/office/powerpoint/2010/main" val="2380101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337573A-717F-4E31-82F7-00416C2235DD}"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6354D0C-F0CA-4331-8F03-50BBE5400106}"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FAE06793-38D0-4F31-8861-BB9474897418}"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1B6359E2-E234-401F-8F56-F709FDBC5438}"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3CBDA42-011B-428A-85D7-6D2DBC9ACCDE}"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C85FA32-8B86-46C6-B212-66CE43D408E6}"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A692B1A-2957-43AC-AF44-F10CC90F386B}"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1F20ACFE-CDE6-44FF-B5E1-B7ADB68E02BA}" type="datetime1">
              <a:rPr lang="tr-TR" smtClean="0"/>
              <a:t>10.08.2012</a:t>
            </a:fld>
            <a:endParaRPr lang="tr-TR" dirty="0"/>
          </a:p>
        </p:txBody>
      </p:sp>
      <p:sp>
        <p:nvSpPr>
          <p:cNvPr id="8" name="Footer Placeholder 7"/>
          <p:cNvSpPr>
            <a:spLocks noGrp="1"/>
          </p:cNvSpPr>
          <p:nvPr>
            <p:ph type="ftr" sz="quarter" idx="11"/>
          </p:nvPr>
        </p:nvSpPr>
        <p:spPr/>
        <p:txBody>
          <a:bodyPr/>
          <a:lstStyle/>
          <a:p>
            <a:r>
              <a:rPr lang="tr-TR" smtClean="0"/>
              <a:t>www.globalders.com</a:t>
            </a:r>
            <a:endParaRPr lang="tr-TR" dirty="0"/>
          </a:p>
        </p:txBody>
      </p:sp>
      <p:sp>
        <p:nvSpPr>
          <p:cNvPr id="9" name="Slide Number Placeholder 8"/>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54D9C696-3DB3-4B6F-BE03-F67E1372F816}" type="datetime1">
              <a:rPr lang="tr-TR" smtClean="0"/>
              <a:t>10.08.2012</a:t>
            </a:fld>
            <a:endParaRPr lang="tr-TR" dirty="0"/>
          </a:p>
        </p:txBody>
      </p:sp>
      <p:sp>
        <p:nvSpPr>
          <p:cNvPr id="4" name="Footer Placeholder 3"/>
          <p:cNvSpPr>
            <a:spLocks noGrp="1"/>
          </p:cNvSpPr>
          <p:nvPr>
            <p:ph type="ftr" sz="quarter" idx="11"/>
          </p:nvPr>
        </p:nvSpPr>
        <p:spPr/>
        <p:txBody>
          <a:bodyPr/>
          <a:lstStyle/>
          <a:p>
            <a:r>
              <a:rPr lang="tr-TR" smtClean="0"/>
              <a:t>www.globalders.com</a:t>
            </a:r>
            <a:endParaRPr lang="tr-TR" dirty="0"/>
          </a:p>
        </p:txBody>
      </p:sp>
      <p:sp>
        <p:nvSpPr>
          <p:cNvPr id="5" name="Slide Number Placeholder 4"/>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A045B5-FB6F-472E-9AB4-82E2748781D4}" type="datetime1">
              <a:rPr lang="tr-TR" smtClean="0"/>
              <a:t>10.08.2012</a:t>
            </a:fld>
            <a:endParaRPr lang="tr-TR" dirty="0"/>
          </a:p>
        </p:txBody>
      </p:sp>
      <p:sp>
        <p:nvSpPr>
          <p:cNvPr id="3" name="Footer Placeholder 2"/>
          <p:cNvSpPr>
            <a:spLocks noGrp="1"/>
          </p:cNvSpPr>
          <p:nvPr>
            <p:ph type="ftr" sz="quarter" idx="11"/>
          </p:nvPr>
        </p:nvSpPr>
        <p:spPr/>
        <p:txBody>
          <a:bodyPr/>
          <a:lstStyle/>
          <a:p>
            <a:r>
              <a:rPr lang="tr-TR" smtClean="0"/>
              <a:t>www.globalders.com</a:t>
            </a:r>
            <a:endParaRPr lang="tr-TR" dirty="0"/>
          </a:p>
        </p:txBody>
      </p:sp>
      <p:sp>
        <p:nvSpPr>
          <p:cNvPr id="4" name="Slide Number Placeholder 3"/>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75850AE-B79E-469C-A2F5-068FD9AD50F4}"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
        <p:nvSpPr>
          <p:cNvPr id="9" name="Content Placeholder 8"/>
          <p:cNvSpPr>
            <a:spLocks noGrp="1"/>
          </p:cNvSpPr>
          <p:nvPr>
            <p:ph sz="quarter" idx="13"/>
          </p:nvPr>
        </p:nvSpPr>
        <p:spPr>
          <a:xfrm>
            <a:off x="304800" y="381000"/>
            <a:ext cx="7772400" cy="494284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51741C1-508D-441B-BEC6-1C41277A895F}"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94D4F8F0-1EAE-4123-AFA9-8D3C20C0D994}" type="datetime1">
              <a:rPr lang="tr-TR" smtClean="0"/>
              <a:t>10.08.2012</a:t>
            </a:fld>
            <a:endParaRPr lang="tr-TR" dirty="0"/>
          </a:p>
        </p:txBody>
      </p:sp>
      <p:sp>
        <p:nvSpPr>
          <p:cNvPr id="9" name="Slide Number Placeholder 8"/>
          <p:cNvSpPr>
            <a:spLocks noGrp="1"/>
          </p:cNvSpPr>
          <p:nvPr>
            <p:ph type="sldNum" sz="quarter" idx="11"/>
          </p:nvPr>
        </p:nvSpPr>
        <p:spPr/>
        <p:txBody>
          <a:bodyPr/>
          <a:lstStyle/>
          <a:p>
            <a:fld id="{14C371A5-FFB9-4A40-9AAB-ECAC4D193A0F}" type="slidenum">
              <a:rPr lang="tr-TR" smtClean="0"/>
              <a:pPr/>
              <a:t>‹#›</a:t>
            </a:fld>
            <a:endParaRPr lang="tr-TR" dirty="0"/>
          </a:p>
        </p:txBody>
      </p:sp>
      <p:sp>
        <p:nvSpPr>
          <p:cNvPr id="10" name="Footer Placeholder 9"/>
          <p:cNvSpPr>
            <a:spLocks noGrp="1"/>
          </p:cNvSpPr>
          <p:nvPr>
            <p:ph type="ftr" sz="quarter" idx="12"/>
          </p:nvPr>
        </p:nvSpPr>
        <p:spPr/>
        <p:txBody>
          <a:bodyPr/>
          <a:lstStyle/>
          <a:p>
            <a:r>
              <a:rPr lang="tr-TR" smtClean="0"/>
              <a:t>www.globalders.com</a:t>
            </a:r>
            <a:endParaRPr lang="tr-T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26F45049-7580-4712-82A2-06BBCBFAB27B}"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988754AC-95E2-4029-A483-F52F0BD11F3A}"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E22D8AC5-CD8B-4377-AA44-767FF19C7268}"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69F3E1C0-DCE5-451A-B630-CB191FB2298E}"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89ED96B0-A3B7-4E1A-B0C9-B86590F5AD0D}"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A969772E-5ACC-43FF-933F-C9C744BAB4AC}"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CEC79834-7FA6-4D48-9769-085D3D750E04}" type="datetime1">
              <a:rPr lang="tr-TR" smtClean="0"/>
              <a:t>10.08.2012</a:t>
            </a:fld>
            <a:endParaRPr lang="tr-TR" dirty="0"/>
          </a:p>
        </p:txBody>
      </p:sp>
      <p:sp>
        <p:nvSpPr>
          <p:cNvPr id="8" name="Footer Placeholder 7"/>
          <p:cNvSpPr>
            <a:spLocks noGrp="1"/>
          </p:cNvSpPr>
          <p:nvPr>
            <p:ph type="ftr" sz="quarter" idx="11"/>
          </p:nvPr>
        </p:nvSpPr>
        <p:spPr/>
        <p:txBody>
          <a:bodyPr/>
          <a:lstStyle/>
          <a:p>
            <a:r>
              <a:rPr lang="tr-TR" smtClean="0"/>
              <a:t>www.globalders.com</a:t>
            </a:r>
            <a:endParaRPr lang="tr-TR" dirty="0"/>
          </a:p>
        </p:txBody>
      </p:sp>
      <p:sp>
        <p:nvSpPr>
          <p:cNvPr id="9" name="Slide Number Placeholder 8"/>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515D750C-D250-47CA-97D3-EC62225E621C}" type="datetime1">
              <a:rPr lang="tr-TR" smtClean="0"/>
              <a:t>10.08.2012</a:t>
            </a:fld>
            <a:endParaRPr lang="tr-TR" dirty="0"/>
          </a:p>
        </p:txBody>
      </p:sp>
      <p:sp>
        <p:nvSpPr>
          <p:cNvPr id="4" name="Footer Placeholder 3"/>
          <p:cNvSpPr>
            <a:spLocks noGrp="1"/>
          </p:cNvSpPr>
          <p:nvPr>
            <p:ph type="ftr" sz="quarter" idx="11"/>
          </p:nvPr>
        </p:nvSpPr>
        <p:spPr/>
        <p:txBody>
          <a:bodyPr/>
          <a:lstStyle/>
          <a:p>
            <a:r>
              <a:rPr lang="tr-TR" smtClean="0"/>
              <a:t>www.globalders.com</a:t>
            </a:r>
            <a:endParaRPr lang="tr-TR" dirty="0"/>
          </a:p>
        </p:txBody>
      </p:sp>
      <p:sp>
        <p:nvSpPr>
          <p:cNvPr id="5" name="Slide Number Placeholder 4"/>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BB32BB-1558-4CF0-9B04-51F90B722B59}" type="datetime1">
              <a:rPr lang="tr-TR" smtClean="0"/>
              <a:t>10.08.2012</a:t>
            </a:fld>
            <a:endParaRPr lang="tr-TR" dirty="0"/>
          </a:p>
        </p:txBody>
      </p:sp>
      <p:sp>
        <p:nvSpPr>
          <p:cNvPr id="3" name="Footer Placeholder 2"/>
          <p:cNvSpPr>
            <a:spLocks noGrp="1"/>
          </p:cNvSpPr>
          <p:nvPr>
            <p:ph type="ftr" sz="quarter" idx="11"/>
          </p:nvPr>
        </p:nvSpPr>
        <p:spPr/>
        <p:txBody>
          <a:bodyPr/>
          <a:lstStyle/>
          <a:p>
            <a:r>
              <a:rPr lang="tr-TR" smtClean="0"/>
              <a:t>www.globalders.com</a:t>
            </a:r>
            <a:endParaRPr lang="tr-TR" dirty="0"/>
          </a:p>
        </p:txBody>
      </p:sp>
      <p:sp>
        <p:nvSpPr>
          <p:cNvPr id="4" name="Slide Number Placeholder 3"/>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BAAC3DB-EB0A-4965-99F1-CAFE57891201}"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92A1646-84DA-4A89-89FC-CE36DA7130FF}"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EE5FD60-06C1-4E1E-AE85-6BC472C67C99}"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895E7CBB-7587-40D1-BDE3-3A0F857B0B70}"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53646EC-7619-41A0-9C7F-39E752F67B0A}" type="datetime1">
              <a:rPr lang="tr-TR" smtClean="0"/>
              <a:t>10.08.2012</a:t>
            </a:fld>
            <a:endParaRPr lang="tr-TR" dirty="0"/>
          </a:p>
        </p:txBody>
      </p:sp>
      <p:sp>
        <p:nvSpPr>
          <p:cNvPr id="5" name="Footer Placeholder 4"/>
          <p:cNvSpPr>
            <a:spLocks noGrp="1"/>
          </p:cNvSpPr>
          <p:nvPr>
            <p:ph type="ftr" sz="quarter" idx="11"/>
          </p:nvPr>
        </p:nvSpPr>
        <p:spPr/>
        <p:txBody>
          <a:bodyPr/>
          <a:lstStyle/>
          <a:p>
            <a:r>
              <a:rPr lang="tr-TR" smtClean="0"/>
              <a:t>www.globalders.com</a:t>
            </a:r>
            <a:endParaRPr lang="tr-TR" dirty="0"/>
          </a:p>
        </p:txBody>
      </p:sp>
      <p:sp>
        <p:nvSpPr>
          <p:cNvPr id="6" name="Slide Number Placeholder 5"/>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6" name="Title 15"/>
          <p:cNvSpPr>
            <a:spLocks noGrp="1"/>
          </p:cNvSpPr>
          <p:nvPr>
            <p:ph type="title"/>
          </p:nvPr>
        </p:nvSpPr>
        <p:spPr>
          <a:xfrm>
            <a:off x="2438400" y="1447800"/>
            <a:ext cx="3962400" cy="2133600"/>
          </a:xfrm>
        </p:spPr>
        <p:txBody>
          <a:bodyPr anchor="b"/>
          <a:lstStyle/>
          <a:p>
            <a:r>
              <a:rPr lang="tr-TR" smtClean="0"/>
              <a:t>Asıl başlık stili için tıklatın</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E9AD0DBC-A5CE-4367-914D-8B13BC974D27}" type="datetime1">
              <a:rPr lang="tr-TR" smtClean="0"/>
              <a:t>10.08.2012</a:t>
            </a:fld>
            <a:endParaRPr lang="tr-TR"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14C371A5-FFB9-4A40-9AAB-ECAC4D193A0F}" type="slidenum">
              <a:rPr lang="tr-TR" smtClean="0"/>
              <a:pPr/>
              <a:t>‹#›</a:t>
            </a:fld>
            <a:endParaRPr lang="tr-TR" dirty="0"/>
          </a:p>
        </p:txBody>
      </p:sp>
      <p:sp>
        <p:nvSpPr>
          <p:cNvPr id="15" name="Footer Placeholder 14"/>
          <p:cNvSpPr>
            <a:spLocks noGrp="1"/>
          </p:cNvSpPr>
          <p:nvPr>
            <p:ph type="ftr" sz="quarter" idx="12"/>
          </p:nvPr>
        </p:nvSpPr>
        <p:spPr>
          <a:xfrm>
            <a:off x="3581400" y="6296248"/>
            <a:ext cx="2820987" cy="152400"/>
          </a:xfrm>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6" name="Title 15"/>
          <p:cNvSpPr>
            <a:spLocks noGrp="1"/>
          </p:cNvSpPr>
          <p:nvPr>
            <p:ph type="title"/>
          </p:nvPr>
        </p:nvSpPr>
        <p:spPr/>
        <p:txBody>
          <a:bodyPr/>
          <a:lstStyle/>
          <a:p>
            <a:r>
              <a:rPr lang="tr-TR" smtClean="0"/>
              <a:t>Asıl başlık stili için tıklatın</a:t>
            </a:r>
            <a:endParaRPr lang="en-US"/>
          </a:p>
        </p:txBody>
      </p:sp>
      <p:sp>
        <p:nvSpPr>
          <p:cNvPr id="10" name="Date Placeholder 9"/>
          <p:cNvSpPr>
            <a:spLocks noGrp="1"/>
          </p:cNvSpPr>
          <p:nvPr>
            <p:ph type="dt" sz="half" idx="10"/>
          </p:nvPr>
        </p:nvSpPr>
        <p:spPr/>
        <p:txBody>
          <a:bodyPr/>
          <a:lstStyle/>
          <a:p>
            <a:fld id="{00C21488-F727-46A9-8976-BBEF97896681}" type="datetime1">
              <a:rPr lang="tr-TR" smtClean="0"/>
              <a:t>10.08.2012</a:t>
            </a:fld>
            <a:endParaRPr lang="tr-TR" dirty="0"/>
          </a:p>
        </p:txBody>
      </p:sp>
      <p:sp>
        <p:nvSpPr>
          <p:cNvPr id="11" name="Slide Number Placeholder 10"/>
          <p:cNvSpPr>
            <a:spLocks noGrp="1"/>
          </p:cNvSpPr>
          <p:nvPr>
            <p:ph type="sldNum" sz="quarter" idx="11"/>
          </p:nvPr>
        </p:nvSpPr>
        <p:spPr/>
        <p:txBody>
          <a:bodyPr/>
          <a:lstStyle/>
          <a:p>
            <a:fld id="{14C371A5-FFB9-4A40-9AAB-ECAC4D193A0F}" type="slidenum">
              <a:rPr lang="tr-TR" smtClean="0"/>
              <a:pPr/>
              <a:t>‹#›</a:t>
            </a:fld>
            <a:endParaRPr lang="tr-TR" dirty="0"/>
          </a:p>
        </p:txBody>
      </p:sp>
      <p:sp>
        <p:nvSpPr>
          <p:cNvPr id="12" name="Footer Placeholder 11"/>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1CE608C5-1E70-4082-995D-828FA96EA5DC}" type="datetime1">
              <a:rPr lang="tr-TR" smtClean="0"/>
              <a:t>10.08.2012</a:t>
            </a:fld>
            <a:endParaRPr lang="tr-TR" dirty="0"/>
          </a:p>
        </p:txBody>
      </p:sp>
      <p:sp>
        <p:nvSpPr>
          <p:cNvPr id="13" name="Slide Number Placeholder 12"/>
          <p:cNvSpPr>
            <a:spLocks noGrp="1"/>
          </p:cNvSpPr>
          <p:nvPr>
            <p:ph type="sldNum" sz="quarter" idx="11"/>
          </p:nvPr>
        </p:nvSpPr>
        <p:spPr>
          <a:xfrm>
            <a:off x="4116388" y="6400800"/>
            <a:ext cx="533400" cy="152400"/>
          </a:xfrm>
        </p:spPr>
        <p:txBody>
          <a:bodyPr/>
          <a:lstStyle/>
          <a:p>
            <a:fld id="{14C371A5-FFB9-4A40-9AAB-ECAC4D193A0F}" type="slidenum">
              <a:rPr lang="tr-TR" smtClean="0"/>
              <a:pPr/>
              <a:t>‹#›</a:t>
            </a:fld>
            <a:endParaRPr lang="tr-TR" dirty="0"/>
          </a:p>
        </p:txBody>
      </p:sp>
      <p:sp>
        <p:nvSpPr>
          <p:cNvPr id="14" name="Footer Placeholder 13"/>
          <p:cNvSpPr>
            <a:spLocks noGrp="1"/>
          </p:cNvSpPr>
          <p:nvPr>
            <p:ph type="ftr" sz="quarter" idx="12"/>
          </p:nvPr>
        </p:nvSpPr>
        <p:spPr>
          <a:xfrm>
            <a:off x="838200" y="6296248"/>
            <a:ext cx="2820987" cy="152400"/>
          </a:xfrm>
        </p:spPr>
        <p:txBody>
          <a:bodyPr/>
          <a:lstStyle/>
          <a:p>
            <a:r>
              <a:rPr lang="tr-TR" smtClean="0"/>
              <a:t>www.globalders.com</a:t>
            </a:r>
            <a:endParaRPr lang="tr-TR" dirty="0"/>
          </a:p>
        </p:txBody>
      </p:sp>
      <p:sp>
        <p:nvSpPr>
          <p:cNvPr id="15" name="Title 14"/>
          <p:cNvSpPr>
            <a:spLocks noGrp="1"/>
          </p:cNvSpPr>
          <p:nvPr>
            <p:ph type="title"/>
          </p:nvPr>
        </p:nvSpPr>
        <p:spPr>
          <a:xfrm>
            <a:off x="457200" y="1828800"/>
            <a:ext cx="3200400" cy="1752600"/>
          </a:xfrm>
        </p:spPr>
        <p:txBody>
          <a:bodyPr anchor="b"/>
          <a:lstStyle/>
          <a:p>
            <a:r>
              <a:rPr lang="tr-TR" smtClean="0"/>
              <a:t>Asıl başlık stili için tıklatın</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tr-TR" smtClean="0"/>
              <a:t>Asıl metin stillerini düzenlemek için tıklatın</a:t>
            </a: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Title 1"/>
          <p:cNvSpPr>
            <a:spLocks noGrp="1"/>
          </p:cNvSpPr>
          <p:nvPr>
            <p:ph type="title"/>
          </p:nvPr>
        </p:nvSpPr>
        <p:spPr>
          <a:xfrm>
            <a:off x="4876800" y="457200"/>
            <a:ext cx="2819400" cy="5714999"/>
          </a:xfrm>
        </p:spPr>
        <p:txBody>
          <a:bodyPr/>
          <a:lstStyle/>
          <a:p>
            <a:r>
              <a:rPr lang="tr-TR" smtClean="0"/>
              <a:t>Asıl başlık stili için tıklatın</a:t>
            </a:r>
            <a:endParaRPr lang="en-US"/>
          </a:p>
        </p:txBody>
      </p:sp>
      <p:sp>
        <p:nvSpPr>
          <p:cNvPr id="9" name="Date Placeholder 8"/>
          <p:cNvSpPr>
            <a:spLocks noGrp="1"/>
          </p:cNvSpPr>
          <p:nvPr>
            <p:ph type="dt" sz="half" idx="10"/>
          </p:nvPr>
        </p:nvSpPr>
        <p:spPr/>
        <p:txBody>
          <a:bodyPr/>
          <a:lstStyle/>
          <a:p>
            <a:fld id="{4824CBDD-87A1-4D2E-BE84-B11F4E998433}" type="datetime1">
              <a:rPr lang="tr-TR" smtClean="0"/>
              <a:t>10.08.2012</a:t>
            </a:fld>
            <a:endParaRPr lang="tr-TR" dirty="0"/>
          </a:p>
        </p:txBody>
      </p:sp>
      <p:sp>
        <p:nvSpPr>
          <p:cNvPr id="13" name="Slide Number Placeholder 12"/>
          <p:cNvSpPr>
            <a:spLocks noGrp="1"/>
          </p:cNvSpPr>
          <p:nvPr>
            <p:ph type="sldNum" sz="quarter" idx="11"/>
          </p:nvPr>
        </p:nvSpPr>
        <p:spPr/>
        <p:txBody>
          <a:bodyPr/>
          <a:lstStyle/>
          <a:p>
            <a:fld id="{14C371A5-FFB9-4A40-9AAB-ECAC4D193A0F}" type="slidenum">
              <a:rPr lang="tr-TR" smtClean="0"/>
              <a:pPr/>
              <a:t>‹#›</a:t>
            </a:fld>
            <a:endParaRPr lang="tr-TR" dirty="0"/>
          </a:p>
        </p:txBody>
      </p:sp>
      <p:sp>
        <p:nvSpPr>
          <p:cNvPr id="14" name="Footer Placeholder 13"/>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Title 1"/>
          <p:cNvSpPr>
            <a:spLocks noGrp="1"/>
          </p:cNvSpPr>
          <p:nvPr>
            <p:ph type="title"/>
          </p:nvPr>
        </p:nvSpPr>
        <p:spPr>
          <a:xfrm>
            <a:off x="4876800" y="457200"/>
            <a:ext cx="2819400" cy="5714999"/>
          </a:xfrm>
        </p:spPr>
        <p:txBody>
          <a:bodyPr/>
          <a:lstStyle/>
          <a:p>
            <a:r>
              <a:rPr lang="tr-TR" smtClean="0"/>
              <a:t>Asıl başlık stili için tıklatın</a:t>
            </a:r>
            <a:endParaRPr lang="en-US"/>
          </a:p>
        </p:txBody>
      </p:sp>
      <p:sp>
        <p:nvSpPr>
          <p:cNvPr id="12" name="Date Placeholder 11"/>
          <p:cNvSpPr>
            <a:spLocks noGrp="1"/>
          </p:cNvSpPr>
          <p:nvPr>
            <p:ph type="dt" sz="half" idx="10"/>
          </p:nvPr>
        </p:nvSpPr>
        <p:spPr/>
        <p:txBody>
          <a:bodyPr/>
          <a:lstStyle/>
          <a:p>
            <a:fld id="{E4BC3DE8-5432-4FC6-BBBC-ACA47A9CE280}" type="datetime1">
              <a:rPr lang="tr-TR" smtClean="0"/>
              <a:t>10.08.2012</a:t>
            </a:fld>
            <a:endParaRPr lang="tr-TR" dirty="0"/>
          </a:p>
        </p:txBody>
      </p:sp>
      <p:sp>
        <p:nvSpPr>
          <p:cNvPr id="14" name="Slide Number Placeholder 13"/>
          <p:cNvSpPr>
            <a:spLocks noGrp="1"/>
          </p:cNvSpPr>
          <p:nvPr>
            <p:ph type="sldNum" sz="quarter" idx="11"/>
          </p:nvPr>
        </p:nvSpPr>
        <p:spPr/>
        <p:txBody>
          <a:bodyPr/>
          <a:lstStyle/>
          <a:p>
            <a:fld id="{14C371A5-FFB9-4A40-9AAB-ECAC4D193A0F}" type="slidenum">
              <a:rPr lang="tr-TR" smtClean="0"/>
              <a:pPr/>
              <a:t>‹#›</a:t>
            </a:fld>
            <a:endParaRPr lang="tr-TR" dirty="0"/>
          </a:p>
        </p:txBody>
      </p:sp>
      <p:sp>
        <p:nvSpPr>
          <p:cNvPr id="16" name="Footer Placeholder 15"/>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tr-TR" smtClean="0"/>
              <a:t>Asıl başlık stili için tıklatın</a:t>
            </a:r>
            <a:endParaRPr lang="en-US" dirty="0"/>
          </a:p>
        </p:txBody>
      </p:sp>
      <p:sp>
        <p:nvSpPr>
          <p:cNvPr id="9" name="Date Placeholder 8"/>
          <p:cNvSpPr>
            <a:spLocks noGrp="1"/>
          </p:cNvSpPr>
          <p:nvPr>
            <p:ph type="dt" sz="half" idx="10"/>
          </p:nvPr>
        </p:nvSpPr>
        <p:spPr/>
        <p:txBody>
          <a:bodyPr/>
          <a:lstStyle/>
          <a:p>
            <a:fld id="{FE765AA7-57E7-47E4-8EA8-4EEFBD16F32E}" type="datetime1">
              <a:rPr lang="tr-TR" smtClean="0"/>
              <a:t>10.08.2012</a:t>
            </a:fld>
            <a:endParaRPr lang="tr-TR" dirty="0"/>
          </a:p>
        </p:txBody>
      </p:sp>
      <p:sp>
        <p:nvSpPr>
          <p:cNvPr id="10" name="Slide Number Placeholder 9"/>
          <p:cNvSpPr>
            <a:spLocks noGrp="1"/>
          </p:cNvSpPr>
          <p:nvPr>
            <p:ph type="sldNum" sz="quarter" idx="11"/>
          </p:nvPr>
        </p:nvSpPr>
        <p:spPr/>
        <p:txBody>
          <a:bodyPr/>
          <a:lstStyle/>
          <a:p>
            <a:fld id="{14C371A5-FFB9-4A40-9AAB-ECAC4D193A0F}" type="slidenum">
              <a:rPr lang="tr-TR" smtClean="0"/>
              <a:pPr/>
              <a:t>‹#›</a:t>
            </a:fld>
            <a:endParaRPr lang="tr-TR" dirty="0"/>
          </a:p>
        </p:txBody>
      </p:sp>
      <p:sp>
        <p:nvSpPr>
          <p:cNvPr id="11" name="Footer Placeholder 10"/>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FE3550E9-BAFA-4165-9518-7865E5B515FD}"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5333FF46-EEF4-423D-B62F-48DB4A7C15C6}" type="datetime1">
              <a:rPr lang="tr-TR" smtClean="0"/>
              <a:t>10.08.2012</a:t>
            </a:fld>
            <a:endParaRPr lang="tr-TR" dirty="0"/>
          </a:p>
        </p:txBody>
      </p:sp>
      <p:sp>
        <p:nvSpPr>
          <p:cNvPr id="9" name="Slide Number Placeholder 8"/>
          <p:cNvSpPr>
            <a:spLocks noGrp="1"/>
          </p:cNvSpPr>
          <p:nvPr>
            <p:ph type="sldNum" sz="quarter" idx="11"/>
          </p:nvPr>
        </p:nvSpPr>
        <p:spPr/>
        <p:txBody>
          <a:bodyPr/>
          <a:lstStyle/>
          <a:p>
            <a:fld id="{14C371A5-FFB9-4A40-9AAB-ECAC4D193A0F}" type="slidenum">
              <a:rPr lang="tr-TR" smtClean="0"/>
              <a:pPr/>
              <a:t>‹#›</a:t>
            </a:fld>
            <a:endParaRPr lang="tr-TR" dirty="0"/>
          </a:p>
        </p:txBody>
      </p:sp>
      <p:sp>
        <p:nvSpPr>
          <p:cNvPr id="10" name="Footer Placeholder 9"/>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5" name="Date Placeholder 14"/>
          <p:cNvSpPr>
            <a:spLocks noGrp="1"/>
          </p:cNvSpPr>
          <p:nvPr>
            <p:ph type="dt" sz="half" idx="10"/>
          </p:nvPr>
        </p:nvSpPr>
        <p:spPr/>
        <p:txBody>
          <a:bodyPr/>
          <a:lstStyle/>
          <a:p>
            <a:fld id="{AA3335B1-A448-40A5-8984-A142AD96FD49}" type="datetime1">
              <a:rPr lang="tr-TR" smtClean="0"/>
              <a:t>10.08.2012</a:t>
            </a:fld>
            <a:endParaRPr lang="tr-TR" dirty="0"/>
          </a:p>
        </p:txBody>
      </p:sp>
      <p:sp>
        <p:nvSpPr>
          <p:cNvPr id="16" name="Slide Number Placeholder 15"/>
          <p:cNvSpPr>
            <a:spLocks noGrp="1"/>
          </p:cNvSpPr>
          <p:nvPr>
            <p:ph type="sldNum" sz="quarter" idx="11"/>
          </p:nvPr>
        </p:nvSpPr>
        <p:spPr/>
        <p:txBody>
          <a:bodyPr/>
          <a:lstStyle/>
          <a:p>
            <a:fld id="{14C371A5-FFB9-4A40-9AAB-ECAC4D193A0F}" type="slidenum">
              <a:rPr lang="tr-TR" smtClean="0"/>
              <a:pPr/>
              <a:t>‹#›</a:t>
            </a:fld>
            <a:endParaRPr lang="tr-TR" dirty="0"/>
          </a:p>
        </p:txBody>
      </p:sp>
      <p:sp>
        <p:nvSpPr>
          <p:cNvPr id="17" name="Footer Placeholder 16"/>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tr-TR" smtClean="0"/>
              <a:t>Asıl başlık stili için tıklatın</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6" name="Date Placeholder 15"/>
          <p:cNvSpPr>
            <a:spLocks noGrp="1"/>
          </p:cNvSpPr>
          <p:nvPr>
            <p:ph type="dt" sz="half" idx="10"/>
          </p:nvPr>
        </p:nvSpPr>
        <p:spPr/>
        <p:txBody>
          <a:bodyPr/>
          <a:lstStyle/>
          <a:p>
            <a:fld id="{E093EACA-AA6F-4004-8EB0-53D2054B92DD}" type="datetime1">
              <a:rPr lang="tr-TR" smtClean="0"/>
              <a:t>10.08.2012</a:t>
            </a:fld>
            <a:endParaRPr lang="tr-TR" dirty="0"/>
          </a:p>
        </p:txBody>
      </p:sp>
      <p:sp>
        <p:nvSpPr>
          <p:cNvPr id="17" name="Slide Number Placeholder 16"/>
          <p:cNvSpPr>
            <a:spLocks noGrp="1"/>
          </p:cNvSpPr>
          <p:nvPr>
            <p:ph type="sldNum" sz="quarter" idx="11"/>
          </p:nvPr>
        </p:nvSpPr>
        <p:spPr/>
        <p:txBody>
          <a:bodyPr/>
          <a:lstStyle/>
          <a:p>
            <a:fld id="{14C371A5-FFB9-4A40-9AAB-ECAC4D193A0F}" type="slidenum">
              <a:rPr lang="tr-TR" smtClean="0"/>
              <a:pPr/>
              <a:t>‹#›</a:t>
            </a:fld>
            <a:endParaRPr lang="tr-TR" dirty="0"/>
          </a:p>
        </p:txBody>
      </p:sp>
      <p:sp>
        <p:nvSpPr>
          <p:cNvPr id="18" name="Footer Placeholder 17"/>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Date Placeholder 12"/>
          <p:cNvSpPr>
            <a:spLocks noGrp="1"/>
          </p:cNvSpPr>
          <p:nvPr>
            <p:ph type="dt" sz="half" idx="10"/>
          </p:nvPr>
        </p:nvSpPr>
        <p:spPr/>
        <p:txBody>
          <a:bodyPr/>
          <a:lstStyle/>
          <a:p>
            <a:fld id="{C8D3ABD6-1304-4185-AD70-DF5AF9C96E0E}" type="datetime1">
              <a:rPr lang="tr-TR" smtClean="0"/>
              <a:t>10.08.2012</a:t>
            </a:fld>
            <a:endParaRPr lang="tr-TR" dirty="0"/>
          </a:p>
        </p:txBody>
      </p:sp>
      <p:sp>
        <p:nvSpPr>
          <p:cNvPr id="14" name="Slide Number Placeholder 13"/>
          <p:cNvSpPr>
            <a:spLocks noGrp="1"/>
          </p:cNvSpPr>
          <p:nvPr>
            <p:ph type="sldNum" sz="quarter" idx="11"/>
          </p:nvPr>
        </p:nvSpPr>
        <p:spPr/>
        <p:txBody>
          <a:bodyPr/>
          <a:lstStyle/>
          <a:p>
            <a:fld id="{14C371A5-FFB9-4A40-9AAB-ECAC4D193A0F}" type="slidenum">
              <a:rPr lang="tr-TR" smtClean="0"/>
              <a:pPr/>
              <a:t>‹#›</a:t>
            </a:fld>
            <a:endParaRPr lang="tr-TR" dirty="0"/>
          </a:p>
        </p:txBody>
      </p:sp>
      <p:sp>
        <p:nvSpPr>
          <p:cNvPr id="15" name="Footer Placeholder 14"/>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Date Placeholder 12"/>
          <p:cNvSpPr>
            <a:spLocks noGrp="1"/>
          </p:cNvSpPr>
          <p:nvPr>
            <p:ph type="dt" sz="half" idx="10"/>
          </p:nvPr>
        </p:nvSpPr>
        <p:spPr/>
        <p:txBody>
          <a:bodyPr/>
          <a:lstStyle/>
          <a:p>
            <a:fld id="{56DB8D47-51DD-43A9-ABFE-45E92E556D53}" type="datetime1">
              <a:rPr lang="tr-TR" smtClean="0"/>
              <a:t>10.08.2012</a:t>
            </a:fld>
            <a:endParaRPr lang="tr-TR" dirty="0"/>
          </a:p>
        </p:txBody>
      </p:sp>
      <p:sp>
        <p:nvSpPr>
          <p:cNvPr id="14" name="Slide Number Placeholder 13"/>
          <p:cNvSpPr>
            <a:spLocks noGrp="1"/>
          </p:cNvSpPr>
          <p:nvPr>
            <p:ph type="sldNum" sz="quarter" idx="11"/>
          </p:nvPr>
        </p:nvSpPr>
        <p:spPr/>
        <p:txBody>
          <a:bodyPr/>
          <a:lstStyle/>
          <a:p>
            <a:fld id="{14C371A5-FFB9-4A40-9AAB-ECAC4D193A0F}" type="slidenum">
              <a:rPr lang="tr-TR" smtClean="0"/>
              <a:pPr/>
              <a:t>‹#›</a:t>
            </a:fld>
            <a:endParaRPr lang="tr-TR" dirty="0"/>
          </a:p>
        </p:txBody>
      </p:sp>
      <p:sp>
        <p:nvSpPr>
          <p:cNvPr id="15" name="Footer Placeholder 14"/>
          <p:cNvSpPr>
            <a:spLocks noGrp="1"/>
          </p:cNvSpPr>
          <p:nvPr>
            <p:ph type="ftr" sz="quarter" idx="12"/>
          </p:nvPr>
        </p:nvSpPr>
        <p:spPr/>
        <p:txBody>
          <a:bodyPr/>
          <a:lstStyle/>
          <a:p>
            <a:r>
              <a:rPr lang="tr-TR" smtClean="0"/>
              <a:t>www.globalders.com</a:t>
            </a:r>
            <a:endParaRPr lang="tr-TR"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B52F2E9-C8FA-441E-9FDE-2817D03782C8}" type="datetime1">
              <a:rPr lang="tr-TR" smtClean="0"/>
              <a:t>10.08.2012</a:t>
            </a:fld>
            <a:endParaRPr lang="tr-TR" dirty="0"/>
          </a:p>
        </p:txBody>
      </p:sp>
      <p:sp>
        <p:nvSpPr>
          <p:cNvPr id="8" name="Footer Placeholder 7"/>
          <p:cNvSpPr>
            <a:spLocks noGrp="1"/>
          </p:cNvSpPr>
          <p:nvPr>
            <p:ph type="ftr" sz="quarter" idx="11"/>
          </p:nvPr>
        </p:nvSpPr>
        <p:spPr/>
        <p:txBody>
          <a:bodyPr/>
          <a:lstStyle/>
          <a:p>
            <a:r>
              <a:rPr lang="tr-TR" smtClean="0"/>
              <a:t>www.globalders.com</a:t>
            </a:r>
            <a:endParaRPr lang="tr-TR" dirty="0"/>
          </a:p>
        </p:txBody>
      </p:sp>
      <p:sp>
        <p:nvSpPr>
          <p:cNvPr id="9" name="Slide Number Placeholder 8"/>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63EFD517-0233-4B81-BB7C-3BBC909636D4}" type="datetime1">
              <a:rPr lang="tr-TR" smtClean="0"/>
              <a:t>10.08.2012</a:t>
            </a:fld>
            <a:endParaRPr lang="tr-TR" dirty="0"/>
          </a:p>
        </p:txBody>
      </p:sp>
      <p:sp>
        <p:nvSpPr>
          <p:cNvPr id="4" name="Footer Placeholder 3"/>
          <p:cNvSpPr>
            <a:spLocks noGrp="1"/>
          </p:cNvSpPr>
          <p:nvPr>
            <p:ph type="ftr" sz="quarter" idx="11"/>
          </p:nvPr>
        </p:nvSpPr>
        <p:spPr/>
        <p:txBody>
          <a:bodyPr/>
          <a:lstStyle/>
          <a:p>
            <a:r>
              <a:rPr lang="tr-TR" smtClean="0"/>
              <a:t>www.globalders.com</a:t>
            </a:r>
            <a:endParaRPr lang="tr-TR" dirty="0"/>
          </a:p>
        </p:txBody>
      </p:sp>
      <p:sp>
        <p:nvSpPr>
          <p:cNvPr id="5" name="Slide Number Placeholder 4"/>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4B87EB31-9523-471B-A068-4EA89B0D2A07}" type="datetime1">
              <a:rPr lang="tr-TR" smtClean="0"/>
              <a:t>10.08.2012</a:t>
            </a:fld>
            <a:endParaRPr lang="tr-TR" dirty="0"/>
          </a:p>
        </p:txBody>
      </p:sp>
      <p:sp>
        <p:nvSpPr>
          <p:cNvPr id="3" name="Footer Placeholder 2"/>
          <p:cNvSpPr>
            <a:spLocks noGrp="1"/>
          </p:cNvSpPr>
          <p:nvPr>
            <p:ph type="ftr" sz="quarter" idx="11"/>
          </p:nvPr>
        </p:nvSpPr>
        <p:spPr/>
        <p:txBody>
          <a:bodyPr/>
          <a:lstStyle/>
          <a:p>
            <a:r>
              <a:rPr lang="tr-TR" smtClean="0"/>
              <a:t>www.globalders.com</a:t>
            </a:r>
            <a:endParaRPr lang="tr-TR" dirty="0"/>
          </a:p>
        </p:txBody>
      </p:sp>
      <p:sp>
        <p:nvSpPr>
          <p:cNvPr id="4" name="Slide Number Placeholder 3"/>
          <p:cNvSpPr>
            <a:spLocks noGrp="1"/>
          </p:cNvSpPr>
          <p:nvPr>
            <p:ph type="sldNum" sz="quarter" idx="12"/>
          </p:nvPr>
        </p:nvSpPr>
        <p:spPr/>
        <p:txBody>
          <a:bodyPr/>
          <a:lstStyle/>
          <a:p>
            <a:fld id="{14C371A5-FFB9-4A40-9AAB-ECAC4D193A0F}"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0212EE5D-37AD-4AB4-AFE1-D93C55BACA99}"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D7EC5F7-8A0C-4011-A97F-7CEAA5B2CB72}" type="datetime1">
              <a:rPr lang="tr-TR" smtClean="0"/>
              <a:t>10.08.2012</a:t>
            </a:fld>
            <a:endParaRPr lang="tr-TR" dirty="0"/>
          </a:p>
        </p:txBody>
      </p:sp>
      <p:sp>
        <p:nvSpPr>
          <p:cNvPr id="6" name="Footer Placeholder 5"/>
          <p:cNvSpPr>
            <a:spLocks noGrp="1"/>
          </p:cNvSpPr>
          <p:nvPr>
            <p:ph type="ftr" sz="quarter" idx="11"/>
          </p:nvPr>
        </p:nvSpPr>
        <p:spPr/>
        <p:txBody>
          <a:bodyPr/>
          <a:lstStyle/>
          <a:p>
            <a:r>
              <a:rPr lang="tr-TR" smtClean="0"/>
              <a:t>www.globalders.com</a:t>
            </a:r>
            <a:endParaRPr lang="tr-TR" dirty="0"/>
          </a:p>
        </p:txBody>
      </p:sp>
      <p:sp>
        <p:nvSpPr>
          <p:cNvPr id="7" name="Slide Number Placeholder 6"/>
          <p:cNvSpPr>
            <a:spLocks noGrp="1"/>
          </p:cNvSpPr>
          <p:nvPr>
            <p:ph type="sldNum" sz="quarter" idx="12"/>
          </p:nvPr>
        </p:nvSpPr>
        <p:spPr/>
        <p:txBody>
          <a:bodyPr/>
          <a:lstStyle/>
          <a:p>
            <a:fld id="{14C371A5-FFB9-4A40-9AAB-ECAC4D193A0F}" type="slidenum">
              <a:rPr lang="tr-TR" smtClean="0"/>
              <a:pPr/>
              <a:t>‹#›</a:t>
            </a:fld>
            <a:endParaRPr lang="tr-TR"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4511ABE-E8C8-49FD-92EE-58348AF768CC}" type="datetime1">
              <a:rPr lang="tr-TR" smtClean="0"/>
              <a:t>10.08.2012</a:t>
            </a:fld>
            <a:endParaRPr lang="tr-TR"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r>
              <a:rPr lang="tr-TR" smtClean="0"/>
              <a:t>www.globalders.com</a:t>
            </a:r>
            <a:endParaRPr lang="tr-TR"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4C371A5-FFB9-4A40-9AAB-ECAC4D193A0F}" type="slidenum">
              <a:rPr lang="tr-TR" smtClean="0"/>
              <a:pPr/>
              <a:t>‹#›</a:t>
            </a:fld>
            <a:endParaRPr lang="tr-TR"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4C371A5-FFB9-4A40-9AAB-ECAC4D193A0F}" type="slidenum">
              <a:rPr lang="tr-TR" smtClean="0"/>
              <a:pPr/>
              <a:t>‹#›</a:t>
            </a:fld>
            <a:endParaRPr lang="tr-TR"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tr-TR" smtClean="0"/>
              <a:t>www.globalders.com</a:t>
            </a:r>
            <a:endParaRPr lang="tr-TR"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A89A89EF-2E70-4437-B35B-7968A9DC6E29}" type="datetime1">
              <a:rPr lang="tr-TR" smtClean="0"/>
              <a:t>10.08.2012</a:t>
            </a:fld>
            <a:endParaRPr lang="tr-TR" dirty="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9FF11C29-F5B6-48BA-9C9C-56B3EAF35D98}" type="datetime1">
              <a:rPr lang="tr-TR" smtClean="0"/>
              <a:t>10.08.2012</a:t>
            </a:fld>
            <a:endParaRPr lang="tr-TR" dirty="0"/>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r>
              <a:rPr lang="tr-TR" smtClean="0"/>
              <a:t>www.globalders.com</a:t>
            </a:r>
            <a:endParaRPr lang="tr-TR" dirty="0"/>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14C371A5-FFB9-4A40-9AAB-ECAC4D193A0F}"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sldNum="0" hdr="0" dt="0"/>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14C371A5-FFB9-4A40-9AAB-ECAC4D193A0F}" type="slidenum">
              <a:rPr lang="tr-TR" smtClean="0"/>
              <a:pPr/>
              <a:t>‹#›</a:t>
            </a:fld>
            <a:endParaRPr lang="tr-TR"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000DACA3-A734-4812-83BD-A0446E9B88F2}" type="datetime1">
              <a:rPr lang="tr-TR" smtClean="0"/>
              <a:t>10.08.2012</a:t>
            </a:fld>
            <a:endParaRPr lang="tr-TR"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r>
              <a:rPr lang="tr-TR" smtClean="0"/>
              <a:t>www.globalders.com</a:t>
            </a:r>
            <a:endParaRPr lang="tr-TR" dirty="0"/>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iming>
    <p:tnLst>
      <p:par>
        <p:cTn id="1" dur="indefinite" restart="never" nodeType="tmRoot"/>
      </p:par>
    </p:tnLst>
  </p:timing>
  <p:hf sldNum="0" hdr="0" dt="0"/>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6.xml"/><Relationship Id="rId5" Type="http://schemas.openxmlformats.org/officeDocument/2006/relationships/image" Target="../media/image16.wmf"/><Relationship Id="rId4" Type="http://schemas.openxmlformats.org/officeDocument/2006/relationships/image" Target="../media/image15.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0.wmf"/><Relationship Id="rId1" Type="http://schemas.openxmlformats.org/officeDocument/2006/relationships/slideLayout" Target="../slideLayouts/slideLayout6.xml"/><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30.wmf"/><Relationship Id="rId12" Type="http://schemas.openxmlformats.org/officeDocument/2006/relationships/image" Target="../media/image35.wmf"/><Relationship Id="rId2" Type="http://schemas.openxmlformats.org/officeDocument/2006/relationships/image" Target="../media/image25.wmf"/><Relationship Id="rId1" Type="http://schemas.openxmlformats.org/officeDocument/2006/relationships/slideLayout" Target="../slideLayouts/slideLayout6.xml"/><Relationship Id="rId6" Type="http://schemas.openxmlformats.org/officeDocument/2006/relationships/image" Target="../media/image29.wmf"/><Relationship Id="rId11" Type="http://schemas.openxmlformats.org/officeDocument/2006/relationships/image" Target="../media/image34.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s>
</file>

<file path=ppt/slides/_rels/slide22.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39.wmf"/><Relationship Id="rId1" Type="http://schemas.openxmlformats.org/officeDocument/2006/relationships/slideLayout" Target="../slideLayouts/slideLayout6.xml"/><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slides/_rels/slide25.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slideLayout" Target="../slideLayouts/slideLayout6.xml"/><Relationship Id="rId5" Type="http://schemas.openxmlformats.org/officeDocument/2006/relationships/image" Target="../media/image46.wmf"/><Relationship Id="rId4" Type="http://schemas.openxmlformats.org/officeDocument/2006/relationships/image" Target="../media/image45.wmf"/></Relationships>
</file>

<file path=ppt/slides/_rels/slide26.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image" Target="../media/image58.wmf"/><Relationship Id="rId3" Type="http://schemas.openxmlformats.org/officeDocument/2006/relationships/image" Target="../media/image48.wmf"/><Relationship Id="rId7" Type="http://schemas.openxmlformats.org/officeDocument/2006/relationships/image" Target="../media/image52.wmf"/><Relationship Id="rId12" Type="http://schemas.openxmlformats.org/officeDocument/2006/relationships/image" Target="../media/image57.wmf"/><Relationship Id="rId2" Type="http://schemas.openxmlformats.org/officeDocument/2006/relationships/image" Target="../media/image47.wmf"/><Relationship Id="rId1" Type="http://schemas.openxmlformats.org/officeDocument/2006/relationships/slideLayout" Target="../slideLayouts/slideLayout6.xml"/><Relationship Id="rId6" Type="http://schemas.openxmlformats.org/officeDocument/2006/relationships/image" Target="../media/image51.wmf"/><Relationship Id="rId11" Type="http://schemas.openxmlformats.org/officeDocument/2006/relationships/image" Target="../media/image56.wmf"/><Relationship Id="rId5" Type="http://schemas.openxmlformats.org/officeDocument/2006/relationships/image" Target="../media/image50.wmf"/><Relationship Id="rId10" Type="http://schemas.openxmlformats.org/officeDocument/2006/relationships/image" Target="../media/image55.wmf"/><Relationship Id="rId4" Type="http://schemas.openxmlformats.org/officeDocument/2006/relationships/image" Target="../media/image49.wmf"/><Relationship Id="rId9" Type="http://schemas.openxmlformats.org/officeDocument/2006/relationships/image" Target="../media/image54.wmf"/><Relationship Id="rId14" Type="http://schemas.openxmlformats.org/officeDocument/2006/relationships/image" Target="../media/image59.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10.wmf"/><Relationship Id="rId1" Type="http://schemas.openxmlformats.org/officeDocument/2006/relationships/slideLayout" Target="../slideLayouts/slideLayout6.xml"/><Relationship Id="rId5" Type="http://schemas.openxmlformats.org/officeDocument/2006/relationships/image" Target="../media/image62.wmf"/><Relationship Id="rId4" Type="http://schemas.openxmlformats.org/officeDocument/2006/relationships/image" Target="../media/image61.wmf"/></Relationships>
</file>

<file path=ppt/slides/_rels/slide32.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slideLayout" Target="../slideLayouts/slideLayout6.xml"/><Relationship Id="rId4" Type="http://schemas.openxmlformats.org/officeDocument/2006/relationships/image" Target="../media/image67.wmf"/></Relationships>
</file>

<file path=ppt/slides/_rels/slide34.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r>
              <a:rPr lang="tr-TR" dirty="0" smtClean="0"/>
              <a:t>Elif Nur Nerede</a:t>
            </a:r>
            <a:endParaRPr lang="tr-TR" dirty="0"/>
          </a:p>
        </p:txBody>
      </p:sp>
      <p:sp>
        <p:nvSpPr>
          <p:cNvPr id="2" name="Başlık 1"/>
          <p:cNvSpPr>
            <a:spLocks noGrp="1"/>
          </p:cNvSpPr>
          <p:nvPr>
            <p:ph type="ctrTitle"/>
          </p:nvPr>
        </p:nvSpPr>
        <p:spPr>
          <a:noFill/>
          <a:ln>
            <a:noFill/>
          </a:ln>
        </p:spPr>
        <p:txBody>
          <a:bodyPr/>
          <a:lstStyle/>
          <a:p>
            <a:r>
              <a:rPr lang="tr-TR" dirty="0" smtClean="0"/>
              <a:t>Logaritma</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92892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5576" y="1772816"/>
            <a:ext cx="7920880" cy="4389548"/>
          </a:xfrm>
        </p:spPr>
        <p:txBody>
          <a:bodyPr>
            <a:normAutofit fontScale="70000" lnSpcReduction="20000"/>
          </a:bodyPr>
          <a:lstStyle/>
          <a:p>
            <a:r>
              <a:rPr lang="tr-TR" sz="4200" dirty="0" smtClean="0">
                <a:solidFill>
                  <a:schemeClr val="tx1"/>
                </a:solidFill>
              </a:rPr>
              <a:t> Her </a:t>
            </a:r>
            <a:r>
              <a:rPr lang="tr-TR" sz="4200" dirty="0">
                <a:solidFill>
                  <a:schemeClr val="tx1"/>
                </a:solidFill>
              </a:rPr>
              <a:t>n oranlı tam sayısı için exp n, e</a:t>
            </a:r>
            <a:r>
              <a:rPr lang="tr-TR" sz="4200" baseline="30000" dirty="0">
                <a:solidFill>
                  <a:schemeClr val="tx1"/>
                </a:solidFill>
              </a:rPr>
              <a:t>n</a:t>
            </a:r>
            <a:r>
              <a:rPr lang="tr-TR" sz="4200" dirty="0">
                <a:solidFill>
                  <a:schemeClr val="tx1"/>
                </a:solidFill>
              </a:rPr>
              <a:t> sayısından başka bir şey değildir. Daha genel olarak, her x gerçek sayısı için exp x yerine e</a:t>
            </a:r>
            <a:r>
              <a:rPr lang="tr-TR" sz="4200" baseline="30000" dirty="0">
                <a:solidFill>
                  <a:schemeClr val="tx1"/>
                </a:solidFill>
              </a:rPr>
              <a:t>x</a:t>
            </a:r>
            <a:r>
              <a:rPr lang="tr-TR" sz="4200" dirty="0">
                <a:solidFill>
                  <a:schemeClr val="tx1"/>
                </a:solidFill>
              </a:rPr>
              <a:t> yazılmasının nedeni budur. a tabanlı logaritma fonksiyonunun karşıt fonksiyonu da aynı biçimde tanımlanır; exp</a:t>
            </a:r>
            <a:r>
              <a:rPr lang="tr-TR" sz="4200" baseline="-25000" dirty="0">
                <a:solidFill>
                  <a:schemeClr val="tx1"/>
                </a:solidFill>
              </a:rPr>
              <a:t>a</a:t>
            </a:r>
            <a:r>
              <a:rPr lang="tr-TR" sz="4200" dirty="0">
                <a:solidFill>
                  <a:schemeClr val="tx1"/>
                </a:solidFill>
              </a:rPr>
              <a:t> ya da x =&gt; a</a:t>
            </a:r>
            <a:r>
              <a:rPr lang="tr-TR" sz="4200" baseline="30000" dirty="0">
                <a:solidFill>
                  <a:schemeClr val="tx1"/>
                </a:solidFill>
              </a:rPr>
              <a:t>x</a:t>
            </a:r>
            <a:r>
              <a:rPr lang="tr-TR" sz="4200" dirty="0">
                <a:solidFill>
                  <a:schemeClr val="tx1"/>
                </a:solidFill>
              </a:rPr>
              <a:t> ile gösterilen a tabanlı üstel fonksiyon böylece oluşturulur. Logaritma fonksiyonları ya da üstel fonksiyonlar yardımıyla hem güç fonksiyonları, hem de hiperbolik fonksiyonlar tanımlanır.</a:t>
            </a:r>
          </a:p>
          <a:p>
            <a:endParaRPr lang="tr-TR" sz="4200" dirty="0">
              <a:solidFill>
                <a:schemeClr val="tx1"/>
              </a:solidFill>
            </a:endParaRPr>
          </a:p>
          <a:p>
            <a:endParaRPr lang="tr-TR" dirty="0">
              <a:solidFill>
                <a:schemeClr val="tx1"/>
              </a:solidFill>
            </a:endParaRPr>
          </a:p>
        </p:txBody>
      </p:sp>
      <p:sp>
        <p:nvSpPr>
          <p:cNvPr id="5" name="Başlık 1"/>
          <p:cNvSpPr txBox="1">
            <a:spLocks/>
          </p:cNvSpPr>
          <p:nvPr/>
        </p:nvSpPr>
        <p:spPr>
          <a:xfrm>
            <a:off x="1187624" y="324807"/>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803769981"/>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47664" y="548680"/>
            <a:ext cx="6512511" cy="1143000"/>
          </a:xfrm>
        </p:spPr>
        <p:txBody>
          <a:bodyPr/>
          <a:lstStyle/>
          <a:p>
            <a:pPr marL="0" indent="0">
              <a:buNone/>
            </a:pPr>
            <a:r>
              <a:rPr lang="tr-TR" dirty="0" smtClean="0"/>
              <a:t>LOGARİTMA</a:t>
            </a:r>
            <a:endParaRPr lang="tr-TR" dirty="0"/>
          </a:p>
        </p:txBody>
      </p:sp>
      <p:sp>
        <p:nvSpPr>
          <p:cNvPr id="4" name="Dikdörtgen 3"/>
          <p:cNvSpPr/>
          <p:nvPr/>
        </p:nvSpPr>
        <p:spPr>
          <a:xfrm>
            <a:off x="1155297" y="1813466"/>
            <a:ext cx="1123641" cy="369332"/>
          </a:xfrm>
          <a:prstGeom prst="rect">
            <a:avLst/>
          </a:prstGeom>
        </p:spPr>
        <p:txBody>
          <a:bodyPr wrap="none">
            <a:spAutoFit/>
          </a:bodyPr>
          <a:lstStyle/>
          <a:p>
            <a:r>
              <a:rPr lang="en-US" b="1" dirty="0">
                <a:solidFill>
                  <a:schemeClr val="accent6"/>
                </a:solidFill>
              </a:rPr>
              <a:t>1. TANIM</a:t>
            </a:r>
            <a:endParaRPr lang="tr-TR" dirty="0">
              <a:solidFill>
                <a:schemeClr val="accent6"/>
              </a:solidFill>
            </a:endParaRPr>
          </a:p>
        </p:txBody>
      </p:sp>
      <p:sp>
        <p:nvSpPr>
          <p:cNvPr id="17" name="Dikdörtgen 16"/>
          <p:cNvSpPr/>
          <p:nvPr/>
        </p:nvSpPr>
        <p:spPr>
          <a:xfrm>
            <a:off x="309087" y="2274838"/>
            <a:ext cx="8834913" cy="3231654"/>
          </a:xfrm>
          <a:prstGeom prst="rect">
            <a:avLst/>
          </a:prstGeom>
        </p:spPr>
        <p:txBody>
          <a:bodyPr wrap="square">
            <a:spAutoFit/>
          </a:bodyPr>
          <a:lstStyle/>
          <a:p>
            <a:r>
              <a:rPr lang="tr-TR" dirty="0"/>
              <a:t> </a:t>
            </a:r>
          </a:p>
          <a:p>
            <a:r>
              <a:rPr lang="tr-TR" dirty="0"/>
              <a:t> </a:t>
            </a:r>
            <a:r>
              <a:rPr lang="tr-TR" dirty="0" smtClean="0"/>
              <a:t>   </a:t>
            </a:r>
            <a:r>
              <a:rPr lang="tr-TR" sz="2400" dirty="0" smtClean="0"/>
              <a:t>a  R</a:t>
            </a:r>
            <a:r>
              <a:rPr lang="tr-TR" sz="2400" baseline="30000" dirty="0"/>
              <a:t>+ </a:t>
            </a:r>
            <a:r>
              <a:rPr lang="tr-TR" sz="2400" dirty="0"/>
              <a:t>-{1} </a:t>
            </a:r>
            <a:r>
              <a:rPr lang="tr-TR" sz="2400" dirty="0" smtClean="0"/>
              <a:t>ve x  R</a:t>
            </a:r>
            <a:r>
              <a:rPr lang="tr-TR" sz="2400" baseline="30000" dirty="0"/>
              <a:t>+</a:t>
            </a:r>
            <a:r>
              <a:rPr lang="tr-TR" sz="2400" dirty="0"/>
              <a:t> olmak üzere, a</a:t>
            </a:r>
            <a:r>
              <a:rPr lang="tr-TR" sz="2400" baseline="30000" dirty="0"/>
              <a:t>y</a:t>
            </a:r>
            <a:r>
              <a:rPr lang="tr-TR" sz="2400" dirty="0"/>
              <a:t> = x eşitliğini ele alırsak.</a:t>
            </a:r>
          </a:p>
          <a:p>
            <a:r>
              <a:rPr lang="tr-TR" sz="2400" dirty="0"/>
              <a:t>Bu eşitlikte; a değerini bulmak için kök alma, x değerini </a:t>
            </a:r>
            <a:r>
              <a:rPr lang="tr-TR" sz="2400" dirty="0" smtClean="0"/>
              <a:t>   bulmak </a:t>
            </a:r>
            <a:r>
              <a:rPr lang="tr-TR" sz="2400" dirty="0"/>
              <a:t>için kuvvet (üs) alma , y değerini bulmak içinde </a:t>
            </a:r>
            <a:r>
              <a:rPr lang="tr-TR" sz="2400" dirty="0" smtClean="0"/>
              <a:t>logaritma </a:t>
            </a:r>
            <a:r>
              <a:rPr lang="tr-TR" sz="2400" dirty="0"/>
              <a:t>işlemi yapılır. </a:t>
            </a:r>
          </a:p>
          <a:p>
            <a:r>
              <a:rPr lang="tr-TR" sz="2400" dirty="0" smtClean="0"/>
              <a:t>          a  R</a:t>
            </a:r>
            <a:r>
              <a:rPr lang="tr-TR" sz="2400" baseline="30000" dirty="0"/>
              <a:t>+</a:t>
            </a:r>
            <a:r>
              <a:rPr lang="tr-TR" sz="2400" dirty="0"/>
              <a:t>-{1}, </a:t>
            </a:r>
            <a:r>
              <a:rPr lang="tr-TR" sz="2400" dirty="0" smtClean="0"/>
              <a:t>x  R</a:t>
            </a:r>
            <a:r>
              <a:rPr lang="tr-TR" sz="2400" baseline="30000" dirty="0"/>
              <a:t>+</a:t>
            </a:r>
            <a:r>
              <a:rPr lang="tr-TR" sz="2400" dirty="0"/>
              <a:t> ve </a:t>
            </a:r>
            <a:r>
              <a:rPr lang="tr-TR" sz="2400" dirty="0" smtClean="0"/>
              <a:t>y  R </a:t>
            </a:r>
            <a:r>
              <a:rPr lang="tr-TR" sz="2400" dirty="0"/>
              <a:t>olmak üzere,</a:t>
            </a:r>
          </a:p>
          <a:p>
            <a:r>
              <a:rPr lang="tr-TR" sz="2400" dirty="0" smtClean="0"/>
              <a:t>              ay=x </a:t>
            </a:r>
            <a:r>
              <a:rPr lang="tr-TR" sz="2400" dirty="0" smtClean="0">
                <a:sym typeface="Wingdings" pitchFamily="2" charset="2"/>
              </a:rPr>
              <a:t></a:t>
            </a:r>
            <a:r>
              <a:rPr lang="tr-TR" sz="2400" dirty="0" smtClean="0"/>
              <a:t> </a:t>
            </a:r>
            <a:r>
              <a:rPr lang="tr-TR" sz="2400" dirty="0"/>
              <a:t>y=log</a:t>
            </a:r>
            <a:r>
              <a:rPr lang="tr-TR" sz="2400" baseline="-25000" dirty="0"/>
              <a:t>a </a:t>
            </a:r>
            <a:r>
              <a:rPr lang="tr-TR" sz="2400" dirty="0"/>
              <a:t>x    tir</a:t>
            </a:r>
            <a:r>
              <a:rPr lang="tr-TR" sz="2400" dirty="0" smtClean="0"/>
              <a:t>.</a:t>
            </a:r>
          </a:p>
          <a:p>
            <a:r>
              <a:rPr lang="tr-TR" sz="2400" dirty="0" smtClean="0"/>
              <a:t>   Burada</a:t>
            </a:r>
            <a:r>
              <a:rPr lang="tr-TR" sz="2400" dirty="0"/>
              <a:t>; y sayısı , x sayısının a tabanına göre logaritmasıdır.</a:t>
            </a:r>
          </a:p>
          <a:p>
            <a:endParaRPr lang="en-US" dirty="0"/>
          </a:p>
        </p:txBody>
      </p:sp>
      <p:pic>
        <p:nvPicPr>
          <p:cNvPr id="29" name="Resim 2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2708920"/>
            <a:ext cx="115134" cy="216024"/>
          </a:xfrm>
          <a:prstGeom prst="rect">
            <a:avLst/>
          </a:prstGeom>
          <a:noFill/>
          <a:ln>
            <a:noFill/>
          </a:ln>
        </p:spPr>
      </p:pic>
      <p:pic>
        <p:nvPicPr>
          <p:cNvPr id="30" name="Resim 2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2708920"/>
            <a:ext cx="115134" cy="216024"/>
          </a:xfrm>
          <a:prstGeom prst="rect">
            <a:avLst/>
          </a:prstGeom>
          <a:noFill/>
          <a:ln>
            <a:noFill/>
          </a:ln>
        </p:spPr>
      </p:pic>
      <p:pic>
        <p:nvPicPr>
          <p:cNvPr id="31" name="Resim 30"/>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4149080"/>
            <a:ext cx="115134" cy="216024"/>
          </a:xfrm>
          <a:prstGeom prst="rect">
            <a:avLst/>
          </a:prstGeom>
          <a:noFill/>
          <a:ln>
            <a:noFill/>
          </a:ln>
        </p:spPr>
      </p:pic>
      <p:pic>
        <p:nvPicPr>
          <p:cNvPr id="33" name="Resim 3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6506" y="4149080"/>
            <a:ext cx="115134" cy="216024"/>
          </a:xfrm>
          <a:prstGeom prst="rect">
            <a:avLst/>
          </a:prstGeom>
          <a:noFill/>
          <a:ln>
            <a:noFill/>
          </a:ln>
        </p:spPr>
      </p:pic>
      <p:pic>
        <p:nvPicPr>
          <p:cNvPr id="34" name="Resim 3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4738" y="4149080"/>
            <a:ext cx="115134" cy="216024"/>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1390448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722470" y="1703705"/>
            <a:ext cx="6390456" cy="4893647"/>
          </a:xfrm>
          <a:prstGeom prst="rect">
            <a:avLst/>
          </a:prstGeom>
        </p:spPr>
        <p:txBody>
          <a:bodyPr wrap="square">
            <a:spAutoFit/>
          </a:bodyPr>
          <a:lstStyle/>
          <a:p>
            <a:r>
              <a:rPr lang="tr-TR" sz="3600" dirty="0" smtClean="0">
                <a:solidFill>
                  <a:schemeClr val="accent6"/>
                </a:solidFill>
              </a:rPr>
              <a:t>Örnekler:</a:t>
            </a:r>
            <a:r>
              <a:rPr lang="tr-TR" sz="2400" dirty="0"/>
              <a:t/>
            </a:r>
            <a:br>
              <a:rPr lang="tr-TR" sz="2400" dirty="0"/>
            </a:br>
            <a:r>
              <a:rPr lang="tr-TR" sz="2400" dirty="0" smtClean="0">
                <a:solidFill>
                  <a:schemeClr val="accent6"/>
                </a:solidFill>
              </a:rPr>
              <a:t>1</a:t>
            </a:r>
            <a:r>
              <a:rPr lang="tr-TR" sz="2400" dirty="0">
                <a:solidFill>
                  <a:schemeClr val="accent6"/>
                </a:solidFill>
              </a:rPr>
              <a:t>) </a:t>
            </a:r>
            <a:r>
              <a:rPr lang="tr-TR" sz="2400" dirty="0"/>
              <a:t>log</a:t>
            </a:r>
            <a:r>
              <a:rPr lang="tr-TR" sz="2400" baseline="-25000" dirty="0"/>
              <a:t>2 </a:t>
            </a:r>
            <a:r>
              <a:rPr lang="tr-TR" sz="2400" dirty="0"/>
              <a:t>8 = y </a:t>
            </a:r>
            <a:r>
              <a:rPr lang="tr-TR" sz="2400" dirty="0" smtClean="0">
                <a:sym typeface="Wingdings" pitchFamily="2" charset="2"/>
              </a:rPr>
              <a:t> </a:t>
            </a:r>
            <a:r>
              <a:rPr lang="tr-TR" sz="2400" dirty="0" smtClean="0"/>
              <a:t>8</a:t>
            </a:r>
            <a:r>
              <a:rPr lang="tr-TR" sz="2400" dirty="0"/>
              <a:t>= 2</a:t>
            </a:r>
            <a:r>
              <a:rPr lang="tr-TR" sz="2400" baseline="30000" dirty="0"/>
              <a:t>y</a:t>
            </a:r>
            <a:r>
              <a:rPr lang="tr-TR" sz="2400" dirty="0"/>
              <a:t> </a:t>
            </a:r>
            <a:r>
              <a:rPr lang="tr-TR" sz="2400" dirty="0" smtClean="0">
                <a:sym typeface="Wingdings" pitchFamily="2" charset="2"/>
              </a:rPr>
              <a:t></a:t>
            </a:r>
            <a:r>
              <a:rPr lang="tr-TR" sz="2400" dirty="0" smtClean="0"/>
              <a:t> </a:t>
            </a:r>
            <a:r>
              <a:rPr lang="tr-TR" sz="2400" dirty="0"/>
              <a:t>y = 3 tür.</a:t>
            </a:r>
          </a:p>
          <a:p>
            <a:r>
              <a:rPr lang="tr-TR" sz="2400" dirty="0">
                <a:solidFill>
                  <a:schemeClr val="accent6"/>
                </a:solidFill>
              </a:rPr>
              <a:t>2) </a:t>
            </a:r>
            <a:r>
              <a:rPr lang="tr-TR" sz="2400" dirty="0"/>
              <a:t>log</a:t>
            </a:r>
            <a:r>
              <a:rPr lang="tr-TR" sz="2400" baseline="-25000" dirty="0"/>
              <a:t>a</a:t>
            </a:r>
            <a:r>
              <a:rPr lang="tr-TR" sz="2400" dirty="0"/>
              <a:t> 64 = 3 </a:t>
            </a:r>
            <a:r>
              <a:rPr lang="tr-TR" sz="2400" dirty="0">
                <a:sym typeface="Wingdings" pitchFamily="2" charset="2"/>
              </a:rPr>
              <a:t></a:t>
            </a:r>
            <a:r>
              <a:rPr lang="tr-TR" sz="2400" dirty="0" smtClean="0"/>
              <a:t> 64 </a:t>
            </a:r>
            <a:r>
              <a:rPr lang="tr-TR" sz="2400" dirty="0"/>
              <a:t>= a</a:t>
            </a:r>
            <a:r>
              <a:rPr lang="tr-TR" sz="2400" baseline="30000" dirty="0"/>
              <a:t>3</a:t>
            </a:r>
            <a:r>
              <a:rPr lang="tr-TR" sz="2400" dirty="0"/>
              <a:t> </a:t>
            </a:r>
            <a:r>
              <a:rPr lang="tr-TR" sz="2400" dirty="0">
                <a:sym typeface="Wingdings" pitchFamily="2" charset="2"/>
              </a:rPr>
              <a:t></a:t>
            </a:r>
            <a:r>
              <a:rPr lang="tr-TR" sz="2400" dirty="0" smtClean="0"/>
              <a:t> </a:t>
            </a:r>
            <a:r>
              <a:rPr lang="tr-TR" sz="2400" dirty="0"/>
              <a:t>a = 4 tür.</a:t>
            </a:r>
          </a:p>
          <a:p>
            <a:r>
              <a:rPr lang="tr-TR" sz="2400" dirty="0">
                <a:solidFill>
                  <a:schemeClr val="accent6"/>
                </a:solidFill>
              </a:rPr>
              <a:t>3) </a:t>
            </a:r>
            <a:r>
              <a:rPr lang="tr-TR" sz="2400" dirty="0"/>
              <a:t>log</a:t>
            </a:r>
            <a:r>
              <a:rPr lang="tr-TR" sz="2400" baseline="-25000" dirty="0"/>
              <a:t>3</a:t>
            </a:r>
            <a:r>
              <a:rPr lang="tr-TR" sz="2400" dirty="0"/>
              <a:t> x = -2 </a:t>
            </a:r>
            <a:r>
              <a:rPr lang="tr-TR" sz="2400" dirty="0">
                <a:sym typeface="Wingdings" pitchFamily="2" charset="2"/>
              </a:rPr>
              <a:t></a:t>
            </a:r>
            <a:r>
              <a:rPr lang="tr-TR" sz="2400" dirty="0" smtClean="0"/>
              <a:t> </a:t>
            </a:r>
            <a:r>
              <a:rPr lang="tr-TR" sz="2400" dirty="0"/>
              <a:t>x = 3</a:t>
            </a:r>
            <a:r>
              <a:rPr lang="tr-TR" sz="2400" baseline="30000" dirty="0"/>
              <a:t>-2</a:t>
            </a:r>
            <a:r>
              <a:rPr lang="tr-TR" sz="2400" dirty="0"/>
              <a:t> </a:t>
            </a:r>
            <a:r>
              <a:rPr lang="tr-TR" sz="2400" dirty="0">
                <a:sym typeface="Wingdings" pitchFamily="2" charset="2"/>
              </a:rPr>
              <a:t></a:t>
            </a:r>
            <a:r>
              <a:rPr lang="tr-TR" sz="2400" dirty="0" smtClean="0"/>
              <a:t> </a:t>
            </a:r>
            <a:r>
              <a:rPr lang="tr-TR" sz="2400" dirty="0"/>
              <a:t>x =  dur.</a:t>
            </a:r>
          </a:p>
          <a:p>
            <a:r>
              <a:rPr lang="tr-TR" sz="2400" dirty="0">
                <a:solidFill>
                  <a:schemeClr val="accent6"/>
                </a:solidFill>
              </a:rPr>
              <a:t>4) </a:t>
            </a:r>
            <a:r>
              <a:rPr lang="tr-TR" sz="2400" dirty="0"/>
              <a:t>log</a:t>
            </a:r>
            <a:r>
              <a:rPr lang="tr-TR" sz="2400" baseline="-25000" dirty="0"/>
              <a:t>a</a:t>
            </a:r>
            <a:r>
              <a:rPr lang="tr-TR" sz="2400" dirty="0"/>
              <a:t> a = x </a:t>
            </a:r>
            <a:r>
              <a:rPr lang="tr-TR" sz="2400" dirty="0">
                <a:sym typeface="Wingdings" pitchFamily="2" charset="2"/>
              </a:rPr>
              <a:t></a:t>
            </a:r>
            <a:r>
              <a:rPr lang="tr-TR" sz="2400" dirty="0" smtClean="0"/>
              <a:t> </a:t>
            </a:r>
            <a:r>
              <a:rPr lang="tr-TR" sz="2400" dirty="0"/>
              <a:t>a = a</a:t>
            </a:r>
            <a:r>
              <a:rPr lang="tr-TR" sz="2400" baseline="30000" dirty="0"/>
              <a:t>x</a:t>
            </a:r>
            <a:r>
              <a:rPr lang="tr-TR" sz="2400" dirty="0"/>
              <a:t> </a:t>
            </a:r>
            <a:r>
              <a:rPr lang="tr-TR" sz="2400" dirty="0">
                <a:sym typeface="Wingdings" pitchFamily="2" charset="2"/>
              </a:rPr>
              <a:t></a:t>
            </a:r>
            <a:r>
              <a:rPr lang="tr-TR" sz="2400" dirty="0" smtClean="0"/>
              <a:t> </a:t>
            </a:r>
            <a:r>
              <a:rPr lang="tr-TR" sz="2400" dirty="0"/>
              <a:t>x = 1 dir.</a:t>
            </a:r>
          </a:p>
          <a:p>
            <a:r>
              <a:rPr lang="tr-TR" sz="2400" dirty="0">
                <a:solidFill>
                  <a:schemeClr val="accent6"/>
                </a:solidFill>
              </a:rPr>
              <a:t>5) </a:t>
            </a:r>
            <a:r>
              <a:rPr lang="tr-TR" sz="2400" dirty="0"/>
              <a:t>log</a:t>
            </a:r>
            <a:r>
              <a:rPr lang="tr-TR" sz="2400" baseline="-25000" dirty="0"/>
              <a:t>a</a:t>
            </a:r>
            <a:r>
              <a:rPr lang="tr-TR" sz="2400" dirty="0"/>
              <a:t> 1 = n </a:t>
            </a:r>
            <a:r>
              <a:rPr lang="tr-TR" sz="2400" dirty="0">
                <a:sym typeface="Wingdings" pitchFamily="2" charset="2"/>
              </a:rPr>
              <a:t></a:t>
            </a:r>
            <a:r>
              <a:rPr lang="tr-TR" sz="2400" dirty="0" smtClean="0"/>
              <a:t> </a:t>
            </a:r>
            <a:r>
              <a:rPr lang="tr-TR" sz="2400" dirty="0"/>
              <a:t>1 = a</a:t>
            </a:r>
            <a:r>
              <a:rPr lang="tr-TR" sz="2400" baseline="30000" dirty="0"/>
              <a:t>n</a:t>
            </a:r>
            <a:r>
              <a:rPr lang="tr-TR" sz="2400" dirty="0"/>
              <a:t> </a:t>
            </a:r>
            <a:r>
              <a:rPr lang="tr-TR" sz="2400" dirty="0">
                <a:sym typeface="Wingdings" pitchFamily="2" charset="2"/>
              </a:rPr>
              <a:t></a:t>
            </a:r>
            <a:r>
              <a:rPr lang="tr-TR" sz="2400" dirty="0" smtClean="0"/>
              <a:t> </a:t>
            </a:r>
            <a:r>
              <a:rPr lang="tr-TR" sz="2400" dirty="0"/>
              <a:t>n = 0 dır.</a:t>
            </a:r>
          </a:p>
          <a:p>
            <a:r>
              <a:rPr lang="sv-SE" sz="2400" dirty="0">
                <a:solidFill>
                  <a:schemeClr val="accent6"/>
                </a:solidFill>
              </a:rPr>
              <a:t>6) </a:t>
            </a:r>
            <a:r>
              <a:rPr lang="sv-SE" sz="2400" dirty="0"/>
              <a:t>log</a:t>
            </a:r>
            <a:r>
              <a:rPr lang="sv-SE" sz="2400" baseline="-25000" dirty="0"/>
              <a:t>5</a:t>
            </a:r>
            <a:r>
              <a:rPr lang="sv-SE" sz="2400" dirty="0"/>
              <a:t> (-25) v= m </a:t>
            </a:r>
            <a:r>
              <a:rPr lang="tr-TR" sz="2400" dirty="0">
                <a:sym typeface="Wingdings" pitchFamily="2" charset="2"/>
              </a:rPr>
              <a:t></a:t>
            </a:r>
            <a:r>
              <a:rPr lang="tr-TR" sz="2400" dirty="0" smtClean="0"/>
              <a:t> </a:t>
            </a:r>
            <a:r>
              <a:rPr lang="tr-TR" sz="2400" dirty="0"/>
              <a:t>-25 = 5</a:t>
            </a:r>
            <a:r>
              <a:rPr lang="tr-TR" sz="2400" baseline="30000" dirty="0"/>
              <a:t>m</a:t>
            </a:r>
            <a:r>
              <a:rPr lang="tr-TR" sz="2400" dirty="0"/>
              <a:t> </a:t>
            </a:r>
            <a:r>
              <a:rPr lang="tr-TR" sz="2400" dirty="0">
                <a:sym typeface="Wingdings" pitchFamily="2" charset="2"/>
              </a:rPr>
              <a:t></a:t>
            </a:r>
            <a:r>
              <a:rPr lang="tr-TR" sz="2400" dirty="0" smtClean="0"/>
              <a:t> m   R </a:t>
            </a:r>
            <a:r>
              <a:rPr lang="tr-TR" sz="2400" dirty="0"/>
              <a:t>dir</a:t>
            </a:r>
            <a:r>
              <a:rPr lang="tr-TR" sz="2400" dirty="0" smtClean="0"/>
              <a:t>.</a:t>
            </a:r>
          </a:p>
          <a:p>
            <a:r>
              <a:rPr lang="tr-TR" sz="3600" dirty="0">
                <a:solidFill>
                  <a:schemeClr val="accent6"/>
                </a:solidFill>
              </a:rPr>
              <a:t>Sonuç olarak:</a:t>
            </a:r>
            <a:endParaRPr lang="tr-TR" sz="2400" dirty="0"/>
          </a:p>
          <a:p>
            <a:r>
              <a:rPr lang="tr-TR" sz="2400" dirty="0">
                <a:solidFill>
                  <a:schemeClr val="accent6"/>
                </a:solidFill>
              </a:rPr>
              <a:t>1) </a:t>
            </a:r>
            <a:r>
              <a:rPr lang="tr-TR" sz="2400" dirty="0"/>
              <a:t>log</a:t>
            </a:r>
            <a:r>
              <a:rPr lang="tr-TR" sz="2400" baseline="-25000" dirty="0"/>
              <a:t>a</a:t>
            </a:r>
            <a:r>
              <a:rPr lang="tr-TR" sz="2400" dirty="0"/>
              <a:t> a = 1</a:t>
            </a:r>
          </a:p>
          <a:p>
            <a:r>
              <a:rPr lang="tr-TR" sz="2400" dirty="0">
                <a:solidFill>
                  <a:schemeClr val="accent6"/>
                </a:solidFill>
              </a:rPr>
              <a:t>2) </a:t>
            </a:r>
            <a:r>
              <a:rPr lang="tr-TR" sz="2400" dirty="0"/>
              <a:t>log</a:t>
            </a:r>
            <a:r>
              <a:rPr lang="tr-TR" sz="2400" baseline="-25000" dirty="0"/>
              <a:t>a</a:t>
            </a:r>
            <a:r>
              <a:rPr lang="tr-TR" sz="2400" dirty="0"/>
              <a:t> 1 = 0 </a:t>
            </a:r>
          </a:p>
          <a:p>
            <a:r>
              <a:rPr lang="tr-TR" sz="2400" dirty="0">
                <a:solidFill>
                  <a:schemeClr val="accent6"/>
                </a:solidFill>
              </a:rPr>
              <a:t>3) </a:t>
            </a:r>
            <a:r>
              <a:rPr lang="tr-TR" sz="2400" dirty="0"/>
              <a:t>y = log</a:t>
            </a:r>
            <a:r>
              <a:rPr lang="tr-TR" sz="2400" baseline="-25000" dirty="0"/>
              <a:t>a</a:t>
            </a:r>
            <a:r>
              <a:rPr lang="tr-TR" sz="2400" dirty="0"/>
              <a:t> f(x) </a:t>
            </a:r>
            <a:r>
              <a:rPr lang="tr-TR" sz="2400" dirty="0">
                <a:sym typeface="Wingdings" pitchFamily="2" charset="2"/>
              </a:rPr>
              <a:t></a:t>
            </a:r>
            <a:r>
              <a:rPr lang="tr-TR" sz="2400" dirty="0"/>
              <a:t> f(x) &gt; 0</a:t>
            </a:r>
          </a:p>
          <a:p>
            <a:endParaRPr lang="tr-TR" sz="2400" dirty="0"/>
          </a:p>
        </p:txBody>
      </p:sp>
      <p:pic>
        <p:nvPicPr>
          <p:cNvPr id="5" name="Resim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2156" y="4172588"/>
            <a:ext cx="169924" cy="296416"/>
          </a:xfrm>
          <a:prstGeom prst="rect">
            <a:avLst/>
          </a:prstGeom>
          <a:noFill/>
          <a:ln>
            <a:noFill/>
          </a:ln>
        </p:spPr>
      </p:pic>
      <p:sp>
        <p:nvSpPr>
          <p:cNvPr id="6" name="Başlık 1"/>
          <p:cNvSpPr txBox="1">
            <a:spLocks/>
          </p:cNvSpPr>
          <p:nvPr/>
        </p:nvSpPr>
        <p:spPr>
          <a:xfrm>
            <a:off x="-324544" y="3629246"/>
            <a:ext cx="4752528" cy="5715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buFont typeface="Georgia" pitchFamily="18" charset="0"/>
              <a:buNone/>
            </a:pPr>
            <a:endParaRPr lang="tr-TR" dirty="0"/>
          </a:p>
        </p:txBody>
      </p:sp>
      <p:sp>
        <p:nvSpPr>
          <p:cNvPr id="9" name="Başlık 1"/>
          <p:cNvSpPr>
            <a:spLocks noGrp="1"/>
          </p:cNvSpPr>
          <p:nvPr>
            <p:ph type="title"/>
          </p:nvPr>
        </p:nvSpPr>
        <p:spPr>
          <a:xfrm>
            <a:off x="1547664" y="548680"/>
            <a:ext cx="6512511" cy="1143000"/>
          </a:xfrm>
        </p:spPr>
        <p:txBody>
          <a:bodyPr/>
          <a:lstStyle/>
          <a:p>
            <a:pPr marL="0" indent="0">
              <a:buNone/>
            </a:pPr>
            <a:r>
              <a:rPr lang="tr-TR" dirty="0" smtClean="0"/>
              <a:t>LOGARİTMA</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89848774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2051720" y="2038196"/>
            <a:ext cx="5688632" cy="3046988"/>
          </a:xfrm>
          <a:prstGeom prst="rect">
            <a:avLst/>
          </a:prstGeom>
        </p:spPr>
        <p:txBody>
          <a:bodyPr wrap="square">
            <a:spAutoFit/>
          </a:bodyPr>
          <a:lstStyle/>
          <a:p>
            <a:endParaRPr lang="tr-TR" sz="2400" dirty="0" smtClean="0">
              <a:solidFill>
                <a:schemeClr val="accent6"/>
              </a:solidFill>
            </a:endParaRPr>
          </a:p>
          <a:p>
            <a:r>
              <a:rPr lang="tr-TR" sz="2400" dirty="0" smtClean="0"/>
              <a:t>Log</a:t>
            </a:r>
            <a:r>
              <a:rPr lang="tr-TR" sz="2400" baseline="-25000" dirty="0" smtClean="0"/>
              <a:t>5</a:t>
            </a:r>
            <a:r>
              <a:rPr lang="tr-TR" sz="2400" dirty="0" smtClean="0"/>
              <a:t> </a:t>
            </a:r>
            <a:r>
              <a:rPr lang="tr-TR" sz="2400" dirty="0"/>
              <a:t>(log</a:t>
            </a:r>
            <a:r>
              <a:rPr lang="tr-TR" sz="2400" baseline="-25000" dirty="0"/>
              <a:t>3</a:t>
            </a:r>
            <a:r>
              <a:rPr lang="tr-TR" sz="2400" dirty="0"/>
              <a:t> (log</a:t>
            </a:r>
            <a:r>
              <a:rPr lang="tr-TR" sz="2400" baseline="-25000" dirty="0"/>
              <a:t>2</a:t>
            </a:r>
            <a:r>
              <a:rPr lang="tr-TR" sz="2400" dirty="0"/>
              <a:t> x) ) = 0 olduğuna göre, x değerini bulalım.</a:t>
            </a:r>
          </a:p>
          <a:p>
            <a:r>
              <a:rPr lang="tr-TR" sz="2400" dirty="0">
                <a:solidFill>
                  <a:schemeClr val="accent6"/>
                </a:solidFill>
              </a:rPr>
              <a:t> </a:t>
            </a:r>
          </a:p>
          <a:p>
            <a:endParaRPr lang="tr-TR" sz="2400" dirty="0" smtClean="0">
              <a:solidFill>
                <a:schemeClr val="accent6"/>
              </a:solidFill>
            </a:endParaRPr>
          </a:p>
          <a:p>
            <a:r>
              <a:rPr lang="tr-TR" sz="2400" dirty="0" smtClean="0"/>
              <a:t>Log</a:t>
            </a:r>
            <a:r>
              <a:rPr lang="tr-TR" sz="2400" baseline="-25000" dirty="0" smtClean="0"/>
              <a:t>5</a:t>
            </a:r>
            <a:r>
              <a:rPr lang="tr-TR" sz="2400" dirty="0" smtClean="0"/>
              <a:t> </a:t>
            </a:r>
            <a:r>
              <a:rPr lang="tr-TR" sz="2400" dirty="0"/>
              <a:t>(log</a:t>
            </a:r>
            <a:r>
              <a:rPr lang="tr-TR" sz="2400" baseline="-25000" dirty="0"/>
              <a:t>3</a:t>
            </a:r>
            <a:r>
              <a:rPr lang="tr-TR" sz="2400" dirty="0"/>
              <a:t> (log</a:t>
            </a:r>
            <a:r>
              <a:rPr lang="tr-TR" sz="2400" baseline="-25000" dirty="0"/>
              <a:t>2</a:t>
            </a:r>
            <a:r>
              <a:rPr lang="tr-TR" sz="2400" dirty="0"/>
              <a:t> x) ) = 0 </a:t>
            </a:r>
            <a:r>
              <a:rPr lang="tr-TR" sz="2400" dirty="0" smtClean="0">
                <a:sym typeface="Wingdings" pitchFamily="2" charset="2"/>
              </a:rPr>
              <a:t></a:t>
            </a:r>
            <a:r>
              <a:rPr lang="tr-TR" sz="2400" dirty="0" smtClean="0"/>
              <a:t>log</a:t>
            </a:r>
            <a:r>
              <a:rPr lang="tr-TR" sz="2400" baseline="-25000" dirty="0" smtClean="0"/>
              <a:t>3</a:t>
            </a:r>
            <a:r>
              <a:rPr lang="tr-TR" sz="2400" dirty="0" smtClean="0"/>
              <a:t> </a:t>
            </a:r>
            <a:r>
              <a:rPr lang="tr-TR" sz="2400" dirty="0"/>
              <a:t>(log</a:t>
            </a:r>
            <a:r>
              <a:rPr lang="tr-TR" sz="2400" baseline="-25000" dirty="0"/>
              <a:t>2</a:t>
            </a:r>
            <a:r>
              <a:rPr lang="tr-TR" sz="2400" dirty="0"/>
              <a:t> x ) = 5</a:t>
            </a:r>
            <a:r>
              <a:rPr lang="tr-TR" sz="2400" baseline="30000" dirty="0"/>
              <a:t>0</a:t>
            </a:r>
            <a:r>
              <a:rPr lang="tr-TR" sz="2400" dirty="0"/>
              <a:t> </a:t>
            </a:r>
            <a:r>
              <a:rPr lang="tr-TR" sz="2400" dirty="0" smtClean="0"/>
              <a:t>        = </a:t>
            </a:r>
            <a:r>
              <a:rPr lang="tr-TR" sz="2400" dirty="0"/>
              <a:t>1 </a:t>
            </a:r>
            <a:r>
              <a:rPr lang="tr-TR" sz="2400" dirty="0" smtClean="0">
                <a:sym typeface="Wingdings" pitchFamily="2" charset="2"/>
              </a:rPr>
              <a:t> </a:t>
            </a:r>
            <a:r>
              <a:rPr lang="tr-TR" sz="2400" dirty="0" smtClean="0"/>
              <a:t>log</a:t>
            </a:r>
            <a:r>
              <a:rPr lang="tr-TR" sz="2400" baseline="-25000" dirty="0" smtClean="0"/>
              <a:t>2</a:t>
            </a:r>
            <a:r>
              <a:rPr lang="tr-TR" sz="2400" dirty="0" smtClean="0"/>
              <a:t> </a:t>
            </a:r>
            <a:r>
              <a:rPr lang="tr-TR" sz="2400" dirty="0"/>
              <a:t>x = 3</a:t>
            </a:r>
            <a:r>
              <a:rPr lang="tr-TR" sz="2400" baseline="30000" dirty="0"/>
              <a:t>1</a:t>
            </a:r>
            <a:r>
              <a:rPr lang="tr-TR" sz="2400" dirty="0"/>
              <a:t> </a:t>
            </a:r>
            <a:r>
              <a:rPr lang="tr-TR" sz="2400" dirty="0" smtClean="0">
                <a:sym typeface="Wingdings" pitchFamily="2" charset="2"/>
              </a:rPr>
              <a:t></a:t>
            </a:r>
            <a:r>
              <a:rPr lang="tr-TR" sz="2400" dirty="0" smtClean="0"/>
              <a:t> </a:t>
            </a:r>
            <a:r>
              <a:rPr lang="tr-TR" sz="2400" dirty="0"/>
              <a:t>x = 2</a:t>
            </a:r>
            <a:r>
              <a:rPr lang="tr-TR" sz="2400" baseline="30000" dirty="0"/>
              <a:t>3</a:t>
            </a:r>
            <a:r>
              <a:rPr lang="tr-TR" sz="2400" dirty="0"/>
              <a:t> = 8 dir.</a:t>
            </a:r>
          </a:p>
          <a:p>
            <a:r>
              <a:rPr lang="tr-TR" sz="2400" dirty="0"/>
              <a:t> </a:t>
            </a:r>
          </a:p>
        </p:txBody>
      </p:sp>
      <p:sp>
        <p:nvSpPr>
          <p:cNvPr id="7" name="Başlık 1"/>
          <p:cNvSpPr>
            <a:spLocks noGrp="1"/>
          </p:cNvSpPr>
          <p:nvPr>
            <p:ph type="title"/>
          </p:nvPr>
        </p:nvSpPr>
        <p:spPr>
          <a:xfrm>
            <a:off x="1547664" y="548680"/>
            <a:ext cx="6512511" cy="1143000"/>
          </a:xfrm>
        </p:spPr>
        <p:txBody>
          <a:bodyPr/>
          <a:lstStyle/>
          <a:p>
            <a:pPr marL="0" indent="0">
              <a:buNone/>
            </a:pPr>
            <a:r>
              <a:rPr lang="tr-TR" dirty="0" smtClean="0"/>
              <a:t>LOGARİTMA</a:t>
            </a:r>
            <a:endParaRPr lang="tr-TR" dirty="0"/>
          </a:p>
        </p:txBody>
      </p:sp>
      <p:sp>
        <p:nvSpPr>
          <p:cNvPr id="10" name="Dikdörtgen 9"/>
          <p:cNvSpPr/>
          <p:nvPr/>
        </p:nvSpPr>
        <p:spPr>
          <a:xfrm>
            <a:off x="758870" y="1702549"/>
            <a:ext cx="1580882" cy="646331"/>
          </a:xfrm>
          <a:prstGeom prst="rect">
            <a:avLst/>
          </a:prstGeom>
        </p:spPr>
        <p:txBody>
          <a:bodyPr wrap="none">
            <a:spAutoFit/>
          </a:bodyPr>
          <a:lstStyle/>
          <a:p>
            <a:r>
              <a:rPr lang="tr-TR" sz="3600" dirty="0">
                <a:solidFill>
                  <a:schemeClr val="accent6"/>
                </a:solidFill>
              </a:rPr>
              <a:t>Örnek:</a:t>
            </a:r>
          </a:p>
        </p:txBody>
      </p:sp>
      <p:sp>
        <p:nvSpPr>
          <p:cNvPr id="11" name="Dikdörtgen 10"/>
          <p:cNvSpPr/>
          <p:nvPr/>
        </p:nvSpPr>
        <p:spPr>
          <a:xfrm>
            <a:off x="681838" y="3260559"/>
            <a:ext cx="1733167" cy="646331"/>
          </a:xfrm>
          <a:prstGeom prst="rect">
            <a:avLst/>
          </a:prstGeom>
        </p:spPr>
        <p:txBody>
          <a:bodyPr wrap="none">
            <a:spAutoFit/>
          </a:bodyPr>
          <a:lstStyle/>
          <a:p>
            <a:r>
              <a:rPr lang="tr-TR" sz="3600" dirty="0">
                <a:solidFill>
                  <a:schemeClr val="accent6"/>
                </a:solidFill>
              </a:rPr>
              <a:t>Çözüm:</a:t>
            </a: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8548446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86000" y="1868046"/>
            <a:ext cx="5022304" cy="4247317"/>
          </a:xfrm>
          <a:prstGeom prst="rect">
            <a:avLst/>
          </a:prstGeom>
        </p:spPr>
        <p:txBody>
          <a:bodyPr wrap="square">
            <a:spAutoFit/>
          </a:bodyPr>
          <a:lstStyle/>
          <a:p>
            <a:endParaRPr lang="tr-TR" sz="3600" dirty="0" smtClean="0">
              <a:solidFill>
                <a:schemeClr val="accent6"/>
              </a:solidFill>
            </a:endParaRPr>
          </a:p>
          <a:p>
            <a:r>
              <a:rPr lang="tr-TR" dirty="0" smtClean="0"/>
              <a:t>Log</a:t>
            </a:r>
            <a:r>
              <a:rPr lang="tr-TR" baseline="-25000" dirty="0" smtClean="0"/>
              <a:t>3</a:t>
            </a:r>
            <a:r>
              <a:rPr lang="tr-TR" dirty="0" smtClean="0"/>
              <a:t> </a:t>
            </a:r>
            <a:r>
              <a:rPr lang="tr-TR" dirty="0"/>
              <a:t>(a</a:t>
            </a:r>
            <a:r>
              <a:rPr lang="tr-TR" baseline="30000" dirty="0"/>
              <a:t>3</a:t>
            </a:r>
            <a:r>
              <a:rPr lang="tr-TR" dirty="0"/>
              <a:t>.b.c) = 5      log</a:t>
            </a:r>
            <a:r>
              <a:rPr lang="tr-TR" baseline="-25000" dirty="0"/>
              <a:t>3</a:t>
            </a:r>
            <a:r>
              <a:rPr lang="tr-TR" dirty="0"/>
              <a:t>  </a:t>
            </a:r>
            <a:r>
              <a:rPr lang="tr-TR" dirty="0" smtClean="0"/>
              <a:t>        = </a:t>
            </a:r>
            <a:r>
              <a:rPr lang="tr-TR" dirty="0"/>
              <a:t>1 olduğuna göre, a.b çarpımını bulalım.</a:t>
            </a:r>
          </a:p>
          <a:p>
            <a:r>
              <a:rPr lang="tr-TR" dirty="0"/>
              <a:t> </a:t>
            </a:r>
          </a:p>
          <a:p>
            <a:endParaRPr lang="tr-TR" sz="3600" dirty="0">
              <a:solidFill>
                <a:schemeClr val="accent6"/>
              </a:solidFill>
            </a:endParaRPr>
          </a:p>
          <a:p>
            <a:r>
              <a:rPr lang="tr-TR" dirty="0"/>
              <a:t>log</a:t>
            </a:r>
            <a:r>
              <a:rPr lang="tr-TR" baseline="-25000" dirty="0"/>
              <a:t>3</a:t>
            </a:r>
            <a:r>
              <a:rPr lang="tr-TR" dirty="0"/>
              <a:t>(a</a:t>
            </a:r>
            <a:r>
              <a:rPr lang="tr-TR" baseline="30000" dirty="0"/>
              <a:t>3</a:t>
            </a:r>
            <a:r>
              <a:rPr lang="tr-TR" dirty="0"/>
              <a:t>.b.c) = 5 </a:t>
            </a:r>
            <a:r>
              <a:rPr lang="tr-TR" dirty="0" smtClean="0">
                <a:sym typeface="Wingdings" pitchFamily="2" charset="2"/>
              </a:rPr>
              <a:t></a:t>
            </a:r>
            <a:r>
              <a:rPr lang="tr-TR" dirty="0" smtClean="0"/>
              <a:t> </a:t>
            </a:r>
            <a:r>
              <a:rPr lang="tr-TR" dirty="0"/>
              <a:t>a3.b.c = 3</a:t>
            </a:r>
            <a:r>
              <a:rPr lang="tr-TR" baseline="30000" dirty="0"/>
              <a:t>5</a:t>
            </a:r>
            <a:r>
              <a:rPr lang="tr-TR" dirty="0"/>
              <a:t> </a:t>
            </a:r>
            <a:endParaRPr lang="tr-TR" dirty="0" smtClean="0"/>
          </a:p>
          <a:p>
            <a:endParaRPr lang="tr-TR" dirty="0"/>
          </a:p>
          <a:p>
            <a:r>
              <a:rPr lang="tr-TR" dirty="0" smtClean="0"/>
              <a:t>Log</a:t>
            </a:r>
            <a:r>
              <a:rPr lang="tr-TR" baseline="-25000" dirty="0" smtClean="0"/>
              <a:t>3               </a:t>
            </a:r>
            <a:r>
              <a:rPr lang="tr-TR" dirty="0" smtClean="0"/>
              <a:t>=</a:t>
            </a:r>
            <a:r>
              <a:rPr lang="tr-TR" dirty="0"/>
              <a:t>1    </a:t>
            </a:r>
            <a:r>
              <a:rPr lang="tr-TR" dirty="0" smtClean="0">
                <a:sym typeface="Wingdings" pitchFamily="2" charset="2"/>
              </a:rPr>
              <a:t></a:t>
            </a:r>
            <a:r>
              <a:rPr lang="tr-TR" dirty="0"/>
              <a:t>      </a:t>
            </a:r>
            <a:r>
              <a:rPr lang="tr-TR" dirty="0" smtClean="0"/>
              <a:t>     =3</a:t>
            </a:r>
            <a:r>
              <a:rPr lang="tr-TR" baseline="30000" dirty="0" smtClean="0"/>
              <a:t>1</a:t>
            </a:r>
          </a:p>
          <a:p>
            <a:endParaRPr lang="tr-TR" dirty="0"/>
          </a:p>
          <a:p>
            <a:r>
              <a:rPr lang="tr-TR" dirty="0"/>
              <a:t>                             x    </a:t>
            </a:r>
          </a:p>
          <a:p>
            <a:r>
              <a:rPr lang="tr-TR" dirty="0"/>
              <a:t>                                a3.b3 = 3</a:t>
            </a:r>
            <a:r>
              <a:rPr lang="tr-TR" baseline="30000" dirty="0"/>
              <a:t>6</a:t>
            </a:r>
            <a:endParaRPr lang="tr-TR" dirty="0"/>
          </a:p>
          <a:p>
            <a:r>
              <a:rPr lang="tr-TR" dirty="0"/>
              <a:t>                                a.b = 3</a:t>
            </a:r>
            <a:r>
              <a:rPr lang="tr-TR" baseline="30000" dirty="0"/>
              <a:t>2</a:t>
            </a:r>
            <a:endParaRPr lang="tr-TR" dirty="0"/>
          </a:p>
          <a:p>
            <a:r>
              <a:rPr lang="tr-TR" dirty="0"/>
              <a:t>                                a.b = 9 dur.      </a:t>
            </a:r>
          </a:p>
        </p:txBody>
      </p:sp>
      <p:pic>
        <p:nvPicPr>
          <p:cNvPr id="5" name="Resim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232144"/>
            <a:ext cx="504056" cy="620792"/>
          </a:xfrm>
          <a:prstGeom prst="rect">
            <a:avLst/>
          </a:prstGeom>
          <a:noFill/>
          <a:ln>
            <a:noFill/>
          </a:ln>
        </p:spPr>
      </p:pic>
      <p:pic>
        <p:nvPicPr>
          <p:cNvPr id="8" name="Resim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4221088"/>
            <a:ext cx="504056" cy="620792"/>
          </a:xfrm>
          <a:prstGeom prst="rect">
            <a:avLst/>
          </a:prstGeom>
          <a:noFill/>
          <a:ln>
            <a:noFill/>
          </a:ln>
        </p:spPr>
      </p:pic>
      <p:sp>
        <p:nvSpPr>
          <p:cNvPr id="10" name="Dikdörtgen 9"/>
          <p:cNvSpPr/>
          <p:nvPr/>
        </p:nvSpPr>
        <p:spPr>
          <a:xfrm>
            <a:off x="683568" y="1702549"/>
            <a:ext cx="1580882" cy="646331"/>
          </a:xfrm>
          <a:prstGeom prst="rect">
            <a:avLst/>
          </a:prstGeom>
        </p:spPr>
        <p:txBody>
          <a:bodyPr wrap="none">
            <a:spAutoFit/>
          </a:bodyPr>
          <a:lstStyle/>
          <a:p>
            <a:r>
              <a:rPr lang="tr-TR" sz="3600" dirty="0">
                <a:solidFill>
                  <a:schemeClr val="accent6"/>
                </a:solidFill>
              </a:rPr>
              <a:t>Örnek:</a:t>
            </a:r>
          </a:p>
        </p:txBody>
      </p:sp>
      <p:sp>
        <p:nvSpPr>
          <p:cNvPr id="11" name="Dikdörtgen 10"/>
          <p:cNvSpPr/>
          <p:nvPr/>
        </p:nvSpPr>
        <p:spPr>
          <a:xfrm>
            <a:off x="772122" y="3140968"/>
            <a:ext cx="1733167" cy="646331"/>
          </a:xfrm>
          <a:prstGeom prst="rect">
            <a:avLst/>
          </a:prstGeom>
        </p:spPr>
        <p:txBody>
          <a:bodyPr wrap="none">
            <a:spAutoFit/>
          </a:bodyPr>
          <a:lstStyle/>
          <a:p>
            <a:r>
              <a:rPr lang="tr-TR" sz="3600" dirty="0">
                <a:solidFill>
                  <a:schemeClr val="accent6"/>
                </a:solidFill>
              </a:rPr>
              <a:t>Çözüm:</a:t>
            </a:r>
          </a:p>
        </p:txBody>
      </p:sp>
      <p:pic>
        <p:nvPicPr>
          <p:cNvPr id="12" name="Resim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7092" y="4244606"/>
            <a:ext cx="342900" cy="552546"/>
          </a:xfrm>
          <a:prstGeom prst="rect">
            <a:avLst/>
          </a:prstGeom>
          <a:noFill/>
          <a:ln>
            <a:noFill/>
          </a:ln>
        </p:spPr>
      </p:pic>
      <p:sp>
        <p:nvSpPr>
          <p:cNvPr id="13" name="Başlık 1"/>
          <p:cNvSpPr>
            <a:spLocks noGrp="1"/>
          </p:cNvSpPr>
          <p:nvPr>
            <p:ph type="title"/>
          </p:nvPr>
        </p:nvSpPr>
        <p:spPr>
          <a:xfrm>
            <a:off x="1547664" y="548680"/>
            <a:ext cx="6512511" cy="1143000"/>
          </a:xfrm>
        </p:spPr>
        <p:txBody>
          <a:bodyPr/>
          <a:lstStyle/>
          <a:p>
            <a:pPr marL="0" indent="0">
              <a:buNone/>
            </a:pPr>
            <a:r>
              <a:rPr lang="tr-TR" dirty="0" smtClean="0"/>
              <a:t>LOGARİTMA</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19418560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86000" y="2492896"/>
            <a:ext cx="5526360" cy="984885"/>
          </a:xfrm>
          <a:prstGeom prst="rect">
            <a:avLst/>
          </a:prstGeom>
        </p:spPr>
        <p:txBody>
          <a:bodyPr wrap="square">
            <a:spAutoFit/>
          </a:bodyPr>
          <a:lstStyle/>
          <a:p>
            <a:r>
              <a:rPr lang="tr-TR" sz="2000" dirty="0" smtClean="0"/>
              <a:t>log </a:t>
            </a:r>
            <a:r>
              <a:rPr lang="tr-TR" sz="2000" baseline="-25000" dirty="0" smtClean="0"/>
              <a:t>3      </a:t>
            </a:r>
            <a:r>
              <a:rPr lang="tr-TR" sz="2000" dirty="0" smtClean="0"/>
              <a:t> a </a:t>
            </a:r>
            <a:r>
              <a:rPr lang="tr-TR" sz="2000" dirty="0"/>
              <a:t>= 3 ve </a:t>
            </a:r>
            <a:r>
              <a:rPr lang="tr-TR" sz="2000" dirty="0" smtClean="0"/>
              <a:t>log      b </a:t>
            </a:r>
            <a:r>
              <a:rPr lang="tr-TR" sz="2000" dirty="0"/>
              <a:t>= 4 olduğuna göre a.b çarpımını bulalım</a:t>
            </a:r>
            <a:r>
              <a:rPr lang="tr-TR" sz="2000" dirty="0" smtClean="0"/>
              <a:t>.</a:t>
            </a:r>
          </a:p>
          <a:p>
            <a:endParaRPr lang="tr-TR" dirty="0" smtClean="0"/>
          </a:p>
        </p:txBody>
      </p:sp>
      <p:sp>
        <p:nvSpPr>
          <p:cNvPr id="5" name="Dikdörtgen 4"/>
          <p:cNvSpPr/>
          <p:nvPr/>
        </p:nvSpPr>
        <p:spPr>
          <a:xfrm>
            <a:off x="899592" y="1691680"/>
            <a:ext cx="1580882" cy="646331"/>
          </a:xfrm>
          <a:prstGeom prst="rect">
            <a:avLst/>
          </a:prstGeom>
        </p:spPr>
        <p:txBody>
          <a:bodyPr wrap="none">
            <a:spAutoFit/>
          </a:bodyPr>
          <a:lstStyle/>
          <a:p>
            <a:r>
              <a:rPr lang="tr-TR" sz="3600" dirty="0">
                <a:solidFill>
                  <a:schemeClr val="accent6"/>
                </a:solidFill>
              </a:rPr>
              <a:t>Örnek:</a:t>
            </a:r>
          </a:p>
        </p:txBody>
      </p:sp>
      <p:sp>
        <p:nvSpPr>
          <p:cNvPr id="6" name="Dikdörtgen 5"/>
          <p:cNvSpPr/>
          <p:nvPr/>
        </p:nvSpPr>
        <p:spPr>
          <a:xfrm>
            <a:off x="894834" y="3284984"/>
            <a:ext cx="4572000" cy="1200329"/>
          </a:xfrm>
          <a:prstGeom prst="rect">
            <a:avLst/>
          </a:prstGeom>
        </p:spPr>
        <p:txBody>
          <a:bodyPr>
            <a:spAutoFit/>
          </a:bodyPr>
          <a:lstStyle/>
          <a:p>
            <a:endParaRPr lang="tr-TR" sz="3600" dirty="0">
              <a:solidFill>
                <a:schemeClr val="accent6"/>
              </a:solidFill>
            </a:endParaRPr>
          </a:p>
          <a:p>
            <a:r>
              <a:rPr lang="tr-TR" sz="3600" dirty="0">
                <a:solidFill>
                  <a:schemeClr val="accent6"/>
                </a:solidFill>
              </a:rPr>
              <a:t>Çözüm:</a:t>
            </a:r>
          </a:p>
        </p:txBody>
      </p:sp>
      <p:sp>
        <p:nvSpPr>
          <p:cNvPr id="7" name="Dikdörtgen 6"/>
          <p:cNvSpPr/>
          <p:nvPr/>
        </p:nvSpPr>
        <p:spPr>
          <a:xfrm>
            <a:off x="2304256" y="4581128"/>
            <a:ext cx="4572000" cy="1631216"/>
          </a:xfrm>
          <a:prstGeom prst="rect">
            <a:avLst/>
          </a:prstGeom>
        </p:spPr>
        <p:txBody>
          <a:bodyPr>
            <a:spAutoFit/>
          </a:bodyPr>
          <a:lstStyle/>
          <a:p>
            <a:r>
              <a:rPr lang="tr-TR" sz="2000" dirty="0"/>
              <a:t>log </a:t>
            </a:r>
            <a:r>
              <a:rPr lang="tr-TR" sz="2000" baseline="-25000" dirty="0" smtClean="0"/>
              <a:t>3       </a:t>
            </a:r>
            <a:r>
              <a:rPr lang="tr-TR" sz="2000" dirty="0" smtClean="0"/>
              <a:t>a </a:t>
            </a:r>
            <a:r>
              <a:rPr lang="tr-TR" sz="2000" dirty="0"/>
              <a:t>= 3 </a:t>
            </a:r>
            <a:r>
              <a:rPr lang="tr-TR" sz="2000" dirty="0" smtClean="0">
                <a:sym typeface="Wingdings" pitchFamily="2" charset="2"/>
              </a:rPr>
              <a:t></a:t>
            </a:r>
            <a:r>
              <a:rPr lang="tr-TR" sz="2000" dirty="0" smtClean="0"/>
              <a:t>a =          </a:t>
            </a:r>
            <a:r>
              <a:rPr lang="tr-TR" sz="2000" baseline="30000" dirty="0" smtClean="0"/>
              <a:t>3</a:t>
            </a:r>
            <a:r>
              <a:rPr lang="tr-TR" sz="2000" dirty="0" smtClean="0"/>
              <a:t> </a:t>
            </a:r>
            <a:r>
              <a:rPr lang="tr-TR" sz="2000" dirty="0" smtClean="0">
                <a:sym typeface="Wingdings" pitchFamily="2" charset="2"/>
              </a:rPr>
              <a:t></a:t>
            </a:r>
            <a:r>
              <a:rPr lang="tr-TR" sz="2000" dirty="0" smtClean="0"/>
              <a:t> </a:t>
            </a:r>
            <a:r>
              <a:rPr lang="tr-TR" sz="2000" dirty="0"/>
              <a:t>a = 2 dir</a:t>
            </a:r>
            <a:r>
              <a:rPr lang="tr-TR" sz="2000" dirty="0" smtClean="0"/>
              <a:t>.</a:t>
            </a:r>
          </a:p>
          <a:p>
            <a:endParaRPr lang="tr-TR" sz="2000" dirty="0"/>
          </a:p>
          <a:p>
            <a:r>
              <a:rPr lang="tr-TR" sz="2000" dirty="0" smtClean="0"/>
              <a:t>Log      b </a:t>
            </a:r>
            <a:r>
              <a:rPr lang="tr-TR" sz="2000" dirty="0"/>
              <a:t>= 4   </a:t>
            </a:r>
            <a:r>
              <a:rPr lang="tr-TR" sz="2000" dirty="0" smtClean="0">
                <a:sym typeface="Wingdings" pitchFamily="2" charset="2"/>
              </a:rPr>
              <a:t></a:t>
            </a:r>
            <a:r>
              <a:rPr lang="tr-TR" sz="2000" dirty="0" smtClean="0"/>
              <a:t> </a:t>
            </a:r>
            <a:r>
              <a:rPr lang="tr-TR" sz="2000" dirty="0"/>
              <a:t>b </a:t>
            </a:r>
            <a:r>
              <a:rPr lang="tr-TR" sz="2000" dirty="0" smtClean="0"/>
              <a:t>=          </a:t>
            </a:r>
            <a:r>
              <a:rPr lang="tr-TR" sz="2000" baseline="30000" dirty="0" smtClean="0"/>
              <a:t>4</a:t>
            </a:r>
            <a:r>
              <a:rPr lang="tr-TR" sz="2000" dirty="0" smtClean="0"/>
              <a:t> </a:t>
            </a:r>
            <a:r>
              <a:rPr lang="tr-TR" sz="2000" dirty="0" smtClean="0">
                <a:sym typeface="Wingdings" pitchFamily="2" charset="2"/>
              </a:rPr>
              <a:t></a:t>
            </a:r>
            <a:r>
              <a:rPr lang="tr-TR" sz="2000" dirty="0" smtClean="0"/>
              <a:t> </a:t>
            </a:r>
            <a:r>
              <a:rPr lang="tr-TR" sz="2000" dirty="0"/>
              <a:t>b = 9 dur</a:t>
            </a:r>
            <a:r>
              <a:rPr lang="tr-TR" sz="2000" dirty="0" smtClean="0"/>
              <a:t>.</a:t>
            </a:r>
          </a:p>
          <a:p>
            <a:endParaRPr lang="tr-TR" sz="2000" dirty="0"/>
          </a:p>
          <a:p>
            <a:r>
              <a:rPr lang="tr-TR" sz="2000" dirty="0" smtClean="0"/>
              <a:t>Buradan</a:t>
            </a:r>
            <a:r>
              <a:rPr lang="tr-TR" sz="2000" dirty="0"/>
              <a:t>, a.b = 18 dir.</a:t>
            </a:r>
          </a:p>
        </p:txBody>
      </p:sp>
      <p:pic>
        <p:nvPicPr>
          <p:cNvPr id="8" name="Resim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1199" y="2523365"/>
            <a:ext cx="409635" cy="257563"/>
          </a:xfrm>
          <a:prstGeom prst="rect">
            <a:avLst/>
          </a:prstGeom>
          <a:noFill/>
          <a:ln>
            <a:noFill/>
          </a:ln>
        </p:spPr>
      </p:pic>
      <p:pic>
        <p:nvPicPr>
          <p:cNvPr id="9" name="Resim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6982" y="2469179"/>
            <a:ext cx="409034" cy="311749"/>
          </a:xfrm>
          <a:prstGeom prst="rect">
            <a:avLst/>
          </a:prstGeom>
          <a:noFill/>
          <a:ln>
            <a:noFill/>
          </a:ln>
        </p:spPr>
      </p:pic>
      <p:pic>
        <p:nvPicPr>
          <p:cNvPr id="10" name="Resim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4496052"/>
            <a:ext cx="594498" cy="445116"/>
          </a:xfrm>
          <a:prstGeom prst="rect">
            <a:avLst/>
          </a:prstGeom>
          <a:noFill/>
          <a:ln>
            <a:noFill/>
          </a:ln>
        </p:spPr>
      </p:pic>
      <p:pic>
        <p:nvPicPr>
          <p:cNvPr id="11" name="Resim 1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9600" y="5110138"/>
            <a:ext cx="584448" cy="407094"/>
          </a:xfrm>
          <a:prstGeom prst="rect">
            <a:avLst/>
          </a:prstGeom>
          <a:noFill/>
          <a:ln>
            <a:noFill/>
          </a:ln>
        </p:spPr>
      </p:pic>
      <p:pic>
        <p:nvPicPr>
          <p:cNvPr id="12" name="Resim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4213" y="4583162"/>
            <a:ext cx="409635" cy="257563"/>
          </a:xfrm>
          <a:prstGeom prst="rect">
            <a:avLst/>
          </a:prstGeom>
          <a:noFill/>
          <a:ln>
            <a:noFill/>
          </a:ln>
        </p:spPr>
      </p:pic>
      <p:pic>
        <p:nvPicPr>
          <p:cNvPr id="13" name="Resim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4814" y="5085184"/>
            <a:ext cx="409034" cy="311749"/>
          </a:xfrm>
          <a:prstGeom prst="rect">
            <a:avLst/>
          </a:prstGeom>
          <a:noFill/>
          <a:ln>
            <a:noFill/>
          </a:ln>
        </p:spPr>
      </p:pic>
      <p:sp>
        <p:nvSpPr>
          <p:cNvPr id="15" name="Başlık 1"/>
          <p:cNvSpPr>
            <a:spLocks noGrp="1"/>
          </p:cNvSpPr>
          <p:nvPr>
            <p:ph type="title"/>
          </p:nvPr>
        </p:nvSpPr>
        <p:spPr>
          <a:xfrm>
            <a:off x="1547664" y="548680"/>
            <a:ext cx="6512511" cy="1143000"/>
          </a:xfrm>
        </p:spPr>
        <p:txBody>
          <a:bodyPr/>
          <a:lstStyle/>
          <a:p>
            <a:pPr marL="0" indent="0">
              <a:buNone/>
            </a:pPr>
            <a:r>
              <a:rPr lang="tr-TR" dirty="0" smtClean="0"/>
              <a:t>LOGARİTMA</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9294135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49257" y="402076"/>
            <a:ext cx="6773843" cy="646331"/>
          </a:xfrm>
          <a:prstGeom prst="rect">
            <a:avLst/>
          </a:prstGeom>
        </p:spPr>
        <p:txBody>
          <a:bodyPr wrap="square">
            <a:spAutoFit/>
          </a:bodyPr>
          <a:lstStyle/>
          <a:p>
            <a:pPr algn="r"/>
            <a:r>
              <a:rPr lang="tr-TR" sz="3600" b="1" dirty="0" smtClean="0">
                <a:solidFill>
                  <a:schemeClr val="accent6"/>
                </a:solidFill>
              </a:rPr>
              <a:t>2. ÖZEL  LOGARİTMALAR</a:t>
            </a:r>
            <a:endParaRPr lang="tr-TR" sz="3600" b="1" dirty="0">
              <a:solidFill>
                <a:schemeClr val="accent6"/>
              </a:solidFill>
            </a:endParaRPr>
          </a:p>
        </p:txBody>
      </p:sp>
      <p:sp>
        <p:nvSpPr>
          <p:cNvPr id="5" name="Dikdörtgen 4"/>
          <p:cNvSpPr/>
          <p:nvPr/>
        </p:nvSpPr>
        <p:spPr>
          <a:xfrm>
            <a:off x="1049257" y="2132856"/>
            <a:ext cx="3256020" cy="523220"/>
          </a:xfrm>
          <a:prstGeom prst="rect">
            <a:avLst/>
          </a:prstGeom>
        </p:spPr>
        <p:txBody>
          <a:bodyPr wrap="none">
            <a:spAutoFit/>
          </a:bodyPr>
          <a:lstStyle/>
          <a:p>
            <a:r>
              <a:rPr lang="tr-TR" sz="2800" b="1" dirty="0">
                <a:solidFill>
                  <a:schemeClr val="accent6"/>
                </a:solidFill>
              </a:rPr>
              <a:t>a) Bayağı Logaritma</a:t>
            </a:r>
            <a:endParaRPr lang="tr-TR" sz="2800" dirty="0">
              <a:solidFill>
                <a:schemeClr val="accent6"/>
              </a:solidFill>
            </a:endParaRPr>
          </a:p>
        </p:txBody>
      </p:sp>
      <p:sp>
        <p:nvSpPr>
          <p:cNvPr id="6" name="Dikdörtgen 5"/>
          <p:cNvSpPr/>
          <p:nvPr/>
        </p:nvSpPr>
        <p:spPr>
          <a:xfrm>
            <a:off x="1049256" y="2955942"/>
            <a:ext cx="8203263" cy="954107"/>
          </a:xfrm>
          <a:prstGeom prst="rect">
            <a:avLst/>
          </a:prstGeom>
        </p:spPr>
        <p:txBody>
          <a:bodyPr wrap="square">
            <a:spAutoFit/>
          </a:bodyPr>
          <a:lstStyle/>
          <a:p>
            <a:r>
              <a:rPr lang="tr-TR" sz="2800" dirty="0" smtClean="0"/>
              <a:t>   y </a:t>
            </a:r>
            <a:r>
              <a:rPr lang="tr-TR" sz="2800" dirty="0"/>
              <a:t>= log</a:t>
            </a:r>
            <a:r>
              <a:rPr lang="tr-TR" sz="2800" baseline="-25000" dirty="0"/>
              <a:t>10</a:t>
            </a:r>
            <a:r>
              <a:rPr lang="tr-TR" sz="2800" dirty="0"/>
              <a:t> x = log x fonksiyonuna 10 tabanında logaritma veya bayağı logaritma denir.</a:t>
            </a:r>
          </a:p>
        </p:txBody>
      </p:sp>
      <p:sp>
        <p:nvSpPr>
          <p:cNvPr id="7" name="Dikdörtgen 6"/>
          <p:cNvSpPr/>
          <p:nvPr/>
        </p:nvSpPr>
        <p:spPr>
          <a:xfrm>
            <a:off x="1727873" y="4922004"/>
            <a:ext cx="4572000" cy="523220"/>
          </a:xfrm>
          <a:prstGeom prst="rect">
            <a:avLst/>
          </a:prstGeom>
        </p:spPr>
        <p:txBody>
          <a:bodyPr>
            <a:spAutoFit/>
          </a:bodyPr>
          <a:lstStyle/>
          <a:p>
            <a:r>
              <a:rPr lang="tr-TR" sz="2800" dirty="0" smtClean="0"/>
              <a:t>log</a:t>
            </a:r>
            <a:r>
              <a:rPr lang="tr-TR" sz="2800" baseline="-25000" dirty="0" smtClean="0"/>
              <a:t>10</a:t>
            </a:r>
            <a:r>
              <a:rPr lang="tr-TR" sz="2800" dirty="0" smtClean="0"/>
              <a:t> </a:t>
            </a:r>
            <a:r>
              <a:rPr lang="tr-TR" sz="2800" dirty="0"/>
              <a:t>10 = log10 = 1 dir.</a:t>
            </a:r>
          </a:p>
        </p:txBody>
      </p:sp>
      <p:sp>
        <p:nvSpPr>
          <p:cNvPr id="8" name="Dikdörtgen 7"/>
          <p:cNvSpPr/>
          <p:nvPr/>
        </p:nvSpPr>
        <p:spPr>
          <a:xfrm>
            <a:off x="1315194" y="4199565"/>
            <a:ext cx="1202573" cy="523220"/>
          </a:xfrm>
          <a:prstGeom prst="rect">
            <a:avLst/>
          </a:prstGeom>
        </p:spPr>
        <p:txBody>
          <a:bodyPr wrap="none">
            <a:spAutoFit/>
          </a:bodyPr>
          <a:lstStyle/>
          <a:p>
            <a:r>
              <a:rPr lang="tr-TR" sz="2800" dirty="0">
                <a:solidFill>
                  <a:schemeClr val="accent6"/>
                </a:solidFill>
              </a:rPr>
              <a:t>Örnek:</a:t>
            </a: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6636694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2150819"/>
            <a:ext cx="2818663" cy="523220"/>
          </a:xfrm>
          <a:prstGeom prst="rect">
            <a:avLst/>
          </a:prstGeom>
        </p:spPr>
        <p:txBody>
          <a:bodyPr wrap="none">
            <a:spAutoFit/>
          </a:bodyPr>
          <a:lstStyle/>
          <a:p>
            <a:r>
              <a:rPr lang="tr-TR" sz="2800" dirty="0">
                <a:solidFill>
                  <a:schemeClr val="accent6"/>
                </a:solidFill>
              </a:rPr>
              <a:t>b) Doğal Logaritma</a:t>
            </a:r>
          </a:p>
        </p:txBody>
      </p:sp>
      <p:sp>
        <p:nvSpPr>
          <p:cNvPr id="4" name="Dikdörtgen 3"/>
          <p:cNvSpPr/>
          <p:nvPr/>
        </p:nvSpPr>
        <p:spPr>
          <a:xfrm>
            <a:off x="1049257" y="402076"/>
            <a:ext cx="6773843" cy="646331"/>
          </a:xfrm>
          <a:prstGeom prst="rect">
            <a:avLst/>
          </a:prstGeom>
        </p:spPr>
        <p:txBody>
          <a:bodyPr wrap="square">
            <a:spAutoFit/>
          </a:bodyPr>
          <a:lstStyle/>
          <a:p>
            <a:pPr algn="r"/>
            <a:r>
              <a:rPr lang="tr-TR" sz="3600" b="1" dirty="0" smtClean="0">
                <a:solidFill>
                  <a:schemeClr val="accent6"/>
                </a:solidFill>
              </a:rPr>
              <a:t> ÖZEL  LOGARİTMALAR</a:t>
            </a:r>
            <a:endParaRPr lang="tr-TR" sz="3600" b="1" dirty="0">
              <a:solidFill>
                <a:schemeClr val="accent6"/>
              </a:solidFill>
            </a:endParaRPr>
          </a:p>
        </p:txBody>
      </p:sp>
      <p:sp>
        <p:nvSpPr>
          <p:cNvPr id="5" name="Dikdörtgen 4"/>
          <p:cNvSpPr/>
          <p:nvPr/>
        </p:nvSpPr>
        <p:spPr>
          <a:xfrm>
            <a:off x="1180861" y="2836093"/>
            <a:ext cx="5874967" cy="1384995"/>
          </a:xfrm>
          <a:prstGeom prst="rect">
            <a:avLst/>
          </a:prstGeom>
        </p:spPr>
        <p:txBody>
          <a:bodyPr wrap="square">
            <a:spAutoFit/>
          </a:bodyPr>
          <a:lstStyle/>
          <a:p>
            <a:r>
              <a:rPr lang="tr-TR" sz="2800" dirty="0"/>
              <a:t>e = 2,71828…. olmak üzere,</a:t>
            </a:r>
          </a:p>
          <a:p>
            <a:r>
              <a:rPr lang="es-ES" sz="2800" dirty="0"/>
              <a:t>y = log</a:t>
            </a:r>
            <a:r>
              <a:rPr lang="es-ES" sz="2800" baseline="-25000" dirty="0"/>
              <a:t>e</a:t>
            </a:r>
            <a:r>
              <a:rPr lang="es-ES" sz="2800" dirty="0"/>
              <a:t> x = ln x fonksiyonuna doğal logaritma denir.</a:t>
            </a:r>
          </a:p>
        </p:txBody>
      </p:sp>
      <p:sp>
        <p:nvSpPr>
          <p:cNvPr id="6" name="Dikdörtgen 5"/>
          <p:cNvSpPr/>
          <p:nvPr/>
        </p:nvSpPr>
        <p:spPr>
          <a:xfrm>
            <a:off x="1076297" y="4561964"/>
            <a:ext cx="1093248" cy="523220"/>
          </a:xfrm>
          <a:prstGeom prst="rect">
            <a:avLst/>
          </a:prstGeom>
        </p:spPr>
        <p:txBody>
          <a:bodyPr wrap="none">
            <a:spAutoFit/>
          </a:bodyPr>
          <a:lstStyle/>
          <a:p>
            <a:r>
              <a:rPr lang="tr-TR" sz="2800" dirty="0">
                <a:solidFill>
                  <a:schemeClr val="accent6"/>
                </a:solidFill>
              </a:rPr>
              <a:t>Örnek:</a:t>
            </a:r>
          </a:p>
        </p:txBody>
      </p:sp>
      <p:sp>
        <p:nvSpPr>
          <p:cNvPr id="7" name="Dikdörtgen 6"/>
          <p:cNvSpPr/>
          <p:nvPr/>
        </p:nvSpPr>
        <p:spPr>
          <a:xfrm>
            <a:off x="2056444" y="5138028"/>
            <a:ext cx="2774945" cy="523220"/>
          </a:xfrm>
          <a:prstGeom prst="rect">
            <a:avLst/>
          </a:prstGeom>
        </p:spPr>
        <p:txBody>
          <a:bodyPr wrap="none">
            <a:spAutoFit/>
          </a:bodyPr>
          <a:lstStyle/>
          <a:p>
            <a:r>
              <a:rPr lang="tr-TR" sz="2800" dirty="0"/>
              <a:t>Log</a:t>
            </a:r>
            <a:r>
              <a:rPr lang="tr-TR" sz="2800" baseline="-25000" dirty="0"/>
              <a:t>e</a:t>
            </a:r>
            <a:r>
              <a:rPr lang="tr-TR" sz="2800" dirty="0"/>
              <a:t> e = ln e = 1 dir.</a:t>
            </a:r>
          </a:p>
        </p:txBody>
      </p:sp>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13743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44488" y="692696"/>
            <a:ext cx="8094743" cy="646331"/>
          </a:xfrm>
          <a:prstGeom prst="rect">
            <a:avLst/>
          </a:prstGeom>
        </p:spPr>
        <p:txBody>
          <a:bodyPr wrap="square">
            <a:spAutoFit/>
          </a:bodyPr>
          <a:lstStyle/>
          <a:p>
            <a:pPr algn="ctr"/>
            <a:r>
              <a:rPr lang="tr-TR" sz="3600" b="1" dirty="0">
                <a:solidFill>
                  <a:schemeClr val="accent6"/>
                </a:solidFill>
              </a:rPr>
              <a:t>3. LOGARİTMANIN ÖZELLİKLERİ</a:t>
            </a:r>
          </a:p>
        </p:txBody>
      </p:sp>
      <p:sp>
        <p:nvSpPr>
          <p:cNvPr id="3" name="Dikdörtgen 2"/>
          <p:cNvSpPr/>
          <p:nvPr/>
        </p:nvSpPr>
        <p:spPr>
          <a:xfrm>
            <a:off x="908718" y="2001029"/>
            <a:ext cx="7047658" cy="4524315"/>
          </a:xfrm>
          <a:prstGeom prst="rect">
            <a:avLst/>
          </a:prstGeom>
        </p:spPr>
        <p:txBody>
          <a:bodyPr wrap="square">
            <a:spAutoFit/>
          </a:bodyPr>
          <a:lstStyle/>
          <a:p>
            <a:r>
              <a:rPr lang="tr-TR" dirty="0" smtClean="0"/>
              <a:t>  </a:t>
            </a:r>
            <a:r>
              <a:rPr lang="pt-BR" dirty="0" smtClean="0"/>
              <a:t>x,y</a:t>
            </a:r>
            <a:r>
              <a:rPr lang="tr-TR" dirty="0" smtClean="0"/>
              <a:t>   </a:t>
            </a:r>
            <a:r>
              <a:rPr lang="pt-BR" dirty="0" smtClean="0"/>
              <a:t>R</a:t>
            </a:r>
            <a:r>
              <a:rPr lang="pt-BR" baseline="30000" dirty="0"/>
              <a:t>+</a:t>
            </a:r>
            <a:r>
              <a:rPr lang="pt-BR" dirty="0"/>
              <a:t> ve a </a:t>
            </a:r>
            <a:r>
              <a:rPr lang="tr-TR" dirty="0" smtClean="0"/>
              <a:t>  </a:t>
            </a:r>
            <a:r>
              <a:rPr lang="pt-BR" dirty="0" smtClean="0"/>
              <a:t>R</a:t>
            </a:r>
            <a:r>
              <a:rPr lang="pt-BR" baseline="30000" dirty="0"/>
              <a:t>+</a:t>
            </a:r>
            <a:r>
              <a:rPr lang="pt-BR" dirty="0"/>
              <a:t> - {1} olmak üzere,</a:t>
            </a:r>
          </a:p>
          <a:p>
            <a:r>
              <a:rPr lang="tr-TR" dirty="0"/>
              <a:t> </a:t>
            </a:r>
          </a:p>
          <a:p>
            <a:r>
              <a:rPr lang="tr-TR" dirty="0" smtClean="0"/>
              <a:t>1)</a:t>
            </a:r>
            <a:r>
              <a:rPr lang="es-ES" dirty="0" smtClean="0"/>
              <a:t>log</a:t>
            </a:r>
            <a:r>
              <a:rPr lang="es-ES" baseline="-25000" dirty="0" smtClean="0"/>
              <a:t>a</a:t>
            </a:r>
            <a:r>
              <a:rPr lang="es-ES" dirty="0" smtClean="0"/>
              <a:t> </a:t>
            </a:r>
            <a:r>
              <a:rPr lang="es-ES" dirty="0"/>
              <a:t>(x.y) = log</a:t>
            </a:r>
            <a:r>
              <a:rPr lang="es-ES" baseline="-25000" dirty="0"/>
              <a:t>a</a:t>
            </a:r>
            <a:r>
              <a:rPr lang="es-ES" dirty="0"/>
              <a:t> x + log</a:t>
            </a:r>
            <a:r>
              <a:rPr lang="es-ES" baseline="-25000" dirty="0"/>
              <a:t>a</a:t>
            </a:r>
            <a:r>
              <a:rPr lang="es-ES" dirty="0"/>
              <a:t> </a:t>
            </a:r>
            <a:r>
              <a:rPr lang="es-ES" dirty="0" smtClean="0"/>
              <a:t>y</a:t>
            </a:r>
            <a:endParaRPr lang="tr-TR" dirty="0" smtClean="0"/>
          </a:p>
          <a:p>
            <a:pPr marL="457200" indent="-457200">
              <a:buAutoNum type="arabicParenR"/>
            </a:pPr>
            <a:endParaRPr lang="es-ES" dirty="0"/>
          </a:p>
          <a:p>
            <a:r>
              <a:rPr lang="es-ES" dirty="0" smtClean="0"/>
              <a:t>2</a:t>
            </a:r>
            <a:r>
              <a:rPr lang="es-ES" dirty="0"/>
              <a:t>) log</a:t>
            </a:r>
            <a:r>
              <a:rPr lang="es-ES" baseline="-25000" dirty="0"/>
              <a:t>a</a:t>
            </a:r>
            <a:r>
              <a:rPr lang="es-ES" dirty="0"/>
              <a:t>  </a:t>
            </a:r>
            <a:r>
              <a:rPr lang="tr-TR" dirty="0" smtClean="0"/>
              <a:t>        </a:t>
            </a:r>
            <a:r>
              <a:rPr lang="es-ES" dirty="0" smtClean="0"/>
              <a:t>= </a:t>
            </a:r>
            <a:r>
              <a:rPr lang="es-ES" dirty="0"/>
              <a:t>log</a:t>
            </a:r>
            <a:r>
              <a:rPr lang="es-ES" baseline="-25000" dirty="0"/>
              <a:t>a</a:t>
            </a:r>
            <a:r>
              <a:rPr lang="es-ES" dirty="0"/>
              <a:t> x – log</a:t>
            </a:r>
            <a:r>
              <a:rPr lang="es-ES" baseline="-25000" dirty="0"/>
              <a:t>a</a:t>
            </a:r>
            <a:r>
              <a:rPr lang="es-ES" dirty="0"/>
              <a:t> </a:t>
            </a:r>
            <a:r>
              <a:rPr lang="es-ES" dirty="0" smtClean="0"/>
              <a:t>y</a:t>
            </a:r>
            <a:endParaRPr lang="tr-TR" dirty="0" smtClean="0"/>
          </a:p>
          <a:p>
            <a:endParaRPr lang="es-ES" dirty="0"/>
          </a:p>
          <a:p>
            <a:r>
              <a:rPr lang="tr-TR" dirty="0"/>
              <a:t>3) log </a:t>
            </a:r>
            <a:r>
              <a:rPr lang="tr-TR" baseline="-25000" dirty="0"/>
              <a:t> </a:t>
            </a:r>
            <a:r>
              <a:rPr lang="tr-TR" baseline="-25000" dirty="0" smtClean="0"/>
              <a:t>     </a:t>
            </a:r>
            <a:r>
              <a:rPr lang="tr-TR" dirty="0" smtClean="0"/>
              <a:t>x</a:t>
            </a:r>
            <a:r>
              <a:rPr lang="tr-TR" baseline="30000" dirty="0" smtClean="0"/>
              <a:t>m</a:t>
            </a:r>
            <a:r>
              <a:rPr lang="tr-TR" dirty="0" smtClean="0"/>
              <a:t> =      log</a:t>
            </a:r>
            <a:r>
              <a:rPr lang="tr-TR" baseline="-25000" dirty="0" smtClean="0"/>
              <a:t>a</a:t>
            </a:r>
            <a:r>
              <a:rPr lang="tr-TR" dirty="0" smtClean="0"/>
              <a:t>x</a:t>
            </a:r>
            <a:endParaRPr lang="tr-TR" dirty="0"/>
          </a:p>
          <a:p>
            <a:r>
              <a:rPr lang="es-ES" dirty="0"/>
              <a:t>4) log</a:t>
            </a:r>
            <a:r>
              <a:rPr lang="es-ES" baseline="-25000" dirty="0"/>
              <a:t>a</a:t>
            </a:r>
            <a:r>
              <a:rPr lang="es-ES" dirty="0"/>
              <a:t> x = log</a:t>
            </a:r>
            <a:r>
              <a:rPr lang="es-ES" baseline="-25000" dirty="0"/>
              <a:t>a</a:t>
            </a:r>
            <a:r>
              <a:rPr lang="es-ES" dirty="0"/>
              <a:t> y </a:t>
            </a:r>
            <a:r>
              <a:rPr lang="tr-TR" dirty="0" smtClean="0">
                <a:sym typeface="Wingdings" pitchFamily="2" charset="2"/>
              </a:rPr>
              <a:t></a:t>
            </a:r>
            <a:r>
              <a:rPr lang="tr-TR" dirty="0" smtClean="0"/>
              <a:t> </a:t>
            </a:r>
            <a:r>
              <a:rPr lang="tr-TR" dirty="0"/>
              <a:t>x = y </a:t>
            </a:r>
            <a:r>
              <a:rPr lang="tr-TR" dirty="0" smtClean="0"/>
              <a:t>’dir</a:t>
            </a:r>
            <a:r>
              <a:rPr lang="tr-TR" dirty="0"/>
              <a:t>.</a:t>
            </a:r>
          </a:p>
          <a:p>
            <a:r>
              <a:rPr lang="tr-TR" dirty="0"/>
              <a:t> </a:t>
            </a:r>
          </a:p>
          <a:p>
            <a:r>
              <a:rPr lang="tr-TR" dirty="0" smtClean="0">
                <a:solidFill>
                  <a:srgbClr val="FF0000"/>
                </a:solidFill>
              </a:rPr>
              <a:t>Örnek:</a:t>
            </a:r>
          </a:p>
          <a:p>
            <a:r>
              <a:rPr lang="tr-TR" dirty="0" smtClean="0"/>
              <a:t>1) log </a:t>
            </a:r>
            <a:r>
              <a:rPr lang="tr-TR" dirty="0"/>
              <a:t>5 + log 2 = log (5.2) = log 10 =</a:t>
            </a:r>
            <a:r>
              <a:rPr lang="tr-TR" dirty="0" smtClean="0"/>
              <a:t>1</a:t>
            </a:r>
          </a:p>
          <a:p>
            <a:pPr marL="457200" indent="-457200">
              <a:buAutoNum type="arabicParenR"/>
            </a:pPr>
            <a:endParaRPr lang="tr-TR" dirty="0"/>
          </a:p>
          <a:p>
            <a:r>
              <a:rPr lang="tr-TR" dirty="0"/>
              <a:t>2) log 300 – log 3 = log  </a:t>
            </a:r>
            <a:r>
              <a:rPr lang="tr-TR" dirty="0" smtClean="0"/>
              <a:t>      = </a:t>
            </a:r>
            <a:r>
              <a:rPr lang="tr-TR" dirty="0"/>
              <a:t>log 100 = log (10</a:t>
            </a:r>
            <a:r>
              <a:rPr lang="tr-TR" baseline="30000" dirty="0"/>
              <a:t>2</a:t>
            </a:r>
            <a:r>
              <a:rPr lang="tr-TR" dirty="0"/>
              <a:t>) = 2. log 10 =</a:t>
            </a:r>
            <a:r>
              <a:rPr lang="tr-TR" dirty="0" smtClean="0"/>
              <a:t>2</a:t>
            </a:r>
          </a:p>
          <a:p>
            <a:endParaRPr lang="tr-TR" dirty="0"/>
          </a:p>
          <a:p>
            <a:r>
              <a:rPr lang="tr-TR" dirty="0"/>
              <a:t>3) log</a:t>
            </a:r>
            <a:r>
              <a:rPr lang="tr-TR" baseline="-25000" dirty="0"/>
              <a:t>25</a:t>
            </a:r>
            <a:r>
              <a:rPr lang="tr-TR" dirty="0"/>
              <a:t> 125 = log5</a:t>
            </a:r>
            <a:r>
              <a:rPr lang="tr-TR" baseline="30000" dirty="0"/>
              <a:t>3 </a:t>
            </a:r>
            <a:r>
              <a:rPr lang="tr-TR" dirty="0"/>
              <a:t>=  </a:t>
            </a:r>
            <a:r>
              <a:rPr lang="tr-TR" dirty="0" smtClean="0"/>
              <a:t>   log</a:t>
            </a:r>
            <a:r>
              <a:rPr lang="tr-TR" baseline="-25000" dirty="0" smtClean="0"/>
              <a:t>5</a:t>
            </a:r>
            <a:r>
              <a:rPr lang="tr-TR" dirty="0" smtClean="0"/>
              <a:t> </a:t>
            </a:r>
            <a:r>
              <a:rPr lang="tr-TR" dirty="0"/>
              <a:t>5 </a:t>
            </a:r>
            <a:r>
              <a:rPr lang="tr-TR" dirty="0" smtClean="0"/>
              <a:t>=</a:t>
            </a:r>
            <a:endParaRPr lang="tr-TR" dirty="0"/>
          </a:p>
          <a:p>
            <a:r>
              <a:rPr lang="tr-TR" dirty="0"/>
              <a:t> </a:t>
            </a: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132856"/>
            <a:ext cx="133921" cy="159844"/>
          </a:xfrm>
          <a:prstGeom prst="rect">
            <a:avLst/>
          </a:prstGeom>
          <a:noFill/>
          <a:ln>
            <a:noFill/>
          </a:ln>
        </p:spPr>
      </p:pic>
      <p:pic>
        <p:nvPicPr>
          <p:cNvPr id="7" name="Resim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2117028"/>
            <a:ext cx="133921" cy="159844"/>
          </a:xfrm>
          <a:prstGeom prst="rect">
            <a:avLst/>
          </a:prstGeom>
          <a:noFill/>
          <a:ln>
            <a:noFill/>
          </a:ln>
        </p:spPr>
      </p:pic>
      <p:pic>
        <p:nvPicPr>
          <p:cNvPr id="8" name="Resim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4817" y="3115816"/>
            <a:ext cx="458911" cy="457200"/>
          </a:xfrm>
          <a:prstGeom prst="rect">
            <a:avLst/>
          </a:prstGeom>
          <a:noFill/>
          <a:ln>
            <a:noFill/>
          </a:ln>
        </p:spPr>
      </p:pic>
      <p:pic>
        <p:nvPicPr>
          <p:cNvPr id="9" name="Resim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5849" y="3450316"/>
            <a:ext cx="381855" cy="489665"/>
          </a:xfrm>
          <a:prstGeom prst="rect">
            <a:avLst/>
          </a:prstGeom>
          <a:noFill/>
          <a:ln>
            <a:noFill/>
          </a:ln>
        </p:spPr>
      </p:pic>
      <p:pic>
        <p:nvPicPr>
          <p:cNvPr id="10" name="Resim 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67744" y="3614539"/>
            <a:ext cx="190500" cy="390525"/>
          </a:xfrm>
          <a:prstGeom prst="rect">
            <a:avLst/>
          </a:prstGeom>
          <a:noFill/>
          <a:ln>
            <a:noFill/>
          </a:ln>
        </p:spPr>
      </p:pic>
      <p:pic>
        <p:nvPicPr>
          <p:cNvPr id="11" name="Resim 1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91307" y="5267055"/>
            <a:ext cx="447675" cy="428625"/>
          </a:xfrm>
          <a:prstGeom prst="rect">
            <a:avLst/>
          </a:prstGeom>
          <a:noFill/>
          <a:ln>
            <a:noFill/>
          </a:ln>
        </p:spPr>
      </p:pic>
      <p:pic>
        <p:nvPicPr>
          <p:cNvPr id="12" name="Resim 1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14855" y="6021288"/>
            <a:ext cx="324127" cy="432048"/>
          </a:xfrm>
          <a:prstGeom prst="rect">
            <a:avLst/>
          </a:prstGeom>
          <a:noFill/>
          <a:ln>
            <a:noFill/>
          </a:ln>
        </p:spPr>
      </p:pic>
      <p:pic>
        <p:nvPicPr>
          <p:cNvPr id="13" name="Resim 12"/>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27984" y="6031669"/>
            <a:ext cx="288032" cy="411286"/>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586719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416225"/>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sp>
        <p:nvSpPr>
          <p:cNvPr id="2" name="Dikdörtgen 1"/>
          <p:cNvSpPr/>
          <p:nvPr/>
        </p:nvSpPr>
        <p:spPr>
          <a:xfrm>
            <a:off x="971600" y="2010320"/>
            <a:ext cx="6408712" cy="4154984"/>
          </a:xfrm>
          <a:prstGeom prst="rect">
            <a:avLst/>
          </a:prstGeom>
        </p:spPr>
        <p:txBody>
          <a:bodyPr wrap="square">
            <a:spAutoFit/>
          </a:bodyPr>
          <a:lstStyle/>
          <a:p>
            <a:r>
              <a:rPr lang="tr-TR" sz="2400" dirty="0">
                <a:solidFill>
                  <a:srgbClr val="FF0000"/>
                </a:solidFill>
              </a:rPr>
              <a:t>Örnek:</a:t>
            </a:r>
          </a:p>
          <a:p>
            <a:r>
              <a:rPr lang="tr-TR" sz="2400" dirty="0"/>
              <a:t>log (2x-y) = log x + log y  olduğuna göre, y nin x türünden eşitini bulalım.</a:t>
            </a:r>
          </a:p>
          <a:p>
            <a:r>
              <a:rPr lang="tr-TR" sz="2400" dirty="0"/>
              <a:t> </a:t>
            </a:r>
            <a:endParaRPr lang="tr-TR" sz="2400" dirty="0">
              <a:solidFill>
                <a:srgbClr val="FF0000"/>
              </a:solidFill>
            </a:endParaRPr>
          </a:p>
          <a:p>
            <a:r>
              <a:rPr lang="tr-TR" sz="2400" dirty="0">
                <a:solidFill>
                  <a:srgbClr val="FF0000"/>
                </a:solidFill>
              </a:rPr>
              <a:t>Çözüm:</a:t>
            </a:r>
          </a:p>
          <a:p>
            <a:r>
              <a:rPr lang="es-ES" sz="2400" dirty="0"/>
              <a:t>log (2x-y) = log x + log y </a:t>
            </a:r>
            <a:r>
              <a:rPr lang="tr-TR" sz="2400" dirty="0">
                <a:sym typeface="Wingdings" pitchFamily="2" charset="2"/>
              </a:rPr>
              <a:t></a:t>
            </a:r>
            <a:r>
              <a:rPr lang="tr-TR" sz="2400" dirty="0" smtClean="0"/>
              <a:t> </a:t>
            </a:r>
            <a:r>
              <a:rPr lang="tr-TR" sz="2400" dirty="0"/>
              <a:t>log (2x-y) = log (x.y)</a:t>
            </a:r>
          </a:p>
          <a:p>
            <a:r>
              <a:rPr lang="tr-TR" sz="2400" dirty="0" smtClean="0">
                <a:sym typeface="Wingdings" pitchFamily="2" charset="2"/>
              </a:rPr>
              <a:t></a:t>
            </a:r>
            <a:r>
              <a:rPr lang="tr-TR" sz="2400" dirty="0" smtClean="0"/>
              <a:t>2x </a:t>
            </a:r>
            <a:r>
              <a:rPr lang="tr-TR" sz="2400" dirty="0"/>
              <a:t>– y = x.y</a:t>
            </a:r>
          </a:p>
          <a:p>
            <a:r>
              <a:rPr lang="tr-TR" sz="2400" dirty="0">
                <a:sym typeface="Wingdings" pitchFamily="2" charset="2"/>
              </a:rPr>
              <a:t> </a:t>
            </a:r>
            <a:r>
              <a:rPr lang="tr-TR" sz="2400" dirty="0" smtClean="0"/>
              <a:t>2x </a:t>
            </a:r>
            <a:r>
              <a:rPr lang="tr-TR" sz="2400" dirty="0"/>
              <a:t>= x.y +y  </a:t>
            </a:r>
          </a:p>
          <a:p>
            <a:pPr marL="285750" indent="-285750">
              <a:buFont typeface="Wingdings" pitchFamily="2" charset="2"/>
              <a:buChar char="è"/>
            </a:pPr>
            <a:r>
              <a:rPr lang="tr-TR" sz="2400" dirty="0" smtClean="0"/>
              <a:t>2x </a:t>
            </a:r>
            <a:r>
              <a:rPr lang="tr-TR" sz="2400" dirty="0"/>
              <a:t>= y. (x+1</a:t>
            </a:r>
            <a:r>
              <a:rPr lang="tr-TR" sz="2400" dirty="0" smtClean="0"/>
              <a:t>)</a:t>
            </a:r>
          </a:p>
          <a:p>
            <a:pPr marL="285750" indent="-285750">
              <a:buFont typeface="Wingdings" pitchFamily="2" charset="2"/>
              <a:buChar char="è"/>
            </a:pPr>
            <a:endParaRPr lang="tr-TR" sz="2400" dirty="0"/>
          </a:p>
          <a:p>
            <a:r>
              <a:rPr lang="tr-TR" sz="2400" dirty="0">
                <a:sym typeface="Wingdings" pitchFamily="2" charset="2"/>
              </a:rPr>
              <a:t></a:t>
            </a:r>
            <a:r>
              <a:rPr lang="tr-TR" sz="2400" dirty="0" smtClean="0"/>
              <a:t> </a:t>
            </a:r>
            <a:r>
              <a:rPr lang="tr-TR" sz="2400" dirty="0"/>
              <a:t>y </a:t>
            </a:r>
            <a:r>
              <a:rPr lang="tr-TR" sz="2400" dirty="0" smtClean="0"/>
              <a:t>=        </a:t>
            </a:r>
            <a:r>
              <a:rPr lang="tr-TR" sz="2400" dirty="0"/>
              <a:t> dir.</a:t>
            </a: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5589240"/>
            <a:ext cx="570059" cy="576064"/>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13743826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2156" y="4172588"/>
            <a:ext cx="169924" cy="296416"/>
          </a:xfrm>
          <a:prstGeom prst="rect">
            <a:avLst/>
          </a:prstGeom>
          <a:noFill/>
          <a:ln>
            <a:noFill/>
          </a:ln>
        </p:spPr>
      </p:pic>
      <p:sp>
        <p:nvSpPr>
          <p:cNvPr id="6" name="Başlık 1"/>
          <p:cNvSpPr txBox="1">
            <a:spLocks/>
          </p:cNvSpPr>
          <p:nvPr/>
        </p:nvSpPr>
        <p:spPr>
          <a:xfrm>
            <a:off x="-324544" y="3629246"/>
            <a:ext cx="4752528" cy="5715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buFont typeface="Georgia" pitchFamily="18" charset="0"/>
              <a:buNone/>
            </a:pPr>
            <a:endParaRPr lang="tr-TR" dirty="0"/>
          </a:p>
        </p:txBody>
      </p:sp>
      <p:sp>
        <p:nvSpPr>
          <p:cNvPr id="9" name="Başlık 1"/>
          <p:cNvSpPr>
            <a:spLocks noGrp="1"/>
          </p:cNvSpPr>
          <p:nvPr>
            <p:ph type="title"/>
          </p:nvPr>
        </p:nvSpPr>
        <p:spPr>
          <a:xfrm>
            <a:off x="1043608" y="620688"/>
            <a:ext cx="6512511" cy="1143000"/>
          </a:xfrm>
        </p:spPr>
        <p:txBody>
          <a:bodyPr>
            <a:normAutofit fontScale="90000"/>
          </a:bodyPr>
          <a:lstStyle/>
          <a:p>
            <a:r>
              <a:rPr lang="tr-TR" dirty="0" smtClean="0"/>
              <a:t> </a:t>
            </a:r>
            <a:r>
              <a:rPr lang="tr-TR" dirty="0">
                <a:solidFill>
                  <a:schemeClr val="accent2">
                    <a:lumMod val="50000"/>
                  </a:schemeClr>
                </a:solidFill>
              </a:rPr>
              <a:t>LOGARİTMA’NIN TARİHÇESİ</a:t>
            </a:r>
          </a:p>
        </p:txBody>
      </p:sp>
      <p:sp>
        <p:nvSpPr>
          <p:cNvPr id="7" name="Dikdörtgen 6"/>
          <p:cNvSpPr/>
          <p:nvPr/>
        </p:nvSpPr>
        <p:spPr>
          <a:xfrm>
            <a:off x="1691680" y="2636912"/>
            <a:ext cx="4572000" cy="3416320"/>
          </a:xfrm>
          <a:prstGeom prst="rect">
            <a:avLst/>
          </a:prstGeom>
        </p:spPr>
        <p:txBody>
          <a:bodyPr>
            <a:spAutoFit/>
          </a:bodyPr>
          <a:lstStyle/>
          <a:p>
            <a:r>
              <a:rPr lang="tr-TR" dirty="0"/>
              <a:t>Matematikte büyük çarpımları, bölmeleri, kök ve kuvvet almaları yapabilmek için sayısal hesapları yalınlaştırarak, sonuca daha kolay ulaşılmasını sağlayan yol. Toplama yapma, çarpma yapmadan kuşkusuz daha kolaydır. Sözgelimi üç rakamlı iki sayının toplamı, en çok dört rakamlıdır; oysa üç rakamlı iki sayının çarpımı altı rakamlı olabilir. Bu durumu kolaylaştırmak amacıyla 1614’te John Napier ( ya da Neper),bir çarpım hesabını bir toplamınınkine indirgeyen bir yöntem önerdi.</a:t>
            </a: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008721130"/>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416225"/>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sp>
        <p:nvSpPr>
          <p:cNvPr id="4" name="Dikdörtgen 3"/>
          <p:cNvSpPr/>
          <p:nvPr/>
        </p:nvSpPr>
        <p:spPr>
          <a:xfrm>
            <a:off x="1691680" y="1988840"/>
            <a:ext cx="6480720" cy="4154984"/>
          </a:xfrm>
          <a:prstGeom prst="rect">
            <a:avLst/>
          </a:prstGeom>
        </p:spPr>
        <p:txBody>
          <a:bodyPr wrap="square">
            <a:spAutoFit/>
          </a:bodyPr>
          <a:lstStyle/>
          <a:p>
            <a:r>
              <a:rPr lang="tr-TR" sz="2400" dirty="0">
                <a:solidFill>
                  <a:srgbClr val="FF0000"/>
                </a:solidFill>
              </a:rPr>
              <a:t>Örnek:</a:t>
            </a:r>
          </a:p>
          <a:p>
            <a:r>
              <a:rPr lang="tr-TR" sz="2400" dirty="0"/>
              <a:t>log (a.b) = 3</a:t>
            </a:r>
          </a:p>
          <a:p>
            <a:r>
              <a:rPr lang="tr-TR" sz="2400" dirty="0"/>
              <a:t>log  </a:t>
            </a:r>
            <a:r>
              <a:rPr lang="tr-TR" sz="2400" dirty="0" smtClean="0"/>
              <a:t>      = </a:t>
            </a:r>
            <a:r>
              <a:rPr lang="tr-TR" sz="2400" dirty="0"/>
              <a:t>1   olduğuna göre, a değerini bulalım.</a:t>
            </a:r>
          </a:p>
          <a:p>
            <a:r>
              <a:rPr lang="tr-TR" sz="2400" dirty="0">
                <a:solidFill>
                  <a:srgbClr val="FF0000"/>
                </a:solidFill>
              </a:rPr>
              <a:t> </a:t>
            </a:r>
          </a:p>
          <a:p>
            <a:r>
              <a:rPr lang="tr-TR" sz="2400" dirty="0">
                <a:solidFill>
                  <a:srgbClr val="FF0000"/>
                </a:solidFill>
              </a:rPr>
              <a:t>Çözüm:</a:t>
            </a:r>
          </a:p>
          <a:p>
            <a:r>
              <a:rPr lang="tr-TR" sz="2400" dirty="0"/>
              <a:t>log (a.b) = 3 </a:t>
            </a:r>
            <a:r>
              <a:rPr lang="tr-TR" sz="2400" dirty="0" smtClean="0">
                <a:sym typeface="Wingdings" pitchFamily="2" charset="2"/>
              </a:rPr>
              <a:t></a:t>
            </a:r>
            <a:r>
              <a:rPr lang="tr-TR" sz="2400" dirty="0" smtClean="0"/>
              <a:t> </a:t>
            </a:r>
            <a:r>
              <a:rPr lang="tr-TR" sz="2400" dirty="0"/>
              <a:t>log a + log b = 3</a:t>
            </a:r>
          </a:p>
          <a:p>
            <a:r>
              <a:rPr lang="tr-TR" sz="2400" dirty="0"/>
              <a:t>log </a:t>
            </a:r>
            <a:r>
              <a:rPr lang="tr-TR" sz="2400" dirty="0" smtClean="0"/>
              <a:t>       = </a:t>
            </a:r>
            <a:r>
              <a:rPr lang="tr-TR" sz="2400" dirty="0"/>
              <a:t>1 </a:t>
            </a:r>
            <a:r>
              <a:rPr lang="tr-TR" sz="2400" dirty="0" smtClean="0">
                <a:sym typeface="Wingdings" pitchFamily="2" charset="2"/>
              </a:rPr>
              <a:t></a:t>
            </a:r>
            <a:r>
              <a:rPr lang="tr-TR" sz="2400" dirty="0" smtClean="0"/>
              <a:t> </a:t>
            </a:r>
            <a:r>
              <a:rPr lang="tr-TR" sz="2400" dirty="0"/>
              <a:t>log a – log b = 1</a:t>
            </a:r>
          </a:p>
          <a:p>
            <a:r>
              <a:rPr lang="tr-TR" sz="2400" dirty="0"/>
              <a:t>                    </a:t>
            </a:r>
            <a:r>
              <a:rPr lang="tr-TR" sz="2400" dirty="0" smtClean="0"/>
              <a:t>              +</a:t>
            </a:r>
            <a:r>
              <a:rPr lang="tr-TR" sz="2400" dirty="0"/>
              <a:t>     </a:t>
            </a:r>
          </a:p>
          <a:p>
            <a:r>
              <a:rPr lang="tr-TR" sz="2400" dirty="0"/>
              <a:t>                             2 log a = 4</a:t>
            </a:r>
          </a:p>
          <a:p>
            <a:r>
              <a:rPr lang="tr-TR" sz="2400" dirty="0"/>
              <a:t>                                log a = 2</a:t>
            </a:r>
          </a:p>
          <a:p>
            <a:r>
              <a:rPr lang="tr-TR" sz="2400" dirty="0"/>
              <a:t>                                a= 10</a:t>
            </a:r>
            <a:r>
              <a:rPr lang="tr-TR" sz="2400" baseline="-25000" dirty="0"/>
              <a:t>2</a:t>
            </a:r>
            <a:r>
              <a:rPr lang="tr-TR" sz="2400" dirty="0"/>
              <a:t> = 100 dür.              </a:t>
            </a: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2708920"/>
            <a:ext cx="648072" cy="428625"/>
          </a:xfrm>
          <a:prstGeom prst="rect">
            <a:avLst/>
          </a:prstGeom>
          <a:noFill/>
          <a:ln>
            <a:noFill/>
          </a:ln>
        </p:spPr>
      </p:pic>
      <p:pic>
        <p:nvPicPr>
          <p:cNvPr id="7" name="Resim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4221088"/>
            <a:ext cx="648072" cy="428625"/>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249154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1844824"/>
            <a:ext cx="8352928" cy="4154984"/>
          </a:xfrm>
          <a:prstGeom prst="rect">
            <a:avLst/>
          </a:prstGeom>
        </p:spPr>
        <p:txBody>
          <a:bodyPr wrap="square">
            <a:spAutoFit/>
          </a:bodyPr>
          <a:lstStyle/>
          <a:p>
            <a:r>
              <a:rPr lang="tr-TR" sz="2400" dirty="0">
                <a:solidFill>
                  <a:srgbClr val="FF0000"/>
                </a:solidFill>
              </a:rPr>
              <a:t>Örnek:</a:t>
            </a:r>
          </a:p>
          <a:p>
            <a:r>
              <a:rPr lang="tr-TR" sz="2400" dirty="0"/>
              <a:t>log</a:t>
            </a:r>
            <a:r>
              <a:rPr lang="tr-TR" sz="2400" baseline="-25000" dirty="0"/>
              <a:t>2  </a:t>
            </a:r>
            <a:r>
              <a:rPr lang="tr-TR" sz="2400" baseline="-25000" dirty="0" smtClean="0"/>
              <a:t>                    </a:t>
            </a:r>
            <a:r>
              <a:rPr lang="tr-TR" sz="2400" dirty="0" smtClean="0"/>
              <a:t>işleminin </a:t>
            </a:r>
            <a:r>
              <a:rPr lang="tr-TR" sz="2400" dirty="0"/>
              <a:t>sonucunu bulalım.</a:t>
            </a:r>
          </a:p>
          <a:p>
            <a:r>
              <a:rPr lang="tr-TR" sz="2400" dirty="0"/>
              <a:t> </a:t>
            </a:r>
          </a:p>
          <a:p>
            <a:r>
              <a:rPr lang="tr-TR" sz="2400" dirty="0">
                <a:solidFill>
                  <a:srgbClr val="FF0000"/>
                </a:solidFill>
              </a:rPr>
              <a:t>Çözüm:</a:t>
            </a:r>
          </a:p>
          <a:p>
            <a:r>
              <a:rPr lang="tr-TR" sz="2400" dirty="0"/>
              <a:t>log</a:t>
            </a:r>
            <a:r>
              <a:rPr lang="tr-TR" sz="2400" baseline="-25000" dirty="0"/>
              <a:t>2 </a:t>
            </a:r>
            <a:r>
              <a:rPr lang="tr-TR" sz="2400" baseline="-25000" dirty="0" smtClean="0"/>
              <a:t>                   </a:t>
            </a:r>
            <a:r>
              <a:rPr lang="tr-TR" sz="2400" dirty="0" smtClean="0"/>
              <a:t>= log</a:t>
            </a:r>
            <a:r>
              <a:rPr lang="tr-TR" sz="2400" baseline="-25000" dirty="0" smtClean="0"/>
              <a:t>2  </a:t>
            </a:r>
            <a:r>
              <a:rPr lang="tr-TR" sz="2400" dirty="0" smtClean="0"/>
              <a:t> </a:t>
            </a:r>
            <a:r>
              <a:rPr lang="tr-TR" sz="2400" dirty="0"/>
              <a:t>   </a:t>
            </a:r>
            <a:r>
              <a:rPr lang="tr-TR" sz="2400" dirty="0" smtClean="0"/>
              <a:t>              =</a:t>
            </a:r>
            <a:r>
              <a:rPr lang="tr-TR" sz="2400" dirty="0"/>
              <a:t>log</a:t>
            </a:r>
            <a:r>
              <a:rPr lang="tr-TR" sz="2400" baseline="-25000" dirty="0"/>
              <a:t>2</a:t>
            </a:r>
            <a:r>
              <a:rPr lang="tr-TR" sz="2400" dirty="0"/>
              <a:t> </a:t>
            </a:r>
            <a:r>
              <a:rPr lang="tr-TR" sz="2400" dirty="0" smtClean="0"/>
              <a:t>    </a:t>
            </a:r>
            <a:r>
              <a:rPr lang="tr-TR" sz="2400" dirty="0"/>
              <a:t> </a:t>
            </a:r>
            <a:r>
              <a:rPr lang="tr-TR" sz="2400" dirty="0" smtClean="0"/>
              <a:t>    = </a:t>
            </a:r>
            <a:r>
              <a:rPr lang="tr-TR" sz="2400" dirty="0"/>
              <a:t>log</a:t>
            </a:r>
            <a:r>
              <a:rPr lang="tr-TR" sz="2400" baseline="-25000" dirty="0"/>
              <a:t>2</a:t>
            </a:r>
            <a:r>
              <a:rPr lang="tr-TR" sz="2400" dirty="0"/>
              <a:t> </a:t>
            </a:r>
            <a:r>
              <a:rPr lang="tr-TR" sz="2400" dirty="0" smtClean="0"/>
              <a:t>2  </a:t>
            </a:r>
            <a:r>
              <a:rPr lang="tr-TR" sz="2400" dirty="0"/>
              <a:t> = </a:t>
            </a:r>
            <a:r>
              <a:rPr lang="tr-TR" sz="2400" dirty="0" smtClean="0"/>
              <a:t>   </a:t>
            </a:r>
            <a:r>
              <a:rPr lang="tr-TR" sz="2400" dirty="0"/>
              <a:t> </a:t>
            </a:r>
            <a:r>
              <a:rPr lang="tr-TR" sz="2400" dirty="0" smtClean="0"/>
              <a:t> tür</a:t>
            </a:r>
            <a:r>
              <a:rPr lang="tr-TR" sz="2400" dirty="0"/>
              <a:t>.</a:t>
            </a:r>
          </a:p>
          <a:p>
            <a:r>
              <a:rPr lang="tr-TR" sz="2400" dirty="0"/>
              <a:t> </a:t>
            </a:r>
          </a:p>
          <a:p>
            <a:r>
              <a:rPr lang="tr-TR" sz="2400" dirty="0">
                <a:solidFill>
                  <a:srgbClr val="FF0000"/>
                </a:solidFill>
              </a:rPr>
              <a:t>Örnek:</a:t>
            </a:r>
          </a:p>
          <a:p>
            <a:r>
              <a:rPr lang="tr-TR" sz="2400" dirty="0"/>
              <a:t>a </a:t>
            </a:r>
            <a:r>
              <a:rPr lang="tr-TR" sz="2400" dirty="0" smtClean="0"/>
              <a:t>=       </a:t>
            </a:r>
            <a:r>
              <a:rPr lang="tr-TR" sz="2400" dirty="0"/>
              <a:t> </a:t>
            </a:r>
            <a:r>
              <a:rPr lang="tr-TR" sz="2400" dirty="0" smtClean="0"/>
              <a:t>    olduğuna </a:t>
            </a:r>
            <a:r>
              <a:rPr lang="tr-TR" sz="2400" dirty="0"/>
              <a:t>göre, log</a:t>
            </a:r>
            <a:r>
              <a:rPr lang="tr-TR" sz="2400" baseline="-25000" dirty="0"/>
              <a:t>b</a:t>
            </a:r>
            <a:r>
              <a:rPr lang="tr-TR" sz="2400" dirty="0"/>
              <a:t> </a:t>
            </a:r>
            <a:r>
              <a:rPr lang="tr-TR" sz="2400" dirty="0" smtClean="0"/>
              <a:t>      değerini </a:t>
            </a:r>
            <a:r>
              <a:rPr lang="tr-TR" sz="2400" dirty="0"/>
              <a:t>bulalım.</a:t>
            </a:r>
          </a:p>
          <a:p>
            <a:r>
              <a:rPr lang="tr-TR" sz="2400" dirty="0"/>
              <a:t> </a:t>
            </a:r>
          </a:p>
          <a:p>
            <a:r>
              <a:rPr lang="tr-TR" sz="2400" dirty="0">
                <a:solidFill>
                  <a:srgbClr val="FF0000"/>
                </a:solidFill>
              </a:rPr>
              <a:t>Çözüm:</a:t>
            </a:r>
          </a:p>
          <a:p>
            <a:r>
              <a:rPr lang="tr-TR" sz="2400" dirty="0"/>
              <a:t>a </a:t>
            </a:r>
            <a:r>
              <a:rPr lang="tr-TR" sz="2400" dirty="0" smtClean="0"/>
              <a:t>=           </a:t>
            </a:r>
            <a:r>
              <a:rPr lang="tr-TR" sz="2400" dirty="0" smtClean="0">
                <a:sym typeface="Wingdings" pitchFamily="2" charset="2"/>
              </a:rPr>
              <a:t></a:t>
            </a:r>
            <a:r>
              <a:rPr lang="tr-TR" sz="2400" dirty="0" smtClean="0"/>
              <a:t> </a:t>
            </a:r>
            <a:r>
              <a:rPr lang="tr-TR" sz="2400" dirty="0"/>
              <a:t>log</a:t>
            </a:r>
            <a:r>
              <a:rPr lang="tr-TR" sz="2400" baseline="-25000" dirty="0"/>
              <a:t>b </a:t>
            </a:r>
            <a:r>
              <a:rPr lang="tr-TR" sz="2400" dirty="0"/>
              <a:t> </a:t>
            </a:r>
            <a:r>
              <a:rPr lang="tr-TR" sz="2400" dirty="0" smtClean="0"/>
              <a:t>      = </a:t>
            </a:r>
            <a:r>
              <a:rPr lang="tr-TR" sz="2400" dirty="0"/>
              <a:t>log</a:t>
            </a:r>
            <a:r>
              <a:rPr lang="tr-TR" sz="2400" baseline="-25000" dirty="0"/>
              <a:t>b</a:t>
            </a:r>
            <a:r>
              <a:rPr lang="tr-TR" sz="2400" dirty="0"/>
              <a:t>  </a:t>
            </a:r>
            <a:r>
              <a:rPr lang="tr-TR" sz="2400" dirty="0" smtClean="0"/>
              <a:t>           = </a:t>
            </a:r>
            <a:r>
              <a:rPr lang="tr-TR" sz="2400" dirty="0"/>
              <a:t>log</a:t>
            </a:r>
            <a:r>
              <a:rPr lang="tr-TR" sz="2400" baseline="-25000" dirty="0"/>
              <a:t>b</a:t>
            </a:r>
            <a:r>
              <a:rPr lang="tr-TR" sz="2400" dirty="0"/>
              <a:t> </a:t>
            </a:r>
            <a:r>
              <a:rPr lang="tr-TR" sz="2400" dirty="0" smtClean="0"/>
              <a:t>    </a:t>
            </a:r>
            <a:r>
              <a:rPr lang="tr-TR" sz="2400" dirty="0"/>
              <a:t> </a:t>
            </a:r>
            <a:r>
              <a:rPr lang="tr-TR" sz="2400" dirty="0" smtClean="0"/>
              <a:t>     = </a:t>
            </a:r>
            <a:r>
              <a:rPr lang="tr-TR" sz="2400" dirty="0"/>
              <a:t>log</a:t>
            </a:r>
            <a:r>
              <a:rPr lang="tr-TR" sz="2400" baseline="-25000" dirty="0"/>
              <a:t>b</a:t>
            </a:r>
            <a:r>
              <a:rPr lang="tr-TR" sz="2400" dirty="0"/>
              <a:t> b </a:t>
            </a:r>
            <a:r>
              <a:rPr lang="tr-TR" sz="2400" dirty="0" smtClean="0"/>
              <a:t>   =    </a:t>
            </a:r>
            <a:r>
              <a:rPr lang="tr-TR" sz="2400" dirty="0"/>
              <a:t> </a:t>
            </a:r>
            <a:r>
              <a:rPr lang="tr-TR" sz="2400" dirty="0" smtClean="0"/>
              <a:t>  tür</a:t>
            </a:r>
            <a:r>
              <a:rPr lang="tr-TR" sz="2400" dirty="0"/>
              <a:t>.</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7" y="2204864"/>
            <a:ext cx="982247" cy="448816"/>
          </a:xfrm>
          <a:prstGeom prst="rect">
            <a:avLst/>
          </a:prstGeom>
          <a:noFill/>
          <a:ln>
            <a:noFill/>
          </a:ln>
        </p:spPr>
      </p:pic>
      <p:pic>
        <p:nvPicPr>
          <p:cNvPr id="7" name="Resim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3284985"/>
            <a:ext cx="982247" cy="432047"/>
          </a:xfrm>
          <a:prstGeom prst="rect">
            <a:avLst/>
          </a:prstGeom>
          <a:noFill/>
          <a:ln>
            <a:noFill/>
          </a:ln>
        </p:spPr>
      </p:pic>
      <p:pic>
        <p:nvPicPr>
          <p:cNvPr id="8" name="Resim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5158" y="3284985"/>
            <a:ext cx="1158770" cy="448816"/>
          </a:xfrm>
          <a:prstGeom prst="rect">
            <a:avLst/>
          </a:prstGeom>
          <a:noFill/>
          <a:ln>
            <a:noFill/>
          </a:ln>
        </p:spPr>
      </p:pic>
      <p:pic>
        <p:nvPicPr>
          <p:cNvPr id="9" name="Resim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0464" y="3284984"/>
            <a:ext cx="589608" cy="448817"/>
          </a:xfrm>
          <a:prstGeom prst="rect">
            <a:avLst/>
          </a:prstGeom>
          <a:noFill/>
          <a:ln>
            <a:noFill/>
          </a:ln>
        </p:spPr>
      </p:pic>
      <p:pic>
        <p:nvPicPr>
          <p:cNvPr id="10" name="Resim 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0" y="3149353"/>
            <a:ext cx="288097" cy="423663"/>
          </a:xfrm>
          <a:prstGeom prst="rect">
            <a:avLst/>
          </a:prstGeom>
          <a:noFill/>
          <a:ln>
            <a:noFill/>
          </a:ln>
        </p:spPr>
      </p:pic>
      <p:pic>
        <p:nvPicPr>
          <p:cNvPr id="11" name="Resim 1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3221361"/>
            <a:ext cx="529848" cy="639687"/>
          </a:xfrm>
          <a:prstGeom prst="rect">
            <a:avLst/>
          </a:prstGeom>
          <a:noFill/>
          <a:ln>
            <a:noFill/>
          </a:ln>
        </p:spPr>
      </p:pic>
      <p:pic>
        <p:nvPicPr>
          <p:cNvPr id="12" name="Resim 1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1600" y="4380533"/>
            <a:ext cx="837475" cy="488627"/>
          </a:xfrm>
          <a:prstGeom prst="rect">
            <a:avLst/>
          </a:prstGeom>
          <a:noFill/>
          <a:ln>
            <a:noFill/>
          </a:ln>
        </p:spPr>
      </p:pic>
      <p:pic>
        <p:nvPicPr>
          <p:cNvPr id="13" name="Resim 12"/>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39269" y="4459684"/>
            <a:ext cx="541983" cy="330324"/>
          </a:xfrm>
          <a:prstGeom prst="rect">
            <a:avLst/>
          </a:prstGeom>
          <a:noFill/>
          <a:ln>
            <a:noFill/>
          </a:ln>
        </p:spPr>
      </p:pic>
      <p:pic>
        <p:nvPicPr>
          <p:cNvPr id="15" name="Resim 14"/>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9592" y="5445224"/>
            <a:ext cx="837475" cy="488627"/>
          </a:xfrm>
          <a:prstGeom prst="rect">
            <a:avLst/>
          </a:prstGeom>
          <a:noFill/>
          <a:ln>
            <a:noFill/>
          </a:ln>
        </p:spPr>
      </p:pic>
      <p:pic>
        <p:nvPicPr>
          <p:cNvPr id="16" name="Resim 15"/>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7849" y="5546948"/>
            <a:ext cx="541983" cy="330324"/>
          </a:xfrm>
          <a:prstGeom prst="rect">
            <a:avLst/>
          </a:prstGeom>
          <a:noFill/>
          <a:ln>
            <a:noFill/>
          </a:ln>
        </p:spPr>
      </p:pic>
      <p:pic>
        <p:nvPicPr>
          <p:cNvPr id="17" name="Resim 16"/>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56572" y="5445224"/>
            <a:ext cx="817687" cy="418901"/>
          </a:xfrm>
          <a:prstGeom prst="rect">
            <a:avLst/>
          </a:prstGeom>
          <a:noFill/>
          <a:ln>
            <a:noFill/>
          </a:ln>
        </p:spPr>
      </p:pic>
      <p:pic>
        <p:nvPicPr>
          <p:cNvPr id="18" name="Resim 17"/>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08104" y="5445224"/>
            <a:ext cx="576064" cy="449353"/>
          </a:xfrm>
          <a:prstGeom prst="rect">
            <a:avLst/>
          </a:prstGeom>
          <a:noFill/>
          <a:ln>
            <a:noFill/>
          </a:ln>
        </p:spPr>
      </p:pic>
      <p:pic>
        <p:nvPicPr>
          <p:cNvPr id="19" name="Resim 18"/>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049020" y="5349403"/>
            <a:ext cx="475308" cy="584448"/>
          </a:xfrm>
          <a:prstGeom prst="rect">
            <a:avLst/>
          </a:prstGeom>
          <a:noFill/>
          <a:ln>
            <a:noFill/>
          </a:ln>
        </p:spPr>
      </p:pic>
      <p:sp>
        <p:nvSpPr>
          <p:cNvPr id="20" name="Dikdörtgen 19"/>
          <p:cNvSpPr/>
          <p:nvPr/>
        </p:nvSpPr>
        <p:spPr>
          <a:xfrm>
            <a:off x="733880" y="733157"/>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pic>
        <p:nvPicPr>
          <p:cNvPr id="21" name="Resim 20"/>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596336" y="5373216"/>
            <a:ext cx="528642" cy="792088"/>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96434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548680"/>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sp>
        <p:nvSpPr>
          <p:cNvPr id="3" name="Dikdörtgen 2"/>
          <p:cNvSpPr/>
          <p:nvPr/>
        </p:nvSpPr>
        <p:spPr>
          <a:xfrm>
            <a:off x="277740" y="1785005"/>
            <a:ext cx="8110684" cy="4524315"/>
          </a:xfrm>
          <a:prstGeom prst="rect">
            <a:avLst/>
          </a:prstGeom>
        </p:spPr>
        <p:txBody>
          <a:bodyPr wrap="square">
            <a:spAutoFit/>
          </a:bodyPr>
          <a:lstStyle/>
          <a:p>
            <a:endParaRPr lang="tr-TR" sz="2400" dirty="0" smtClean="0">
              <a:solidFill>
                <a:srgbClr val="FF0000"/>
              </a:solidFill>
            </a:endParaRPr>
          </a:p>
          <a:p>
            <a:r>
              <a:rPr lang="tr-TR" sz="2400" dirty="0" smtClean="0">
                <a:solidFill>
                  <a:srgbClr val="FF0000"/>
                </a:solidFill>
              </a:rPr>
              <a:t>Örnek:</a:t>
            </a:r>
            <a:endParaRPr lang="tr-TR" sz="2400" dirty="0"/>
          </a:p>
          <a:p>
            <a:r>
              <a:rPr lang="tr-TR" sz="2400" dirty="0"/>
              <a:t>log 5 = a,  log 3 = b, log 2 = c    olduğuna göre, log (22,5) ifadesinin a,b,c türünden eşitini bulalım. </a:t>
            </a:r>
          </a:p>
          <a:p>
            <a:r>
              <a:rPr lang="tr-TR" sz="2400" dirty="0"/>
              <a:t> </a:t>
            </a:r>
          </a:p>
          <a:p>
            <a:r>
              <a:rPr lang="tr-TR" sz="2400" dirty="0"/>
              <a:t> </a:t>
            </a:r>
          </a:p>
          <a:p>
            <a:r>
              <a:rPr lang="tr-TR" sz="2400" dirty="0">
                <a:solidFill>
                  <a:srgbClr val="FF0000"/>
                </a:solidFill>
              </a:rPr>
              <a:t>Çözüm:</a:t>
            </a:r>
          </a:p>
          <a:p>
            <a:r>
              <a:rPr lang="tr-TR" sz="2400" dirty="0"/>
              <a:t> </a:t>
            </a:r>
          </a:p>
          <a:p>
            <a:r>
              <a:rPr lang="tr-TR" sz="2400" dirty="0"/>
              <a:t>log (22,5) </a:t>
            </a:r>
            <a:r>
              <a:rPr lang="tr-TR" sz="2400" dirty="0" smtClean="0"/>
              <a:t>= log         = </a:t>
            </a:r>
            <a:r>
              <a:rPr lang="tr-TR" sz="2400" dirty="0"/>
              <a:t>log  </a:t>
            </a:r>
            <a:r>
              <a:rPr lang="tr-TR" sz="2400" dirty="0" smtClean="0"/>
              <a:t>        </a:t>
            </a:r>
          </a:p>
          <a:p>
            <a:r>
              <a:rPr lang="tr-TR" sz="2400" dirty="0" smtClean="0"/>
              <a:t>= </a:t>
            </a:r>
            <a:r>
              <a:rPr lang="tr-TR" sz="2400" dirty="0"/>
              <a:t>log 5 + log 3</a:t>
            </a:r>
            <a:r>
              <a:rPr lang="tr-TR" sz="2400" baseline="30000" dirty="0"/>
              <a:t>2</a:t>
            </a:r>
            <a:r>
              <a:rPr lang="tr-TR" sz="2400" dirty="0"/>
              <a:t> – log 2 </a:t>
            </a:r>
            <a:endParaRPr lang="tr-TR" sz="2400" dirty="0" smtClean="0"/>
          </a:p>
          <a:p>
            <a:r>
              <a:rPr lang="tr-TR" sz="2400" dirty="0" smtClean="0"/>
              <a:t>= </a:t>
            </a:r>
            <a:r>
              <a:rPr lang="tr-TR" sz="2400" dirty="0"/>
              <a:t>log 5 + 2log 3 – log 2</a:t>
            </a:r>
          </a:p>
          <a:p>
            <a:r>
              <a:rPr lang="tr-TR" sz="2400" dirty="0"/>
              <a:t>= a + 2b – c  dir.</a:t>
            </a: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4653136"/>
            <a:ext cx="576064" cy="572641"/>
          </a:xfrm>
          <a:prstGeom prst="rect">
            <a:avLst/>
          </a:prstGeom>
          <a:noFill/>
          <a:ln>
            <a:noFill/>
          </a:ln>
        </p:spPr>
      </p:pic>
      <p:pic>
        <p:nvPicPr>
          <p:cNvPr id="7" name="Resim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6549" y="4653136"/>
            <a:ext cx="665411" cy="602927"/>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96434003"/>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416225"/>
            <a:ext cx="8094743" cy="646331"/>
          </a:xfrm>
          <a:prstGeom prst="rect">
            <a:avLst/>
          </a:prstGeom>
        </p:spPr>
        <p:txBody>
          <a:bodyPr wrap="square">
            <a:spAutoFit/>
          </a:bodyPr>
          <a:lstStyle/>
          <a:p>
            <a:pPr algn="ctr"/>
            <a:r>
              <a:rPr lang="tr-TR" sz="3600" b="1" dirty="0" smtClean="0">
                <a:solidFill>
                  <a:schemeClr val="accent6"/>
                </a:solidFill>
              </a:rPr>
              <a:t>LOGARİTMANIN </a:t>
            </a:r>
            <a:r>
              <a:rPr lang="tr-TR" sz="3600" b="1" dirty="0">
                <a:solidFill>
                  <a:schemeClr val="accent6"/>
                </a:solidFill>
              </a:rPr>
              <a:t>ÖZELLİKLERİ</a:t>
            </a:r>
          </a:p>
        </p:txBody>
      </p:sp>
      <p:sp>
        <p:nvSpPr>
          <p:cNvPr id="2" name="Dikdörtgen 1"/>
          <p:cNvSpPr/>
          <p:nvPr/>
        </p:nvSpPr>
        <p:spPr>
          <a:xfrm>
            <a:off x="971599" y="1700808"/>
            <a:ext cx="7878719" cy="4154984"/>
          </a:xfrm>
          <a:prstGeom prst="rect">
            <a:avLst/>
          </a:prstGeom>
        </p:spPr>
        <p:txBody>
          <a:bodyPr wrap="square">
            <a:spAutoFit/>
          </a:bodyPr>
          <a:lstStyle/>
          <a:p>
            <a:r>
              <a:rPr lang="tr-TR" sz="2400" dirty="0">
                <a:solidFill>
                  <a:srgbClr val="FF0000"/>
                </a:solidFill>
              </a:rPr>
              <a:t>Örnek</a:t>
            </a:r>
            <a:r>
              <a:rPr lang="tr-TR" sz="2400" dirty="0" smtClean="0">
                <a:solidFill>
                  <a:srgbClr val="FF0000"/>
                </a:solidFill>
              </a:rPr>
              <a:t>:</a:t>
            </a:r>
          </a:p>
          <a:p>
            <a:endParaRPr lang="tr-TR" sz="2400" dirty="0">
              <a:solidFill>
                <a:srgbClr val="FF0000"/>
              </a:solidFill>
            </a:endParaRPr>
          </a:p>
          <a:p>
            <a:r>
              <a:rPr lang="tr-TR" sz="2400" dirty="0" smtClean="0"/>
              <a:t>Log</a:t>
            </a:r>
            <a:r>
              <a:rPr lang="tr-TR" sz="2400" baseline="-25000" dirty="0" smtClean="0"/>
              <a:t>5</a:t>
            </a:r>
            <a:r>
              <a:rPr lang="tr-TR" sz="2400" dirty="0" smtClean="0"/>
              <a:t>x</a:t>
            </a:r>
            <a:r>
              <a:rPr lang="tr-TR" sz="2400" baseline="30000" dirty="0" smtClean="0"/>
              <a:t>2</a:t>
            </a:r>
            <a:r>
              <a:rPr lang="tr-TR" sz="2400" dirty="0" smtClean="0"/>
              <a:t> </a:t>
            </a:r>
            <a:r>
              <a:rPr lang="tr-TR" sz="2400" dirty="0"/>
              <a:t>= 6 + log </a:t>
            </a:r>
            <a:r>
              <a:rPr lang="tr-TR" sz="2400" baseline="-25000" dirty="0"/>
              <a:t>5</a:t>
            </a:r>
            <a:r>
              <a:rPr lang="tr-TR" sz="2400" dirty="0"/>
              <a:t>        olduğuna göre, x değerini bulalım.</a:t>
            </a:r>
          </a:p>
          <a:p>
            <a:r>
              <a:rPr lang="tr-TR" sz="2400" dirty="0"/>
              <a:t> </a:t>
            </a:r>
          </a:p>
          <a:p>
            <a:r>
              <a:rPr lang="tr-TR" sz="2400" dirty="0">
                <a:solidFill>
                  <a:srgbClr val="FF0000"/>
                </a:solidFill>
              </a:rPr>
              <a:t>Çözüm:</a:t>
            </a:r>
          </a:p>
          <a:p>
            <a:r>
              <a:rPr lang="tr-TR" sz="2400" dirty="0"/>
              <a:t>Log</a:t>
            </a:r>
            <a:r>
              <a:rPr lang="tr-TR" sz="2400" baseline="-25000" dirty="0"/>
              <a:t>5</a:t>
            </a:r>
            <a:r>
              <a:rPr lang="tr-TR" sz="2400" dirty="0"/>
              <a:t> x</a:t>
            </a:r>
            <a:r>
              <a:rPr lang="tr-TR" sz="2400" baseline="30000" dirty="0"/>
              <a:t>2</a:t>
            </a:r>
            <a:r>
              <a:rPr lang="tr-TR" sz="2400" dirty="0"/>
              <a:t> = 6 + log </a:t>
            </a:r>
            <a:r>
              <a:rPr lang="tr-TR" sz="2400" baseline="-25000" dirty="0"/>
              <a:t>5</a:t>
            </a:r>
            <a:r>
              <a:rPr lang="tr-TR" sz="2400" dirty="0"/>
              <a:t> </a:t>
            </a:r>
            <a:endParaRPr lang="tr-TR" sz="2400" dirty="0" smtClean="0"/>
          </a:p>
          <a:p>
            <a:r>
              <a:rPr lang="tr-TR" sz="2400" dirty="0" smtClean="0">
                <a:sym typeface="Wingdings" pitchFamily="2" charset="2"/>
              </a:rPr>
              <a:t></a:t>
            </a:r>
            <a:r>
              <a:rPr lang="tr-TR" sz="2400" dirty="0" smtClean="0"/>
              <a:t>2</a:t>
            </a:r>
            <a:r>
              <a:rPr lang="tr-TR" sz="2400" dirty="0"/>
              <a:t>. log</a:t>
            </a:r>
            <a:r>
              <a:rPr lang="tr-TR" sz="2400" baseline="-25000" dirty="0"/>
              <a:t>5</a:t>
            </a:r>
            <a:r>
              <a:rPr lang="tr-TR" sz="2400" dirty="0"/>
              <a:t> x = 6 + log</a:t>
            </a:r>
            <a:r>
              <a:rPr lang="tr-TR" sz="2400" baseline="-25000" dirty="0"/>
              <a:t>5</a:t>
            </a:r>
            <a:r>
              <a:rPr lang="tr-TR" sz="2400" dirty="0"/>
              <a:t> x</a:t>
            </a:r>
            <a:r>
              <a:rPr lang="tr-TR" sz="2400" baseline="30000" dirty="0"/>
              <a:t>-1</a:t>
            </a:r>
            <a:endParaRPr lang="tr-TR" sz="2400" dirty="0"/>
          </a:p>
          <a:p>
            <a:r>
              <a:rPr lang="tr-TR" sz="2400" dirty="0" smtClean="0">
                <a:sym typeface="Wingdings" pitchFamily="2" charset="2"/>
              </a:rPr>
              <a:t></a:t>
            </a:r>
            <a:r>
              <a:rPr lang="tr-TR" sz="2400" dirty="0" smtClean="0"/>
              <a:t> </a:t>
            </a:r>
            <a:r>
              <a:rPr lang="tr-TR" sz="2400" dirty="0"/>
              <a:t>2. log</a:t>
            </a:r>
            <a:r>
              <a:rPr lang="tr-TR" sz="2400" baseline="-25000" dirty="0"/>
              <a:t>5</a:t>
            </a:r>
            <a:r>
              <a:rPr lang="tr-TR" sz="2400" dirty="0"/>
              <a:t> x = 6 – log</a:t>
            </a:r>
            <a:r>
              <a:rPr lang="tr-TR" sz="2400" baseline="-25000" dirty="0"/>
              <a:t>5</a:t>
            </a:r>
            <a:r>
              <a:rPr lang="tr-TR" sz="2400" dirty="0"/>
              <a:t> x      </a:t>
            </a:r>
          </a:p>
          <a:p>
            <a:r>
              <a:rPr lang="tr-TR" sz="2400" dirty="0" smtClean="0">
                <a:sym typeface="Wingdings" pitchFamily="2" charset="2"/>
              </a:rPr>
              <a:t></a:t>
            </a:r>
            <a:r>
              <a:rPr lang="tr-TR" sz="2400" dirty="0" smtClean="0"/>
              <a:t> </a:t>
            </a:r>
            <a:r>
              <a:rPr lang="tr-TR" sz="2400" dirty="0"/>
              <a:t>3. log</a:t>
            </a:r>
            <a:r>
              <a:rPr lang="tr-TR" sz="2400" baseline="-25000" dirty="0"/>
              <a:t>5</a:t>
            </a:r>
            <a:r>
              <a:rPr lang="tr-TR" sz="2400" dirty="0"/>
              <a:t> x = 6</a:t>
            </a:r>
          </a:p>
          <a:p>
            <a:r>
              <a:rPr lang="tr-TR" sz="2400" dirty="0" smtClean="0">
                <a:sym typeface="Wingdings" pitchFamily="2" charset="2"/>
              </a:rPr>
              <a:t> </a:t>
            </a:r>
            <a:r>
              <a:rPr lang="tr-TR" sz="2400" dirty="0" smtClean="0"/>
              <a:t>log</a:t>
            </a:r>
            <a:r>
              <a:rPr lang="tr-TR" sz="2400" baseline="-25000" dirty="0" smtClean="0"/>
              <a:t>5</a:t>
            </a:r>
            <a:r>
              <a:rPr lang="tr-TR" sz="2400" dirty="0" smtClean="0"/>
              <a:t> </a:t>
            </a:r>
            <a:r>
              <a:rPr lang="tr-TR" sz="2400" dirty="0"/>
              <a:t>x = 2</a:t>
            </a:r>
          </a:p>
          <a:p>
            <a:r>
              <a:rPr lang="tr-TR" sz="2400" dirty="0" smtClean="0">
                <a:sym typeface="Wingdings" pitchFamily="2" charset="2"/>
              </a:rPr>
              <a:t></a:t>
            </a:r>
            <a:r>
              <a:rPr lang="tr-TR" sz="2400" dirty="0" smtClean="0"/>
              <a:t> </a:t>
            </a:r>
            <a:r>
              <a:rPr lang="tr-TR" sz="2400" dirty="0"/>
              <a:t>x = 5</a:t>
            </a:r>
            <a:r>
              <a:rPr lang="tr-TR" sz="2400" baseline="30000" dirty="0"/>
              <a:t>2</a:t>
            </a:r>
            <a:r>
              <a:rPr lang="tr-TR" sz="2400" dirty="0"/>
              <a:t> = 25   tir.</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68897" y="2174379"/>
            <a:ext cx="439007" cy="606549"/>
          </a:xfrm>
          <a:prstGeom prst="rect">
            <a:avLst/>
          </a:prstGeom>
          <a:noFill/>
          <a:ln>
            <a:noFill/>
          </a:ln>
        </p:spPr>
      </p:pic>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3254499"/>
            <a:ext cx="439007" cy="606549"/>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964340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416225"/>
            <a:ext cx="8094743" cy="646331"/>
          </a:xfrm>
          <a:prstGeom prst="rect">
            <a:avLst/>
          </a:prstGeom>
        </p:spPr>
        <p:txBody>
          <a:bodyPr wrap="square">
            <a:spAutoFit/>
          </a:bodyPr>
          <a:lstStyle/>
          <a:p>
            <a:pPr algn="ctr"/>
            <a:r>
              <a:rPr lang="tr-TR" sz="3600" b="1" dirty="0" smtClean="0">
                <a:solidFill>
                  <a:schemeClr val="accent6"/>
                </a:solidFill>
              </a:rPr>
              <a:t>LOGARİTMANIN </a:t>
            </a:r>
            <a:r>
              <a:rPr lang="tr-TR" sz="3600" b="1" dirty="0">
                <a:solidFill>
                  <a:schemeClr val="accent6"/>
                </a:solidFill>
              </a:rPr>
              <a:t>ÖZELLİKLERİ</a:t>
            </a:r>
          </a:p>
        </p:txBody>
      </p:sp>
      <p:sp>
        <p:nvSpPr>
          <p:cNvPr id="2" name="Dikdörtgen 1"/>
          <p:cNvSpPr/>
          <p:nvPr/>
        </p:nvSpPr>
        <p:spPr>
          <a:xfrm>
            <a:off x="1122868" y="1988840"/>
            <a:ext cx="7758608" cy="4062651"/>
          </a:xfrm>
          <a:prstGeom prst="rect">
            <a:avLst/>
          </a:prstGeom>
        </p:spPr>
        <p:txBody>
          <a:bodyPr wrap="square">
            <a:spAutoFit/>
          </a:bodyPr>
          <a:lstStyle/>
          <a:p>
            <a:r>
              <a:rPr lang="tr-TR" sz="2400" dirty="0">
                <a:solidFill>
                  <a:srgbClr val="FF0000"/>
                </a:solidFill>
              </a:rPr>
              <a:t>Örnek</a:t>
            </a:r>
            <a:r>
              <a:rPr lang="tr-TR" sz="2400" dirty="0" smtClean="0">
                <a:solidFill>
                  <a:srgbClr val="FF0000"/>
                </a:solidFill>
              </a:rPr>
              <a:t>:</a:t>
            </a:r>
            <a:r>
              <a:rPr lang="tr-TR" sz="2400" dirty="0"/>
              <a:t> </a:t>
            </a:r>
          </a:p>
          <a:p>
            <a:r>
              <a:rPr lang="tr-TR" sz="2400" dirty="0"/>
              <a:t>log 5 = n         olduğuna göre, log 4 değerinin n türünden eşitini bulalım. </a:t>
            </a:r>
            <a:endParaRPr lang="tr-TR" sz="2400" dirty="0">
              <a:solidFill>
                <a:srgbClr val="FF0000"/>
              </a:solidFill>
            </a:endParaRPr>
          </a:p>
          <a:p>
            <a:r>
              <a:rPr lang="tr-TR" sz="2400" dirty="0">
                <a:solidFill>
                  <a:srgbClr val="FF0000"/>
                </a:solidFill>
              </a:rPr>
              <a:t>Çözüm:</a:t>
            </a:r>
          </a:p>
          <a:p>
            <a:r>
              <a:rPr lang="tr-TR" sz="2400" dirty="0"/>
              <a:t> </a:t>
            </a:r>
          </a:p>
          <a:p>
            <a:r>
              <a:rPr lang="tr-TR" sz="2400" dirty="0"/>
              <a:t>log 4 = 2 log 2 = 2 log  </a:t>
            </a:r>
            <a:r>
              <a:rPr lang="tr-TR" sz="2400" dirty="0" smtClean="0"/>
              <a:t>   = </a:t>
            </a:r>
            <a:r>
              <a:rPr lang="tr-TR" sz="2400" dirty="0"/>
              <a:t>2. ( log10-log5) = 2(1-n)   dir.</a:t>
            </a:r>
          </a:p>
          <a:p>
            <a:r>
              <a:rPr lang="tr-TR" sz="2400" dirty="0"/>
              <a:t> </a:t>
            </a:r>
          </a:p>
          <a:p>
            <a:r>
              <a:rPr lang="tr-TR" sz="2400" dirty="0"/>
              <a:t>a</a:t>
            </a:r>
            <a:r>
              <a:rPr lang="tr-TR" sz="2400" dirty="0" smtClean="0"/>
              <a:t>  </a:t>
            </a:r>
            <a:r>
              <a:rPr lang="pt-BR" sz="2400" dirty="0" smtClean="0"/>
              <a:t>R</a:t>
            </a:r>
            <a:r>
              <a:rPr lang="pt-BR" sz="2400" baseline="30000" dirty="0"/>
              <a:t>+</a:t>
            </a:r>
            <a:r>
              <a:rPr lang="pt-BR" sz="2400" dirty="0"/>
              <a:t>, </a:t>
            </a:r>
            <a:r>
              <a:rPr lang="pt-BR" sz="2400" dirty="0" smtClean="0"/>
              <a:t>a</a:t>
            </a:r>
            <a:r>
              <a:rPr lang="tr-TR" sz="2400" dirty="0" smtClean="0"/>
              <a:t>  </a:t>
            </a:r>
            <a:r>
              <a:rPr lang="pt-BR" sz="2400" dirty="0" smtClean="0"/>
              <a:t>1 </a:t>
            </a:r>
            <a:r>
              <a:rPr lang="pt-BR" sz="2400" dirty="0"/>
              <a:t>ve </a:t>
            </a:r>
            <a:r>
              <a:rPr lang="pt-BR" sz="2400" dirty="0" smtClean="0"/>
              <a:t>x</a:t>
            </a:r>
            <a:r>
              <a:rPr lang="tr-TR" sz="2400" dirty="0" smtClean="0"/>
              <a:t>   </a:t>
            </a:r>
            <a:r>
              <a:rPr lang="pt-BR" sz="2400" dirty="0" smtClean="0"/>
              <a:t>R</a:t>
            </a:r>
            <a:r>
              <a:rPr lang="pt-BR" sz="2400" baseline="30000" dirty="0"/>
              <a:t>+</a:t>
            </a:r>
            <a:r>
              <a:rPr lang="pt-BR" sz="2400" dirty="0"/>
              <a:t> olmak üzere,</a:t>
            </a:r>
          </a:p>
          <a:p>
            <a:r>
              <a:rPr lang="tr-TR" sz="2400" dirty="0"/>
              <a:t> </a:t>
            </a:r>
          </a:p>
          <a:p>
            <a:r>
              <a:rPr lang="tr-TR" sz="2400" dirty="0" smtClean="0"/>
              <a:t>a          = </a:t>
            </a:r>
            <a:r>
              <a:rPr lang="tr-TR" sz="2400" dirty="0"/>
              <a:t>x   tir.              </a:t>
            </a:r>
            <a:r>
              <a:rPr lang="tr-TR" sz="2400" dirty="0" smtClean="0"/>
              <a:t>                        dır</a:t>
            </a:r>
            <a:r>
              <a:rPr lang="tr-TR" sz="2400" dirty="0"/>
              <a:t>.</a:t>
            </a:r>
          </a:p>
          <a:p>
            <a:r>
              <a:rPr lang="tr-TR" dirty="0"/>
              <a:t> </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3819328"/>
            <a:ext cx="330960" cy="555302"/>
          </a:xfrm>
          <a:prstGeom prst="rect">
            <a:avLst/>
          </a:prstGeom>
          <a:noFill/>
          <a:ln>
            <a:noFill/>
          </a:ln>
        </p:spPr>
      </p:pic>
      <p:pic>
        <p:nvPicPr>
          <p:cNvPr id="6" name="Resim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4653136"/>
            <a:ext cx="146430" cy="223061"/>
          </a:xfrm>
          <a:prstGeom prst="rect">
            <a:avLst/>
          </a:prstGeom>
          <a:noFill/>
          <a:ln>
            <a:noFill/>
          </a:ln>
        </p:spPr>
      </p:pic>
      <p:pic>
        <p:nvPicPr>
          <p:cNvPr id="8" name="Resim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4653136"/>
            <a:ext cx="151192" cy="214883"/>
          </a:xfrm>
          <a:prstGeom prst="rect">
            <a:avLst/>
          </a:prstGeom>
          <a:noFill/>
          <a:ln>
            <a:noFill/>
          </a:ln>
        </p:spPr>
      </p:pic>
      <p:pic>
        <p:nvPicPr>
          <p:cNvPr id="9" name="Resim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3402" y="4653136"/>
            <a:ext cx="146430" cy="223061"/>
          </a:xfrm>
          <a:prstGeom prst="rect">
            <a:avLst/>
          </a:prstGeom>
          <a:noFill/>
          <a:ln>
            <a:noFill/>
          </a:ln>
        </p:spPr>
      </p:pic>
      <p:pic>
        <p:nvPicPr>
          <p:cNvPr id="10" name="Resim 9"/>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6285" y="5383883"/>
            <a:ext cx="625435" cy="430907"/>
          </a:xfrm>
          <a:prstGeom prst="rect">
            <a:avLst/>
          </a:prstGeom>
          <a:noFill/>
          <a:ln>
            <a:noFill/>
          </a:ln>
        </p:spPr>
      </p:pic>
      <p:pic>
        <p:nvPicPr>
          <p:cNvPr id="11" name="Resim 1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31840" y="5321399"/>
            <a:ext cx="2036043" cy="555873"/>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293389520"/>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55576" y="416225"/>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sp>
        <p:nvSpPr>
          <p:cNvPr id="2" name="Dikdörtgen 1"/>
          <p:cNvSpPr/>
          <p:nvPr/>
        </p:nvSpPr>
        <p:spPr>
          <a:xfrm>
            <a:off x="1115616" y="2172920"/>
            <a:ext cx="7560840" cy="3416320"/>
          </a:xfrm>
          <a:prstGeom prst="rect">
            <a:avLst/>
          </a:prstGeom>
        </p:spPr>
        <p:txBody>
          <a:bodyPr wrap="square">
            <a:spAutoFit/>
          </a:bodyPr>
          <a:lstStyle/>
          <a:p>
            <a:r>
              <a:rPr lang="tr-TR" sz="3600" dirty="0">
                <a:solidFill>
                  <a:srgbClr val="FF0000"/>
                </a:solidFill>
              </a:rPr>
              <a:t>Örnek:</a:t>
            </a:r>
          </a:p>
          <a:p>
            <a:r>
              <a:rPr lang="tr-TR" sz="3600" dirty="0" smtClean="0"/>
              <a:t>3        = </a:t>
            </a:r>
            <a:r>
              <a:rPr lang="tr-TR" sz="3600" dirty="0"/>
              <a:t>5,  e </a:t>
            </a:r>
            <a:r>
              <a:rPr lang="tr-TR" sz="3600" baseline="30000" dirty="0"/>
              <a:t>ln3</a:t>
            </a:r>
            <a:r>
              <a:rPr lang="tr-TR" sz="3600" dirty="0"/>
              <a:t> = 3 ve 10</a:t>
            </a:r>
            <a:r>
              <a:rPr lang="tr-TR" sz="3600" baseline="30000" dirty="0"/>
              <a:t>logA</a:t>
            </a:r>
            <a:r>
              <a:rPr lang="tr-TR" sz="3600" dirty="0"/>
              <a:t> =A dır.</a:t>
            </a:r>
          </a:p>
          <a:p>
            <a:r>
              <a:rPr lang="tr-TR" sz="3600" dirty="0"/>
              <a:t> </a:t>
            </a:r>
          </a:p>
          <a:p>
            <a:r>
              <a:rPr lang="tr-TR" sz="3600" dirty="0">
                <a:solidFill>
                  <a:srgbClr val="FF0000"/>
                </a:solidFill>
              </a:rPr>
              <a:t>Örnek:</a:t>
            </a:r>
          </a:p>
          <a:p>
            <a:r>
              <a:rPr lang="de-DE" sz="3600" dirty="0" smtClean="0"/>
              <a:t>9</a:t>
            </a:r>
            <a:r>
              <a:rPr lang="tr-TR" sz="3600" dirty="0" smtClean="0"/>
              <a:t>       </a:t>
            </a:r>
            <a:r>
              <a:rPr lang="de-DE" sz="3600" dirty="0" smtClean="0"/>
              <a:t>=10</a:t>
            </a:r>
            <a:r>
              <a:rPr lang="tr-TR" sz="3600" dirty="0" smtClean="0"/>
              <a:t>        </a:t>
            </a:r>
            <a:r>
              <a:rPr lang="de-DE" sz="3600" dirty="0" smtClean="0"/>
              <a:t>=10</a:t>
            </a:r>
            <a:r>
              <a:rPr lang="tr-TR" sz="3600" dirty="0" smtClean="0"/>
              <a:t>          </a:t>
            </a:r>
            <a:r>
              <a:rPr lang="de-DE" sz="3600" dirty="0" smtClean="0"/>
              <a:t>= </a:t>
            </a:r>
            <a:r>
              <a:rPr lang="de-DE" sz="3600" dirty="0"/>
              <a:t>10</a:t>
            </a:r>
            <a:r>
              <a:rPr lang="de-DE" sz="3600" baseline="30000" dirty="0"/>
              <a:t>2</a:t>
            </a:r>
            <a:r>
              <a:rPr lang="de-DE" sz="3600" dirty="0"/>
              <a:t> = 100 dür.</a:t>
            </a:r>
          </a:p>
          <a:p>
            <a:r>
              <a:rPr lang="tr-TR" sz="3600" dirty="0"/>
              <a:t> </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676976"/>
            <a:ext cx="926976" cy="642169"/>
          </a:xfrm>
          <a:prstGeom prst="rect">
            <a:avLst/>
          </a:prstGeom>
          <a:noFill/>
          <a:ln>
            <a:noFill/>
          </a:ln>
        </p:spPr>
      </p:pic>
      <p:pic>
        <p:nvPicPr>
          <p:cNvPr id="6" name="Resim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4405168"/>
            <a:ext cx="881435" cy="513580"/>
          </a:xfrm>
          <a:prstGeom prst="rect">
            <a:avLst/>
          </a:prstGeom>
          <a:noFill/>
          <a:ln>
            <a:noFill/>
          </a:ln>
        </p:spPr>
      </p:pic>
      <p:pic>
        <p:nvPicPr>
          <p:cNvPr id="7" name="Resim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808" y="4405168"/>
            <a:ext cx="771327" cy="504055"/>
          </a:xfrm>
          <a:prstGeom prst="rect">
            <a:avLst/>
          </a:prstGeom>
          <a:noFill/>
          <a:ln>
            <a:noFill/>
          </a:ln>
        </p:spPr>
      </p:pic>
      <p:pic>
        <p:nvPicPr>
          <p:cNvPr id="8" name="Resim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1960" y="4405168"/>
            <a:ext cx="943347" cy="532630"/>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293389520"/>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627437" y="476672"/>
            <a:ext cx="8094743" cy="646331"/>
          </a:xfrm>
          <a:prstGeom prst="rect">
            <a:avLst/>
          </a:prstGeom>
        </p:spPr>
        <p:txBody>
          <a:bodyPr wrap="square">
            <a:spAutoFit/>
          </a:bodyPr>
          <a:lstStyle/>
          <a:p>
            <a:pPr algn="ctr"/>
            <a:r>
              <a:rPr lang="tr-TR" sz="3600" b="1" dirty="0" smtClean="0">
                <a:solidFill>
                  <a:schemeClr val="accent6"/>
                </a:solidFill>
              </a:rPr>
              <a:t> </a:t>
            </a:r>
            <a:r>
              <a:rPr lang="tr-TR" sz="3600" b="1" dirty="0">
                <a:solidFill>
                  <a:schemeClr val="accent6"/>
                </a:solidFill>
              </a:rPr>
              <a:t>LOGARİTMANIN ÖZELLİKLERİ</a:t>
            </a:r>
          </a:p>
        </p:txBody>
      </p:sp>
      <p:sp>
        <p:nvSpPr>
          <p:cNvPr id="2" name="Dikdörtgen 1"/>
          <p:cNvSpPr/>
          <p:nvPr/>
        </p:nvSpPr>
        <p:spPr>
          <a:xfrm>
            <a:off x="327524" y="1052736"/>
            <a:ext cx="6908772" cy="646331"/>
          </a:xfrm>
          <a:prstGeom prst="rect">
            <a:avLst/>
          </a:prstGeom>
        </p:spPr>
        <p:txBody>
          <a:bodyPr wrap="square">
            <a:spAutoFit/>
          </a:bodyPr>
          <a:lstStyle/>
          <a:p>
            <a:r>
              <a:rPr lang="tr-TR" sz="3600" b="1" dirty="0">
                <a:solidFill>
                  <a:srgbClr val="FF0000"/>
                </a:solidFill>
              </a:rPr>
              <a:t>Taban Değiştirme Kuralı:</a:t>
            </a:r>
            <a:endParaRPr lang="tr-TR" sz="3600" dirty="0">
              <a:solidFill>
                <a:srgbClr val="FF0000"/>
              </a:solidFill>
            </a:endParaRPr>
          </a:p>
        </p:txBody>
      </p:sp>
      <p:sp>
        <p:nvSpPr>
          <p:cNvPr id="22" name="Dikdörtgen 21"/>
          <p:cNvSpPr/>
          <p:nvPr/>
        </p:nvSpPr>
        <p:spPr>
          <a:xfrm>
            <a:off x="195389" y="2001029"/>
            <a:ext cx="9073008" cy="4524315"/>
          </a:xfrm>
          <a:prstGeom prst="rect">
            <a:avLst/>
          </a:prstGeom>
        </p:spPr>
        <p:txBody>
          <a:bodyPr wrap="square">
            <a:spAutoFit/>
          </a:bodyPr>
          <a:lstStyle/>
          <a:p>
            <a:r>
              <a:rPr lang="tr-TR" sz="2400" dirty="0" smtClean="0"/>
              <a:t>                       ve </a:t>
            </a:r>
            <a:r>
              <a:rPr lang="tr-TR" sz="2400" dirty="0"/>
              <a:t> </a:t>
            </a:r>
            <a:r>
              <a:rPr lang="tr-TR" sz="2400" dirty="0" smtClean="0"/>
              <a:t>             R</a:t>
            </a:r>
            <a:r>
              <a:rPr lang="tr-TR" sz="2400" baseline="30000" dirty="0"/>
              <a:t>+</a:t>
            </a:r>
            <a:r>
              <a:rPr lang="tr-TR" sz="2400" dirty="0"/>
              <a:t> olmak üzere</a:t>
            </a:r>
            <a:r>
              <a:rPr lang="tr-TR" sz="2400" dirty="0" smtClean="0"/>
              <a:t>,</a:t>
            </a:r>
          </a:p>
          <a:p>
            <a:endParaRPr lang="tr-TR" sz="2400" dirty="0"/>
          </a:p>
          <a:p>
            <a:r>
              <a:rPr lang="tr-TR" sz="2400" dirty="0" smtClean="0"/>
              <a:t>                   =</a:t>
            </a:r>
            <a:r>
              <a:rPr lang="tr-TR" sz="2400" dirty="0"/>
              <a:t> </a:t>
            </a:r>
            <a:r>
              <a:rPr lang="tr-TR" sz="2400" dirty="0" smtClean="0"/>
              <a:t>                  = </a:t>
            </a:r>
            <a:r>
              <a:rPr lang="tr-TR" sz="2400" dirty="0"/>
              <a:t> </a:t>
            </a:r>
            <a:r>
              <a:rPr lang="tr-TR" sz="2400" dirty="0" smtClean="0"/>
              <a:t>            = </a:t>
            </a:r>
            <a:r>
              <a:rPr lang="tr-TR" sz="2400" dirty="0"/>
              <a:t>  </a:t>
            </a:r>
            <a:r>
              <a:rPr lang="tr-TR" sz="2400" dirty="0" smtClean="0"/>
              <a:t> </a:t>
            </a:r>
            <a:r>
              <a:rPr lang="tr-TR" sz="2400" dirty="0"/>
              <a:t>  </a:t>
            </a:r>
            <a:r>
              <a:rPr lang="tr-TR" sz="2400" dirty="0" smtClean="0"/>
              <a:t>      ‘ dır</a:t>
            </a:r>
            <a:r>
              <a:rPr lang="tr-TR" sz="2400" dirty="0"/>
              <a:t>. </a:t>
            </a:r>
            <a:endParaRPr lang="tr-TR" sz="2400" dirty="0" smtClean="0"/>
          </a:p>
          <a:p>
            <a:r>
              <a:rPr lang="tr-TR" sz="2400" b="1" dirty="0" smtClean="0"/>
              <a:t>Not:</a:t>
            </a:r>
            <a:endParaRPr lang="tr-TR" sz="2400" dirty="0"/>
          </a:p>
          <a:p>
            <a:r>
              <a:rPr lang="tr-TR" sz="2400" dirty="0"/>
              <a:t> </a:t>
            </a:r>
            <a:r>
              <a:rPr lang="tr-TR" sz="2400" dirty="0" smtClean="0"/>
              <a:t>                    ve             R</a:t>
            </a:r>
            <a:r>
              <a:rPr lang="tr-TR" sz="2400" baseline="30000" dirty="0" smtClean="0"/>
              <a:t>+</a:t>
            </a:r>
            <a:r>
              <a:rPr lang="tr-TR" sz="2400" dirty="0" smtClean="0"/>
              <a:t> olmak üzere,</a:t>
            </a:r>
          </a:p>
          <a:p>
            <a:endParaRPr lang="tr-TR" sz="2400" dirty="0" smtClean="0"/>
          </a:p>
          <a:p>
            <a:r>
              <a:rPr lang="tr-TR" sz="2400" dirty="0" smtClean="0"/>
              <a:t>                                ,                            olur.</a:t>
            </a:r>
            <a:endParaRPr lang="tr-TR" sz="2400" dirty="0"/>
          </a:p>
          <a:p>
            <a:r>
              <a:rPr lang="tr-TR" sz="2400" dirty="0">
                <a:solidFill>
                  <a:srgbClr val="FF0000"/>
                </a:solidFill>
              </a:rPr>
              <a:t>Örnek:</a:t>
            </a:r>
          </a:p>
          <a:p>
            <a:r>
              <a:rPr lang="tr-TR" sz="2400" dirty="0"/>
              <a:t>log</a:t>
            </a:r>
            <a:r>
              <a:rPr lang="tr-TR" sz="2400" baseline="-25000" dirty="0"/>
              <a:t>2</a:t>
            </a:r>
            <a:r>
              <a:rPr lang="tr-TR" sz="2400" dirty="0"/>
              <a:t>5 =     </a:t>
            </a:r>
            <a:r>
              <a:rPr lang="tr-TR" sz="2400" dirty="0" smtClean="0"/>
              <a:t>olduğuna </a:t>
            </a:r>
            <a:r>
              <a:rPr lang="tr-TR" sz="2400" dirty="0"/>
              <a:t>göre, log</a:t>
            </a:r>
            <a:r>
              <a:rPr lang="tr-TR" sz="2400" baseline="-25000" dirty="0"/>
              <a:t>5</a:t>
            </a:r>
            <a:r>
              <a:rPr lang="tr-TR" sz="2400" dirty="0"/>
              <a:t>10 ifadesinin  </a:t>
            </a:r>
            <a:r>
              <a:rPr lang="tr-TR" sz="2400" dirty="0" smtClean="0"/>
              <a:t>   türünden </a:t>
            </a:r>
            <a:r>
              <a:rPr lang="tr-TR" sz="2400" dirty="0"/>
              <a:t>eşitini bulalım</a:t>
            </a:r>
            <a:r>
              <a:rPr lang="tr-TR" sz="2400" dirty="0" smtClean="0"/>
              <a:t>.</a:t>
            </a:r>
          </a:p>
          <a:p>
            <a:endParaRPr lang="tr-TR" sz="2400" dirty="0" smtClean="0"/>
          </a:p>
          <a:p>
            <a:r>
              <a:rPr lang="tr-TR" sz="2400" dirty="0" smtClean="0">
                <a:solidFill>
                  <a:srgbClr val="FF0000"/>
                </a:solidFill>
              </a:rPr>
              <a:t>Çözüm:</a:t>
            </a:r>
            <a:endParaRPr lang="tr-TR" sz="2400" dirty="0" smtClean="0"/>
          </a:p>
          <a:p>
            <a:r>
              <a:rPr lang="tr-TR" sz="2400" dirty="0" smtClean="0"/>
              <a:t>log</a:t>
            </a:r>
            <a:r>
              <a:rPr lang="tr-TR" sz="2400" baseline="-25000" dirty="0" smtClean="0"/>
              <a:t>5</a:t>
            </a:r>
            <a:r>
              <a:rPr lang="tr-TR" sz="2400" dirty="0" smtClean="0"/>
              <a:t>10 </a:t>
            </a:r>
            <a:r>
              <a:rPr lang="tr-TR" sz="2400" dirty="0"/>
              <a:t>= </a:t>
            </a:r>
            <a:r>
              <a:rPr lang="tr-TR" sz="2400" dirty="0" smtClean="0"/>
              <a:t>            =               </a:t>
            </a:r>
            <a:r>
              <a:rPr lang="tr-TR" sz="2400" dirty="0"/>
              <a:t> </a:t>
            </a:r>
            <a:r>
              <a:rPr lang="tr-TR" sz="2400" dirty="0" smtClean="0"/>
              <a:t>      =       </a:t>
            </a:r>
            <a:r>
              <a:rPr lang="tr-TR" sz="2400" dirty="0"/>
              <a:t> </a:t>
            </a:r>
            <a:r>
              <a:rPr lang="tr-TR" sz="2400" dirty="0" smtClean="0"/>
              <a:t>    olur</a:t>
            </a:r>
            <a:r>
              <a:rPr lang="tr-TR" sz="2400" dirty="0"/>
              <a:t>. </a:t>
            </a:r>
          </a:p>
        </p:txBody>
      </p:sp>
      <p:pic>
        <p:nvPicPr>
          <p:cNvPr id="38" name="Resim 3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5429" y="2139043"/>
            <a:ext cx="1279004" cy="294034"/>
          </a:xfrm>
          <a:prstGeom prst="rect">
            <a:avLst/>
          </a:prstGeom>
          <a:noFill/>
          <a:ln>
            <a:noFill/>
          </a:ln>
        </p:spPr>
      </p:pic>
      <p:pic>
        <p:nvPicPr>
          <p:cNvPr id="39" name="Resim 3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1613" y="2045033"/>
            <a:ext cx="895723" cy="388044"/>
          </a:xfrm>
          <a:prstGeom prst="rect">
            <a:avLst/>
          </a:prstGeom>
          <a:noFill/>
          <a:ln>
            <a:noFill/>
          </a:ln>
        </p:spPr>
      </p:pic>
      <p:pic>
        <p:nvPicPr>
          <p:cNvPr id="40" name="Resim 3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13" y="2605097"/>
            <a:ext cx="1008112" cy="548060"/>
          </a:xfrm>
          <a:prstGeom prst="rect">
            <a:avLst/>
          </a:prstGeom>
          <a:noFill/>
          <a:ln>
            <a:noFill/>
          </a:ln>
        </p:spPr>
      </p:pic>
      <p:pic>
        <p:nvPicPr>
          <p:cNvPr id="41" name="Resim 4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7494" y="2604224"/>
            <a:ext cx="1352338" cy="752768"/>
          </a:xfrm>
          <a:prstGeom prst="rect">
            <a:avLst/>
          </a:prstGeom>
          <a:noFill/>
          <a:ln>
            <a:noFill/>
          </a:ln>
        </p:spPr>
      </p:pic>
      <p:pic>
        <p:nvPicPr>
          <p:cNvPr id="42" name="Resim 4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6993" y="2605097"/>
            <a:ext cx="833810" cy="724922"/>
          </a:xfrm>
          <a:prstGeom prst="rect">
            <a:avLst/>
          </a:prstGeom>
          <a:noFill/>
          <a:ln>
            <a:noFill/>
          </a:ln>
        </p:spPr>
      </p:pic>
      <p:pic>
        <p:nvPicPr>
          <p:cNvPr id="43" name="Resim 42"/>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70693" y="2649101"/>
            <a:ext cx="608229" cy="627310"/>
          </a:xfrm>
          <a:prstGeom prst="rect">
            <a:avLst/>
          </a:prstGeom>
          <a:noFill/>
          <a:ln>
            <a:noFill/>
          </a:ln>
        </p:spPr>
      </p:pic>
      <p:pic>
        <p:nvPicPr>
          <p:cNvPr id="44" name="Resim 4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03501" y="4953928"/>
            <a:ext cx="292860" cy="359469"/>
          </a:xfrm>
          <a:prstGeom prst="rect">
            <a:avLst/>
          </a:prstGeom>
          <a:noFill/>
          <a:ln>
            <a:noFill/>
          </a:ln>
        </p:spPr>
      </p:pic>
      <p:pic>
        <p:nvPicPr>
          <p:cNvPr id="45" name="Resim 44"/>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47292" y="5013747"/>
            <a:ext cx="292860" cy="359469"/>
          </a:xfrm>
          <a:prstGeom prst="rect">
            <a:avLst/>
          </a:prstGeom>
          <a:noFill/>
          <a:ln>
            <a:noFill/>
          </a:ln>
        </p:spPr>
      </p:pic>
      <p:pic>
        <p:nvPicPr>
          <p:cNvPr id="47" name="Resim 46"/>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95736" y="3513197"/>
            <a:ext cx="720799" cy="388044"/>
          </a:xfrm>
          <a:prstGeom prst="rect">
            <a:avLst/>
          </a:prstGeom>
          <a:noFill/>
          <a:ln>
            <a:noFill/>
          </a:ln>
        </p:spPr>
      </p:pic>
      <p:pic>
        <p:nvPicPr>
          <p:cNvPr id="49" name="Resim 48"/>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55776" y="4078784"/>
            <a:ext cx="1698576" cy="646360"/>
          </a:xfrm>
          <a:prstGeom prst="rect">
            <a:avLst/>
          </a:prstGeom>
          <a:noFill/>
          <a:ln>
            <a:noFill/>
          </a:ln>
        </p:spPr>
      </p:pic>
      <p:pic>
        <p:nvPicPr>
          <p:cNvPr id="50" name="Resim 4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579203"/>
            <a:ext cx="1279004" cy="294034"/>
          </a:xfrm>
          <a:prstGeom prst="rect">
            <a:avLst/>
          </a:prstGeom>
          <a:noFill/>
          <a:ln>
            <a:noFill/>
          </a:ln>
        </p:spPr>
      </p:pic>
      <p:pic>
        <p:nvPicPr>
          <p:cNvPr id="51" name="Resim 50"/>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7544" y="4005064"/>
            <a:ext cx="1912590" cy="644650"/>
          </a:xfrm>
          <a:prstGeom prst="rect">
            <a:avLst/>
          </a:prstGeom>
          <a:noFill/>
          <a:ln>
            <a:noFill/>
          </a:ln>
        </p:spPr>
      </p:pic>
      <p:pic>
        <p:nvPicPr>
          <p:cNvPr id="1027" name="Resim 11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49931" y="5943854"/>
            <a:ext cx="723019" cy="653498"/>
          </a:xfrm>
          <a:prstGeom prst="rect">
            <a:avLst/>
          </a:prstGeom>
          <a:noFill/>
          <a:extLst>
            <a:ext uri="{909E8E84-426E-40DD-AFC4-6F175D3DCCD1}">
              <a14:hiddenFill xmlns:a14="http://schemas.microsoft.com/office/drawing/2010/main">
                <a:solidFill>
                  <a:srgbClr val="FFFFFF"/>
                </a:solidFill>
              </a14:hiddenFill>
            </a:ext>
          </a:extLst>
        </p:spPr>
      </p:pic>
      <p:pic>
        <p:nvPicPr>
          <p:cNvPr id="1026" name="Resim 11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80134" y="6002131"/>
            <a:ext cx="1253764" cy="595221"/>
          </a:xfrm>
          <a:prstGeom prst="rect">
            <a:avLst/>
          </a:prstGeom>
          <a:noFill/>
          <a:extLst>
            <a:ext uri="{909E8E84-426E-40DD-AFC4-6F175D3DCCD1}">
              <a14:hiddenFill xmlns:a14="http://schemas.microsoft.com/office/drawing/2010/main">
                <a:solidFill>
                  <a:srgbClr val="FFFFFF"/>
                </a:solidFill>
              </a14:hiddenFill>
            </a:ext>
          </a:extLst>
        </p:spPr>
      </p:pic>
      <p:pic>
        <p:nvPicPr>
          <p:cNvPr id="1025" name="Resim 11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50803" y="6002131"/>
            <a:ext cx="544368" cy="619974"/>
          </a:xfrm>
          <a:prstGeom prst="rect">
            <a:avLst/>
          </a:prstGeom>
          <a:noFill/>
          <a:extLst>
            <a:ext uri="{909E8E84-426E-40DD-AFC4-6F175D3DCCD1}">
              <a14:hiddenFill xmlns:a14="http://schemas.microsoft.com/office/drawing/2010/main">
                <a:solidFill>
                  <a:srgbClr val="FFFFFF"/>
                </a:solidFill>
              </a14:hiddenFill>
            </a:ext>
          </a:extLst>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293389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901" y="691730"/>
            <a:ext cx="9371384" cy="1252728"/>
          </a:xfrm>
        </p:spPr>
        <p:txBody>
          <a:bodyPr>
            <a:normAutofit fontScale="90000"/>
          </a:bodyPr>
          <a:lstStyle/>
          <a:p>
            <a:r>
              <a:rPr lang="tr-TR" b="1" dirty="0">
                <a:solidFill>
                  <a:srgbClr val="FF0000"/>
                </a:solidFill>
              </a:rPr>
              <a:t>4. LOGARİTMA FONKSİYONUNUN GRAFİĞİ</a:t>
            </a:r>
            <a:r>
              <a:rPr lang="tr-TR" dirty="0"/>
              <a:t/>
            </a:r>
            <a:br>
              <a:rPr lang="tr-TR" dirty="0"/>
            </a:br>
            <a:endParaRPr lang="tr-TR" dirty="0"/>
          </a:p>
        </p:txBody>
      </p:sp>
      <p:sp>
        <p:nvSpPr>
          <p:cNvPr id="3" name="Dikdörtgen 2"/>
          <p:cNvSpPr/>
          <p:nvPr/>
        </p:nvSpPr>
        <p:spPr>
          <a:xfrm>
            <a:off x="69776" y="2261272"/>
            <a:ext cx="8784976" cy="2246769"/>
          </a:xfrm>
          <a:prstGeom prst="rect">
            <a:avLst/>
          </a:prstGeom>
        </p:spPr>
        <p:txBody>
          <a:bodyPr wrap="square">
            <a:spAutoFit/>
          </a:bodyPr>
          <a:lstStyle/>
          <a:p>
            <a:r>
              <a:rPr lang="tr-TR" sz="2800" dirty="0">
                <a:solidFill>
                  <a:srgbClr val="451B3A"/>
                </a:solidFill>
              </a:rPr>
              <a:t>Üstel fonksiyon bire bir ve örten olduğu için ters fonksiyonu vardır ve bu fonksiyona </a:t>
            </a:r>
            <a:r>
              <a:rPr lang="tr-TR" sz="2800" dirty="0">
                <a:solidFill>
                  <a:srgbClr val="FF0000"/>
                </a:solidFill>
              </a:rPr>
              <a:t>logaritma fonksiyonu </a:t>
            </a:r>
            <a:r>
              <a:rPr lang="tr-TR" sz="2800" dirty="0">
                <a:solidFill>
                  <a:srgbClr val="451B3A"/>
                </a:solidFill>
              </a:rPr>
              <a:t>denir. </a:t>
            </a:r>
            <a:endParaRPr lang="tr-TR" sz="2800" dirty="0"/>
          </a:p>
          <a:p>
            <a:r>
              <a:rPr lang="tr-TR" sz="2800" dirty="0">
                <a:solidFill>
                  <a:srgbClr val="451B3A"/>
                </a:solidFill>
              </a:rPr>
              <a:t>Y = log</a:t>
            </a:r>
            <a:r>
              <a:rPr lang="tr-TR" sz="2800" baseline="-25000" dirty="0">
                <a:solidFill>
                  <a:srgbClr val="451B3A"/>
                </a:solidFill>
              </a:rPr>
              <a:t>a</a:t>
            </a:r>
            <a:r>
              <a:rPr lang="tr-TR" sz="2800" dirty="0">
                <a:solidFill>
                  <a:srgbClr val="451B3A"/>
                </a:solidFill>
              </a:rPr>
              <a:t> x fonksiyonunun grafiği a nın durumuna göre çizilirse,</a:t>
            </a:r>
          </a:p>
        </p:txBody>
      </p:sp>
      <p:sp>
        <p:nvSpPr>
          <p:cNvPr id="4" name="Dikdörtgen 3"/>
          <p:cNvSpPr/>
          <p:nvPr/>
        </p:nvSpPr>
        <p:spPr>
          <a:xfrm>
            <a:off x="611560" y="4487136"/>
            <a:ext cx="1160895" cy="369332"/>
          </a:xfrm>
          <a:prstGeom prst="rect">
            <a:avLst/>
          </a:prstGeom>
        </p:spPr>
        <p:txBody>
          <a:bodyPr wrap="none">
            <a:spAutoFit/>
          </a:bodyPr>
          <a:lstStyle/>
          <a:p>
            <a:r>
              <a:rPr lang="fr-FR" dirty="0" smtClean="0">
                <a:solidFill>
                  <a:srgbClr val="FF0000"/>
                </a:solidFill>
              </a:rPr>
              <a:t>1.</a:t>
            </a:r>
            <a:r>
              <a:rPr lang="fr-FR" dirty="0">
                <a:solidFill>
                  <a:srgbClr val="FF0000"/>
                </a:solidFill>
              </a:rPr>
              <a:t> </a:t>
            </a:r>
            <a:r>
              <a:rPr lang="fr-FR" dirty="0">
                <a:solidFill>
                  <a:srgbClr val="451B3A"/>
                </a:solidFill>
              </a:rPr>
              <a:t>a&gt;1 için </a:t>
            </a:r>
            <a:r>
              <a:rPr lang="fr-FR" dirty="0" smtClean="0">
                <a:solidFill>
                  <a:srgbClr val="451B3A"/>
                </a:solidFill>
              </a:rPr>
              <a:t> </a:t>
            </a:r>
            <a:endParaRPr lang="tr-TR" dirty="0">
              <a:solidFill>
                <a:srgbClr val="451B3A"/>
              </a:solidFill>
            </a:endParaRPr>
          </a:p>
        </p:txBody>
      </p:sp>
      <p:sp>
        <p:nvSpPr>
          <p:cNvPr id="5" name="Rectangle 10"/>
          <p:cNvSpPr>
            <a:spLocks noChangeArrowheads="1"/>
          </p:cNvSpPr>
          <p:nvPr/>
        </p:nvSpPr>
        <p:spPr bwMode="auto">
          <a:xfrm>
            <a:off x="0" y="108949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143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6" name="Grup 5"/>
          <p:cNvGrpSpPr>
            <a:grpSpLocks/>
          </p:cNvGrpSpPr>
          <p:nvPr/>
        </p:nvGrpSpPr>
        <p:grpSpPr bwMode="auto">
          <a:xfrm>
            <a:off x="3048372" y="4671802"/>
            <a:ext cx="2171700" cy="1828800"/>
            <a:chOff x="3937" y="7717"/>
            <a:chExt cx="3420" cy="2880"/>
          </a:xfrm>
        </p:grpSpPr>
        <p:grpSp>
          <p:nvGrpSpPr>
            <p:cNvPr id="7" name="Group 22"/>
            <p:cNvGrpSpPr>
              <a:grpSpLocks/>
            </p:cNvGrpSpPr>
            <p:nvPr/>
          </p:nvGrpSpPr>
          <p:grpSpPr bwMode="auto">
            <a:xfrm>
              <a:off x="3937" y="7717"/>
              <a:ext cx="3420" cy="2880"/>
              <a:chOff x="3937" y="7717"/>
              <a:chExt cx="3420" cy="2880"/>
            </a:xfrm>
          </p:grpSpPr>
          <p:grpSp>
            <p:nvGrpSpPr>
              <p:cNvPr id="9" name="Group 23"/>
              <p:cNvGrpSpPr>
                <a:grpSpLocks/>
              </p:cNvGrpSpPr>
              <p:nvPr/>
            </p:nvGrpSpPr>
            <p:grpSpPr bwMode="auto">
              <a:xfrm>
                <a:off x="3937" y="7717"/>
                <a:ext cx="3420" cy="2880"/>
                <a:chOff x="3937" y="7717"/>
                <a:chExt cx="3420" cy="2880"/>
              </a:xfrm>
            </p:grpSpPr>
            <p:grpSp>
              <p:nvGrpSpPr>
                <p:cNvPr id="11" name="Group 24"/>
                <p:cNvGrpSpPr>
                  <a:grpSpLocks/>
                </p:cNvGrpSpPr>
                <p:nvPr/>
              </p:nvGrpSpPr>
              <p:grpSpPr bwMode="auto">
                <a:xfrm>
                  <a:off x="3937" y="7717"/>
                  <a:ext cx="3420" cy="2880"/>
                  <a:chOff x="3937" y="7717"/>
                  <a:chExt cx="3420" cy="2880"/>
                </a:xfrm>
              </p:grpSpPr>
              <p:cxnSp>
                <p:nvCxnSpPr>
                  <p:cNvPr id="13" name="Line 25"/>
                  <p:cNvCxnSpPr/>
                  <p:nvPr/>
                </p:nvCxnSpPr>
                <p:spPr bwMode="auto">
                  <a:xfrm>
                    <a:off x="3937" y="9157"/>
                    <a:ext cx="34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Line 26"/>
                  <p:cNvCxnSpPr/>
                  <p:nvPr/>
                </p:nvCxnSpPr>
                <p:spPr bwMode="auto">
                  <a:xfrm flipV="1">
                    <a:off x="5737" y="7717"/>
                    <a:ext cx="0" cy="288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2" name="Freeform 27"/>
                <p:cNvSpPr>
                  <a:spLocks/>
                </p:cNvSpPr>
                <p:nvPr/>
              </p:nvSpPr>
              <p:spPr bwMode="auto">
                <a:xfrm>
                  <a:off x="6067" y="8617"/>
                  <a:ext cx="930" cy="1425"/>
                </a:xfrm>
                <a:custGeom>
                  <a:avLst/>
                  <a:gdLst>
                    <a:gd name="T0" fmla="*/ 0 w 900"/>
                    <a:gd name="T1" fmla="*/ 1440 h 1440"/>
                    <a:gd name="T2" fmla="*/ 360 w 900"/>
                    <a:gd name="T3" fmla="*/ 540 h 1440"/>
                    <a:gd name="T4" fmla="*/ 900 w 900"/>
                    <a:gd name="T5" fmla="*/ 0 h 1440"/>
                  </a:gdLst>
                  <a:ahLst/>
                  <a:cxnLst>
                    <a:cxn ang="0">
                      <a:pos x="T0" y="T1"/>
                    </a:cxn>
                    <a:cxn ang="0">
                      <a:pos x="T2" y="T3"/>
                    </a:cxn>
                    <a:cxn ang="0">
                      <a:pos x="T4" y="T5"/>
                    </a:cxn>
                  </a:cxnLst>
                  <a:rect l="0" t="0" r="r" b="b"/>
                  <a:pathLst>
                    <a:path w="900" h="1440">
                      <a:moveTo>
                        <a:pt x="0" y="1440"/>
                      </a:moveTo>
                      <a:cubicBezTo>
                        <a:pt x="105" y="1110"/>
                        <a:pt x="210" y="780"/>
                        <a:pt x="360" y="540"/>
                      </a:cubicBezTo>
                      <a:cubicBezTo>
                        <a:pt x="510" y="300"/>
                        <a:pt x="780" y="120"/>
                        <a:pt x="90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tr-TR" dirty="0"/>
                </a:p>
              </p:txBody>
            </p:sp>
          </p:grpSp>
          <p:cxnSp>
            <p:nvCxnSpPr>
              <p:cNvPr id="10" name="Line 28"/>
              <p:cNvCxnSpPr/>
              <p:nvPr/>
            </p:nvCxnSpPr>
            <p:spPr bwMode="auto">
              <a:xfrm flipV="1">
                <a:off x="4477" y="8437"/>
                <a:ext cx="2520" cy="144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grpSp>
        <p:sp>
          <p:nvSpPr>
            <p:cNvPr id="8" name="Freeform 29"/>
            <p:cNvSpPr>
              <a:spLocks/>
            </p:cNvSpPr>
            <p:nvPr/>
          </p:nvSpPr>
          <p:spPr bwMode="auto">
            <a:xfrm>
              <a:off x="4657" y="7897"/>
              <a:ext cx="1620" cy="900"/>
            </a:xfrm>
            <a:custGeom>
              <a:avLst/>
              <a:gdLst>
                <a:gd name="T0" fmla="*/ 0 w 1800"/>
                <a:gd name="T1" fmla="*/ 720 h 720"/>
                <a:gd name="T2" fmla="*/ 1080 w 1800"/>
                <a:gd name="T3" fmla="*/ 540 h 720"/>
                <a:gd name="T4" fmla="*/ 1800 w 1800"/>
                <a:gd name="T5" fmla="*/ 0 h 720"/>
              </a:gdLst>
              <a:ahLst/>
              <a:cxnLst>
                <a:cxn ang="0">
                  <a:pos x="T0" y="T1"/>
                </a:cxn>
                <a:cxn ang="0">
                  <a:pos x="T2" y="T3"/>
                </a:cxn>
                <a:cxn ang="0">
                  <a:pos x="T4" y="T5"/>
                </a:cxn>
              </a:cxnLst>
              <a:rect l="0" t="0" r="r" b="b"/>
              <a:pathLst>
                <a:path w="1800" h="720">
                  <a:moveTo>
                    <a:pt x="0" y="720"/>
                  </a:moveTo>
                  <a:cubicBezTo>
                    <a:pt x="390" y="690"/>
                    <a:pt x="780" y="660"/>
                    <a:pt x="1080" y="540"/>
                  </a:cubicBezTo>
                  <a:cubicBezTo>
                    <a:pt x="1380" y="420"/>
                    <a:pt x="1620" y="120"/>
                    <a:pt x="1800" y="0"/>
                  </a:cubicBezTo>
                </a:path>
              </a:pathLst>
            </a:custGeom>
            <a:noFill/>
            <a:ln w="9525">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tr-TR" dirty="0"/>
            </a:p>
          </p:txBody>
        </p:sp>
      </p:grpSp>
      <p:sp>
        <p:nvSpPr>
          <p:cNvPr id="16" name="Dikdörtgen 15"/>
          <p:cNvSpPr/>
          <p:nvPr/>
        </p:nvSpPr>
        <p:spPr>
          <a:xfrm>
            <a:off x="2886399" y="4663777"/>
            <a:ext cx="1009745" cy="369332"/>
          </a:xfrm>
          <a:prstGeom prst="rect">
            <a:avLst/>
          </a:prstGeom>
        </p:spPr>
        <p:txBody>
          <a:bodyPr wrap="square">
            <a:spAutoFit/>
          </a:bodyPr>
          <a:lstStyle/>
          <a:p>
            <a:pPr lvl="0" indent="114300" algn="just" fontAlgn="base">
              <a:spcBef>
                <a:spcPct val="0"/>
              </a:spcBef>
              <a:spcAft>
                <a:spcPct val="0"/>
              </a:spcAft>
            </a:pPr>
            <a:r>
              <a:rPr lang="fr-FR" dirty="0" smtClean="0">
                <a:solidFill>
                  <a:srgbClr val="000066"/>
                </a:solidFill>
                <a:latin typeface="Arial" pitchFamily="34" charset="0"/>
                <a:ea typeface="Times New Roman" pitchFamily="18" charset="0"/>
                <a:cs typeface="Arial" pitchFamily="34" charset="0"/>
              </a:rPr>
              <a:t>y </a:t>
            </a:r>
            <a:r>
              <a:rPr lang="fr-FR" dirty="0">
                <a:solidFill>
                  <a:srgbClr val="000066"/>
                </a:solidFill>
                <a:latin typeface="Arial" pitchFamily="34" charset="0"/>
                <a:ea typeface="Times New Roman" pitchFamily="18" charset="0"/>
                <a:cs typeface="Arial" pitchFamily="34" charset="0"/>
              </a:rPr>
              <a:t>= a</a:t>
            </a:r>
            <a:r>
              <a:rPr lang="fr-FR" baseline="30000" dirty="0">
                <a:solidFill>
                  <a:srgbClr val="000066"/>
                </a:solidFill>
                <a:latin typeface="Arial" pitchFamily="34" charset="0"/>
                <a:ea typeface="Times New Roman" pitchFamily="18" charset="0"/>
                <a:cs typeface="Arial" pitchFamily="34" charset="0"/>
              </a:rPr>
              <a:t>x</a:t>
            </a:r>
            <a:endParaRPr lang="tr-TR" dirty="0">
              <a:latin typeface="Arial" pitchFamily="34" charset="0"/>
              <a:cs typeface="Arial" pitchFamily="34" charset="0"/>
            </a:endParaRPr>
          </a:p>
        </p:txBody>
      </p:sp>
      <p:sp>
        <p:nvSpPr>
          <p:cNvPr id="17" name="Dikdörtgen 16"/>
          <p:cNvSpPr/>
          <p:nvPr/>
        </p:nvSpPr>
        <p:spPr>
          <a:xfrm>
            <a:off x="5148064" y="5372936"/>
            <a:ext cx="492443"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x </a:t>
            </a:r>
            <a:endParaRPr lang="tr-TR" dirty="0"/>
          </a:p>
        </p:txBody>
      </p:sp>
      <p:sp>
        <p:nvSpPr>
          <p:cNvPr id="18" name="Dikdörtgen 17"/>
          <p:cNvSpPr/>
          <p:nvPr/>
        </p:nvSpPr>
        <p:spPr>
          <a:xfrm>
            <a:off x="4058846" y="4950542"/>
            <a:ext cx="441146"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1 </a:t>
            </a:r>
            <a:endParaRPr lang="tr-TR" dirty="0"/>
          </a:p>
        </p:txBody>
      </p:sp>
      <p:sp>
        <p:nvSpPr>
          <p:cNvPr id="19" name="Dikdörtgen 18"/>
          <p:cNvSpPr/>
          <p:nvPr/>
        </p:nvSpPr>
        <p:spPr>
          <a:xfrm>
            <a:off x="4427984" y="5535898"/>
            <a:ext cx="441146"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1 </a:t>
            </a:r>
            <a:endParaRPr lang="tr-TR" dirty="0"/>
          </a:p>
        </p:txBody>
      </p:sp>
      <p:sp>
        <p:nvSpPr>
          <p:cNvPr id="20" name="Dikdörtgen 19"/>
          <p:cNvSpPr/>
          <p:nvPr/>
        </p:nvSpPr>
        <p:spPr>
          <a:xfrm>
            <a:off x="4216182" y="6156012"/>
            <a:ext cx="1840810" cy="369332"/>
          </a:xfrm>
          <a:prstGeom prst="rect">
            <a:avLst/>
          </a:prstGeom>
        </p:spPr>
        <p:txBody>
          <a:bodyPr wrap="square">
            <a:spAutoFit/>
          </a:bodyPr>
          <a:lstStyle/>
          <a:p>
            <a:pPr lvl="0" indent="114300" algn="just" eaLnBrk="0" fontAlgn="base" hangingPunct="0">
              <a:spcBef>
                <a:spcPct val="0"/>
              </a:spcBef>
              <a:spcAft>
                <a:spcPct val="0"/>
              </a:spcAft>
            </a:pPr>
            <a:r>
              <a:rPr lang="fr-FR" dirty="0">
                <a:solidFill>
                  <a:srgbClr val="000066"/>
                </a:solidFill>
                <a:latin typeface="Arial" pitchFamily="34" charset="0"/>
                <a:ea typeface="Times New Roman" pitchFamily="18" charset="0"/>
                <a:cs typeface="Arial" pitchFamily="34" charset="0"/>
              </a:rPr>
              <a:t>   y = log</a:t>
            </a:r>
            <a:r>
              <a:rPr lang="fr-FR" baseline="-30000" dirty="0">
                <a:solidFill>
                  <a:srgbClr val="000066"/>
                </a:solidFill>
                <a:latin typeface="Arial" pitchFamily="34" charset="0"/>
                <a:ea typeface="Times New Roman" pitchFamily="18" charset="0"/>
                <a:cs typeface="Arial" pitchFamily="34" charset="0"/>
              </a:rPr>
              <a:t>a</a:t>
            </a:r>
            <a:r>
              <a:rPr lang="fr-FR" dirty="0">
                <a:solidFill>
                  <a:srgbClr val="000066"/>
                </a:solidFill>
                <a:latin typeface="Arial" pitchFamily="34" charset="0"/>
                <a:ea typeface="Times New Roman" pitchFamily="18" charset="0"/>
                <a:cs typeface="Arial" pitchFamily="34" charset="0"/>
              </a:rPr>
              <a:t> </a:t>
            </a:r>
            <a:r>
              <a:rPr lang="fr-FR" dirty="0" smtClean="0">
                <a:solidFill>
                  <a:srgbClr val="000066"/>
                </a:solidFill>
                <a:latin typeface="Arial" pitchFamily="34" charset="0"/>
                <a:ea typeface="Times New Roman" pitchFamily="18" charset="0"/>
                <a:cs typeface="Arial" pitchFamily="34" charset="0"/>
              </a:rPr>
              <a:t>x</a:t>
            </a:r>
            <a:endParaRPr lang="tr-TR" dirty="0">
              <a:latin typeface="Arial" pitchFamily="34" charset="0"/>
              <a:cs typeface="Arial" pitchFamily="34" charset="0"/>
            </a:endParaRPr>
          </a:p>
        </p:txBody>
      </p:sp>
      <p:sp>
        <p:nvSpPr>
          <p:cNvPr id="21" name="Dikdörtgen 20"/>
          <p:cNvSpPr/>
          <p:nvPr/>
        </p:nvSpPr>
        <p:spPr>
          <a:xfrm>
            <a:off x="2364648" y="6087359"/>
            <a:ext cx="1127232"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y = x  </a:t>
            </a:r>
            <a:endParaRPr lang="tr-TR" dirty="0"/>
          </a:p>
        </p:txBody>
      </p:sp>
      <p:sp>
        <p:nvSpPr>
          <p:cNvPr id="22" name="Dikdörtgen 21"/>
          <p:cNvSpPr/>
          <p:nvPr/>
        </p:nvSpPr>
        <p:spPr>
          <a:xfrm>
            <a:off x="4034081" y="4230462"/>
            <a:ext cx="364202"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y </a:t>
            </a:r>
            <a:endParaRPr lang="tr-TR" dirty="0"/>
          </a:p>
        </p:txBody>
      </p:sp>
      <p:sp>
        <p:nvSpPr>
          <p:cNvPr id="15" name="Altbilgi Yer Tutucusu 14"/>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78705463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18864" y="783724"/>
            <a:ext cx="8229600" cy="1252728"/>
          </a:xfrm>
        </p:spPr>
        <p:txBody>
          <a:bodyPr>
            <a:normAutofit fontScale="90000"/>
          </a:bodyPr>
          <a:lstStyle/>
          <a:p>
            <a:pPr algn="ctr"/>
            <a:r>
              <a:rPr lang="tr-TR" b="1" dirty="0" smtClean="0">
                <a:solidFill>
                  <a:srgbClr val="FF0000"/>
                </a:solidFill>
              </a:rPr>
              <a:t>LOGARİTMA </a:t>
            </a:r>
            <a:r>
              <a:rPr lang="tr-TR" b="1" dirty="0">
                <a:solidFill>
                  <a:srgbClr val="FF0000"/>
                </a:solidFill>
              </a:rPr>
              <a:t>FONKSİYONUNUN GRAFİĞİ</a:t>
            </a:r>
            <a:r>
              <a:rPr lang="tr-TR" dirty="0">
                <a:solidFill>
                  <a:srgbClr val="FF0000"/>
                </a:solidFill>
              </a:rPr>
              <a:t/>
            </a:r>
            <a:br>
              <a:rPr lang="tr-TR" dirty="0">
                <a:solidFill>
                  <a:srgbClr val="FF0000"/>
                </a:solidFill>
              </a:rPr>
            </a:br>
            <a:endParaRPr lang="tr-TR" dirty="0">
              <a:solidFill>
                <a:srgbClr val="FF0000"/>
              </a:solidFill>
            </a:endParaRPr>
          </a:p>
        </p:txBody>
      </p:sp>
      <p:sp>
        <p:nvSpPr>
          <p:cNvPr id="3" name="Dikdörtgen 2"/>
          <p:cNvSpPr/>
          <p:nvPr/>
        </p:nvSpPr>
        <p:spPr>
          <a:xfrm>
            <a:off x="917964" y="2319263"/>
            <a:ext cx="1382110" cy="369332"/>
          </a:xfrm>
          <a:prstGeom prst="rect">
            <a:avLst/>
          </a:prstGeom>
        </p:spPr>
        <p:txBody>
          <a:bodyPr wrap="none">
            <a:spAutoFit/>
          </a:bodyPr>
          <a:lstStyle/>
          <a:p>
            <a:r>
              <a:rPr lang="fr-FR" dirty="0">
                <a:solidFill>
                  <a:srgbClr val="C00000"/>
                </a:solidFill>
              </a:rPr>
              <a:t>2</a:t>
            </a:r>
            <a:r>
              <a:rPr lang="fr-FR" dirty="0" smtClean="0">
                <a:solidFill>
                  <a:srgbClr val="C00000"/>
                </a:solidFill>
              </a:rPr>
              <a:t>.</a:t>
            </a:r>
            <a:r>
              <a:rPr lang="tr-TR" dirty="0">
                <a:solidFill>
                  <a:srgbClr val="C00000"/>
                </a:solidFill>
              </a:rPr>
              <a:t> </a:t>
            </a:r>
            <a:r>
              <a:rPr lang="tr-TR" dirty="0" smtClean="0"/>
              <a:t>0&lt;a&lt;1 </a:t>
            </a:r>
            <a:r>
              <a:rPr lang="tr-TR" dirty="0"/>
              <a:t>için </a:t>
            </a:r>
          </a:p>
        </p:txBody>
      </p:sp>
      <p:sp>
        <p:nvSpPr>
          <p:cNvPr id="4" name="Rectangle 9"/>
          <p:cNvSpPr>
            <a:spLocks noChangeArrowheads="1"/>
          </p:cNvSpPr>
          <p:nvPr/>
        </p:nvSpPr>
        <p:spPr bwMode="auto">
          <a:xfrm>
            <a:off x="0" y="76247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143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5" name="Grup 4"/>
          <p:cNvGrpSpPr>
            <a:grpSpLocks/>
          </p:cNvGrpSpPr>
          <p:nvPr/>
        </p:nvGrpSpPr>
        <p:grpSpPr bwMode="auto">
          <a:xfrm>
            <a:off x="2718048" y="3243907"/>
            <a:ext cx="2286000" cy="2171700"/>
            <a:chOff x="3934" y="11320"/>
            <a:chExt cx="3600" cy="3420"/>
          </a:xfrm>
        </p:grpSpPr>
        <p:grpSp>
          <p:nvGrpSpPr>
            <p:cNvPr id="6" name="Group 31"/>
            <p:cNvGrpSpPr>
              <a:grpSpLocks/>
            </p:cNvGrpSpPr>
            <p:nvPr/>
          </p:nvGrpSpPr>
          <p:grpSpPr bwMode="auto">
            <a:xfrm>
              <a:off x="3934" y="11320"/>
              <a:ext cx="3600" cy="3420"/>
              <a:chOff x="3934" y="11320"/>
              <a:chExt cx="3600" cy="3420"/>
            </a:xfrm>
          </p:grpSpPr>
          <p:grpSp>
            <p:nvGrpSpPr>
              <p:cNvPr id="9" name="Group 32"/>
              <p:cNvGrpSpPr>
                <a:grpSpLocks/>
              </p:cNvGrpSpPr>
              <p:nvPr/>
            </p:nvGrpSpPr>
            <p:grpSpPr bwMode="auto">
              <a:xfrm>
                <a:off x="3934" y="11320"/>
                <a:ext cx="3600" cy="3420"/>
                <a:chOff x="4117" y="11317"/>
                <a:chExt cx="3600" cy="3420"/>
              </a:xfrm>
            </p:grpSpPr>
            <p:cxnSp>
              <p:nvCxnSpPr>
                <p:cNvPr id="11" name="Line 33"/>
                <p:cNvCxnSpPr/>
                <p:nvPr/>
              </p:nvCxnSpPr>
              <p:spPr bwMode="auto">
                <a:xfrm flipV="1">
                  <a:off x="5917" y="11317"/>
                  <a:ext cx="0" cy="34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34"/>
                <p:cNvCxnSpPr/>
                <p:nvPr/>
              </p:nvCxnSpPr>
              <p:spPr bwMode="auto">
                <a:xfrm>
                  <a:off x="4117" y="12937"/>
                  <a:ext cx="36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0" name="Freeform 35"/>
              <p:cNvSpPr>
                <a:spLocks/>
              </p:cNvSpPr>
              <p:nvPr/>
            </p:nvSpPr>
            <p:spPr bwMode="auto">
              <a:xfrm>
                <a:off x="5917" y="11677"/>
                <a:ext cx="1170" cy="2160"/>
              </a:xfrm>
              <a:custGeom>
                <a:avLst/>
                <a:gdLst>
                  <a:gd name="T0" fmla="*/ 0 w 1260"/>
                  <a:gd name="T1" fmla="*/ 0 h 1800"/>
                  <a:gd name="T2" fmla="*/ 360 w 1260"/>
                  <a:gd name="T3" fmla="*/ 1080 h 1800"/>
                  <a:gd name="T4" fmla="*/ 1260 w 1260"/>
                  <a:gd name="T5" fmla="*/ 1800 h 1800"/>
                </a:gdLst>
                <a:ahLst/>
                <a:cxnLst>
                  <a:cxn ang="0">
                    <a:pos x="T0" y="T1"/>
                  </a:cxn>
                  <a:cxn ang="0">
                    <a:pos x="T2" y="T3"/>
                  </a:cxn>
                  <a:cxn ang="0">
                    <a:pos x="T4" y="T5"/>
                  </a:cxn>
                </a:cxnLst>
                <a:rect l="0" t="0" r="r" b="b"/>
                <a:pathLst>
                  <a:path w="1260" h="1800">
                    <a:moveTo>
                      <a:pt x="0" y="0"/>
                    </a:moveTo>
                    <a:cubicBezTo>
                      <a:pt x="75" y="390"/>
                      <a:pt x="150" y="780"/>
                      <a:pt x="360" y="1080"/>
                    </a:cubicBezTo>
                    <a:cubicBezTo>
                      <a:pt x="570" y="1380"/>
                      <a:pt x="1140" y="1650"/>
                      <a:pt x="1260" y="180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tr-TR" dirty="0"/>
              </a:p>
            </p:txBody>
          </p:sp>
        </p:grpSp>
        <p:cxnSp>
          <p:nvCxnSpPr>
            <p:cNvPr id="7" name="Line 36"/>
            <p:cNvCxnSpPr/>
            <p:nvPr/>
          </p:nvCxnSpPr>
          <p:spPr bwMode="auto">
            <a:xfrm flipV="1">
              <a:off x="4297" y="11782"/>
              <a:ext cx="2880" cy="234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sp>
          <p:nvSpPr>
            <p:cNvPr id="8" name="Freeform 37"/>
            <p:cNvSpPr>
              <a:spLocks/>
            </p:cNvSpPr>
            <p:nvPr/>
          </p:nvSpPr>
          <p:spPr bwMode="auto">
            <a:xfrm>
              <a:off x="5017" y="11647"/>
              <a:ext cx="1440" cy="1080"/>
            </a:xfrm>
            <a:custGeom>
              <a:avLst/>
              <a:gdLst>
                <a:gd name="T0" fmla="*/ 0 w 1440"/>
                <a:gd name="T1" fmla="*/ 0 h 1080"/>
                <a:gd name="T2" fmla="*/ 360 w 1440"/>
                <a:gd name="T3" fmla="*/ 720 h 1080"/>
                <a:gd name="T4" fmla="*/ 1440 w 1440"/>
                <a:gd name="T5" fmla="*/ 1080 h 1080"/>
              </a:gdLst>
              <a:ahLst/>
              <a:cxnLst>
                <a:cxn ang="0">
                  <a:pos x="T0" y="T1"/>
                </a:cxn>
                <a:cxn ang="0">
                  <a:pos x="T2" y="T3"/>
                </a:cxn>
                <a:cxn ang="0">
                  <a:pos x="T4" y="T5"/>
                </a:cxn>
              </a:cxnLst>
              <a:rect l="0" t="0" r="r" b="b"/>
              <a:pathLst>
                <a:path w="1440" h="1080">
                  <a:moveTo>
                    <a:pt x="0" y="0"/>
                  </a:moveTo>
                  <a:cubicBezTo>
                    <a:pt x="60" y="270"/>
                    <a:pt x="120" y="540"/>
                    <a:pt x="360" y="720"/>
                  </a:cubicBezTo>
                  <a:cubicBezTo>
                    <a:pt x="600" y="900"/>
                    <a:pt x="1200" y="1020"/>
                    <a:pt x="1440" y="1080"/>
                  </a:cubicBezTo>
                </a:path>
              </a:pathLst>
            </a:custGeom>
            <a:noFill/>
            <a:ln w="9525">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tr-TR" dirty="0"/>
            </a:p>
          </p:txBody>
        </p:sp>
      </p:grpSp>
      <p:sp>
        <p:nvSpPr>
          <p:cNvPr id="14" name="Dikdörtgen 13"/>
          <p:cNvSpPr/>
          <p:nvPr/>
        </p:nvSpPr>
        <p:spPr>
          <a:xfrm>
            <a:off x="4499992" y="3159041"/>
            <a:ext cx="1127232"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y = x  </a:t>
            </a:r>
            <a:endParaRPr lang="tr-TR" dirty="0"/>
          </a:p>
        </p:txBody>
      </p:sp>
      <p:sp>
        <p:nvSpPr>
          <p:cNvPr id="15" name="Dikdörtgen 14"/>
          <p:cNvSpPr/>
          <p:nvPr/>
        </p:nvSpPr>
        <p:spPr>
          <a:xfrm>
            <a:off x="2621560" y="3046069"/>
            <a:ext cx="1009745" cy="369332"/>
          </a:xfrm>
          <a:prstGeom prst="rect">
            <a:avLst/>
          </a:prstGeom>
        </p:spPr>
        <p:txBody>
          <a:bodyPr wrap="square">
            <a:spAutoFit/>
          </a:bodyPr>
          <a:lstStyle/>
          <a:p>
            <a:pPr lvl="0" indent="114300" algn="just" fontAlgn="base">
              <a:spcBef>
                <a:spcPct val="0"/>
              </a:spcBef>
              <a:spcAft>
                <a:spcPct val="0"/>
              </a:spcAft>
            </a:pPr>
            <a:r>
              <a:rPr lang="fr-FR" dirty="0" smtClean="0">
                <a:solidFill>
                  <a:srgbClr val="000066"/>
                </a:solidFill>
                <a:latin typeface="Arial" pitchFamily="34" charset="0"/>
                <a:ea typeface="Times New Roman" pitchFamily="18" charset="0"/>
                <a:cs typeface="Arial" pitchFamily="34" charset="0"/>
              </a:rPr>
              <a:t>y </a:t>
            </a:r>
            <a:r>
              <a:rPr lang="fr-FR" dirty="0">
                <a:solidFill>
                  <a:srgbClr val="000066"/>
                </a:solidFill>
                <a:latin typeface="Arial" pitchFamily="34" charset="0"/>
                <a:ea typeface="Times New Roman" pitchFamily="18" charset="0"/>
                <a:cs typeface="Arial" pitchFamily="34" charset="0"/>
              </a:rPr>
              <a:t>= a</a:t>
            </a:r>
            <a:r>
              <a:rPr lang="fr-FR" baseline="30000" dirty="0">
                <a:solidFill>
                  <a:srgbClr val="000066"/>
                </a:solidFill>
                <a:latin typeface="Arial" pitchFamily="34" charset="0"/>
                <a:ea typeface="Times New Roman" pitchFamily="18" charset="0"/>
                <a:cs typeface="Arial" pitchFamily="34" charset="0"/>
              </a:rPr>
              <a:t>x</a:t>
            </a:r>
            <a:endParaRPr lang="tr-TR" dirty="0">
              <a:latin typeface="Arial" pitchFamily="34" charset="0"/>
              <a:cs typeface="Arial" pitchFamily="34" charset="0"/>
            </a:endParaRPr>
          </a:p>
        </p:txBody>
      </p:sp>
      <p:sp>
        <p:nvSpPr>
          <p:cNvPr id="16" name="Dikdörtgen 15"/>
          <p:cNvSpPr/>
          <p:nvPr/>
        </p:nvSpPr>
        <p:spPr>
          <a:xfrm>
            <a:off x="4576086" y="4838511"/>
            <a:ext cx="1840810" cy="369332"/>
          </a:xfrm>
          <a:prstGeom prst="rect">
            <a:avLst/>
          </a:prstGeom>
        </p:spPr>
        <p:txBody>
          <a:bodyPr wrap="square">
            <a:spAutoFit/>
          </a:bodyPr>
          <a:lstStyle/>
          <a:p>
            <a:pPr lvl="0" indent="114300" algn="just" eaLnBrk="0" fontAlgn="base" hangingPunct="0">
              <a:spcBef>
                <a:spcPct val="0"/>
              </a:spcBef>
              <a:spcAft>
                <a:spcPct val="0"/>
              </a:spcAft>
            </a:pPr>
            <a:r>
              <a:rPr lang="fr-FR" dirty="0">
                <a:solidFill>
                  <a:srgbClr val="000066"/>
                </a:solidFill>
                <a:latin typeface="Arial" pitchFamily="34" charset="0"/>
                <a:ea typeface="Times New Roman" pitchFamily="18" charset="0"/>
                <a:cs typeface="Arial" pitchFamily="34" charset="0"/>
              </a:rPr>
              <a:t>   y = log</a:t>
            </a:r>
            <a:r>
              <a:rPr lang="fr-FR" baseline="-30000" dirty="0">
                <a:solidFill>
                  <a:srgbClr val="000066"/>
                </a:solidFill>
                <a:latin typeface="Arial" pitchFamily="34" charset="0"/>
                <a:ea typeface="Times New Roman" pitchFamily="18" charset="0"/>
                <a:cs typeface="Arial" pitchFamily="34" charset="0"/>
              </a:rPr>
              <a:t>a</a:t>
            </a:r>
            <a:r>
              <a:rPr lang="fr-FR" dirty="0">
                <a:solidFill>
                  <a:srgbClr val="000066"/>
                </a:solidFill>
                <a:latin typeface="Arial" pitchFamily="34" charset="0"/>
                <a:ea typeface="Times New Roman" pitchFamily="18" charset="0"/>
                <a:cs typeface="Arial" pitchFamily="34" charset="0"/>
              </a:rPr>
              <a:t> </a:t>
            </a:r>
            <a:r>
              <a:rPr lang="fr-FR" dirty="0" smtClean="0">
                <a:solidFill>
                  <a:srgbClr val="000066"/>
                </a:solidFill>
                <a:latin typeface="Arial" pitchFamily="34" charset="0"/>
                <a:ea typeface="Times New Roman" pitchFamily="18" charset="0"/>
                <a:cs typeface="Arial" pitchFamily="34" charset="0"/>
              </a:rPr>
              <a:t>x</a:t>
            </a:r>
            <a:endParaRPr lang="tr-TR" dirty="0">
              <a:latin typeface="Arial" pitchFamily="34" charset="0"/>
              <a:cs typeface="Arial" pitchFamily="34" charset="0"/>
            </a:endParaRPr>
          </a:p>
        </p:txBody>
      </p:sp>
      <p:sp>
        <p:nvSpPr>
          <p:cNvPr id="17" name="Dikdörtgen 16"/>
          <p:cNvSpPr/>
          <p:nvPr/>
        </p:nvSpPr>
        <p:spPr>
          <a:xfrm>
            <a:off x="3700578" y="2823319"/>
            <a:ext cx="364202"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y </a:t>
            </a:r>
            <a:endParaRPr lang="tr-TR" dirty="0"/>
          </a:p>
        </p:txBody>
      </p:sp>
      <p:sp>
        <p:nvSpPr>
          <p:cNvPr id="18" name="Dikdörtgen 17"/>
          <p:cNvSpPr/>
          <p:nvPr/>
        </p:nvSpPr>
        <p:spPr>
          <a:xfrm>
            <a:off x="5004048" y="4087941"/>
            <a:ext cx="492443"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x </a:t>
            </a:r>
            <a:endParaRPr lang="tr-TR" dirty="0"/>
          </a:p>
        </p:txBody>
      </p:sp>
      <p:sp>
        <p:nvSpPr>
          <p:cNvPr id="19" name="Dikdörtgen 18"/>
          <p:cNvSpPr/>
          <p:nvPr/>
        </p:nvSpPr>
        <p:spPr>
          <a:xfrm>
            <a:off x="4067944" y="4191471"/>
            <a:ext cx="441146"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1 </a:t>
            </a:r>
            <a:endParaRPr lang="tr-TR" dirty="0"/>
          </a:p>
        </p:txBody>
      </p:sp>
      <p:sp>
        <p:nvSpPr>
          <p:cNvPr id="20" name="Dikdörtgen 19"/>
          <p:cNvSpPr/>
          <p:nvPr/>
        </p:nvSpPr>
        <p:spPr>
          <a:xfrm>
            <a:off x="3698806" y="3822139"/>
            <a:ext cx="441146" cy="369332"/>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 1 </a:t>
            </a:r>
            <a:endParaRPr lang="tr-TR" dirty="0"/>
          </a:p>
        </p:txBody>
      </p:sp>
      <p:sp>
        <p:nvSpPr>
          <p:cNvPr id="21" name="Dikdörtgen 20"/>
          <p:cNvSpPr/>
          <p:nvPr/>
        </p:nvSpPr>
        <p:spPr>
          <a:xfrm>
            <a:off x="970647" y="5919663"/>
            <a:ext cx="2751074" cy="461665"/>
          </a:xfrm>
          <a:prstGeom prst="rect">
            <a:avLst/>
          </a:prstGeom>
        </p:spPr>
        <p:txBody>
          <a:bodyPr wrap="none">
            <a:spAutoFit/>
          </a:bodyPr>
          <a:lstStyle/>
          <a:p>
            <a:r>
              <a:rPr lang="tr-TR" sz="2400" dirty="0"/>
              <a:t>grafikleri elde edilir.</a:t>
            </a:r>
          </a:p>
        </p:txBody>
      </p:sp>
      <p:sp>
        <p:nvSpPr>
          <p:cNvPr id="13" name="Altbilgi Yer Tutucusu 1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78705463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808120"/>
            <a:ext cx="8229600" cy="1252728"/>
          </a:xfrm>
        </p:spPr>
        <p:txBody>
          <a:bodyPr>
            <a:normAutofit fontScale="90000"/>
          </a:bodyPr>
          <a:lstStyle/>
          <a:p>
            <a:pPr algn="ctr"/>
            <a:r>
              <a:rPr lang="tr-TR" b="1" dirty="0" smtClean="0">
                <a:solidFill>
                  <a:srgbClr val="FF0000"/>
                </a:solidFill>
              </a:rPr>
              <a:t>LOGARİTMA </a:t>
            </a:r>
            <a:r>
              <a:rPr lang="tr-TR" b="1" dirty="0">
                <a:solidFill>
                  <a:srgbClr val="FF0000"/>
                </a:solidFill>
              </a:rPr>
              <a:t>FONKSİYONUNUN GRAFİĞİ</a:t>
            </a:r>
            <a:r>
              <a:rPr lang="tr-TR" dirty="0">
                <a:solidFill>
                  <a:srgbClr val="FF0000"/>
                </a:solidFill>
              </a:rPr>
              <a:t/>
            </a:r>
            <a:br>
              <a:rPr lang="tr-TR" dirty="0">
                <a:solidFill>
                  <a:srgbClr val="FF0000"/>
                </a:solidFill>
              </a:rPr>
            </a:br>
            <a:endParaRPr lang="tr-TR" dirty="0">
              <a:solidFill>
                <a:srgbClr val="FF0000"/>
              </a:solidFill>
            </a:endParaRPr>
          </a:p>
        </p:txBody>
      </p:sp>
      <p:sp>
        <p:nvSpPr>
          <p:cNvPr id="4" name="Dikdörtgen 3"/>
          <p:cNvSpPr/>
          <p:nvPr/>
        </p:nvSpPr>
        <p:spPr>
          <a:xfrm>
            <a:off x="179512" y="1916832"/>
            <a:ext cx="8784976" cy="3108543"/>
          </a:xfrm>
          <a:prstGeom prst="rect">
            <a:avLst/>
          </a:prstGeom>
          <a:ln>
            <a:solidFill>
              <a:schemeClr val="bg2"/>
            </a:solidFill>
          </a:ln>
        </p:spPr>
        <p:txBody>
          <a:bodyPr wrap="square">
            <a:spAutoFit/>
          </a:bodyPr>
          <a:lstStyle/>
          <a:p>
            <a:pPr hangingPunct="0"/>
            <a:r>
              <a:rPr lang="fr-FR" sz="2800" b="1" dirty="0"/>
              <a:t>Not</a:t>
            </a:r>
            <a:r>
              <a:rPr lang="fr-FR" sz="2800" b="1" dirty="0" smtClean="0"/>
              <a:t>:</a:t>
            </a:r>
            <a:r>
              <a:rPr lang="fr-FR" sz="2800" dirty="0"/>
              <a:t> </a:t>
            </a:r>
            <a:endParaRPr lang="tr-TR" sz="2800" dirty="0"/>
          </a:p>
          <a:p>
            <a:pPr hangingPunct="0"/>
            <a:r>
              <a:rPr lang="fr-FR" sz="2800" dirty="0"/>
              <a:t>y = log</a:t>
            </a:r>
            <a:r>
              <a:rPr lang="fr-FR" sz="2800" baseline="-25000" dirty="0"/>
              <a:t>a</a:t>
            </a:r>
            <a:r>
              <a:rPr lang="fr-FR" sz="2800" dirty="0"/>
              <a:t> (mx + n)fonksiyonunun grafiği, aşağıdaki işlemler yapılarak çizilir.</a:t>
            </a:r>
            <a:endParaRPr lang="tr-TR" sz="2800" dirty="0"/>
          </a:p>
          <a:p>
            <a:pPr hangingPunct="0"/>
            <a:r>
              <a:rPr lang="fr-FR" sz="2800" dirty="0">
                <a:solidFill>
                  <a:srgbClr val="FF0000"/>
                </a:solidFill>
              </a:rPr>
              <a:t>1) </a:t>
            </a:r>
            <a:r>
              <a:rPr lang="fr-FR" sz="2800" dirty="0"/>
              <a:t>Logaritmanın tanımından,   f(x) in grafiği, mx + n &gt; 0 şartının sağlandığı bölgededir.</a:t>
            </a:r>
            <a:endParaRPr lang="tr-TR" sz="2800" dirty="0"/>
          </a:p>
          <a:p>
            <a:pPr hangingPunct="0"/>
            <a:r>
              <a:rPr lang="fr-FR" sz="2800" dirty="0">
                <a:solidFill>
                  <a:srgbClr val="FF0000"/>
                </a:solidFill>
              </a:rPr>
              <a:t>2) </a:t>
            </a:r>
            <a:r>
              <a:rPr lang="fr-FR" sz="2800" dirty="0"/>
              <a:t>y = 0 ve y = 1 için sırasıyla x</a:t>
            </a:r>
            <a:r>
              <a:rPr lang="fr-FR" sz="2800" baseline="-25000" dirty="0"/>
              <a:t>0</a:t>
            </a:r>
            <a:r>
              <a:rPr lang="fr-FR" sz="2800" dirty="0"/>
              <a:t> ve x</a:t>
            </a:r>
            <a:r>
              <a:rPr lang="fr-FR" sz="2800" baseline="-25000" dirty="0"/>
              <a:t>1</a:t>
            </a:r>
            <a:r>
              <a:rPr lang="fr-FR" sz="2800" dirty="0"/>
              <a:t> değerleri bulunur. </a:t>
            </a:r>
            <a:r>
              <a:rPr lang="de-DE" sz="2800" dirty="0"/>
              <a:t>Grafik, (x</a:t>
            </a:r>
            <a:r>
              <a:rPr lang="de-DE" sz="2800" baseline="-25000" dirty="0"/>
              <a:t>0</a:t>
            </a:r>
            <a:r>
              <a:rPr lang="de-DE" sz="2800" dirty="0"/>
              <a:t>,0) ve (x</a:t>
            </a:r>
            <a:r>
              <a:rPr lang="de-DE" sz="2800" baseline="-25000" dirty="0"/>
              <a:t>1</a:t>
            </a:r>
            <a:r>
              <a:rPr lang="de-DE" sz="2800" dirty="0"/>
              <a:t>,1) noktalarından geçer</a:t>
            </a:r>
            <a:r>
              <a:rPr lang="de-DE" sz="2800" dirty="0" smtClean="0"/>
              <a:t>.</a:t>
            </a:r>
            <a:endParaRPr lang="tr-TR" sz="2800" dirty="0"/>
          </a:p>
        </p:txBody>
      </p:sp>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4700703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Resim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3789040"/>
            <a:ext cx="571500" cy="476250"/>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10"/>
          <p:cNvSpPr/>
          <p:nvPr/>
        </p:nvSpPr>
        <p:spPr>
          <a:xfrm>
            <a:off x="827584" y="1340763"/>
            <a:ext cx="7488832" cy="3816429"/>
          </a:xfrm>
          <a:prstGeom prst="rect">
            <a:avLst/>
          </a:prstGeom>
        </p:spPr>
        <p:txBody>
          <a:bodyPr wrap="square">
            <a:spAutoFit/>
          </a:bodyPr>
          <a:lstStyle/>
          <a:p>
            <a:pPr lvl="0" fontAlgn="base">
              <a:spcBef>
                <a:spcPct val="0"/>
              </a:spcBef>
              <a:spcAft>
                <a:spcPct val="0"/>
              </a:spcAft>
            </a:pPr>
            <a:r>
              <a:rPr kumimoji="0" lang="tr-TR" sz="2200" b="0" i="0" u="none" strike="noStrike" cap="none" normalizeH="0" baseline="0" dirty="0" smtClean="0">
                <a:ln>
                  <a:noFill/>
                </a:ln>
                <a:solidFill>
                  <a:schemeClr val="tx1"/>
                </a:solidFill>
                <a:effectLst/>
                <a:latin typeface="+mj-lt"/>
                <a:ea typeface="Calibri" pitchFamily="34" charset="0"/>
                <a:cs typeface="Arial" pitchFamily="34" charset="0"/>
              </a:rPr>
              <a:t>Bir logaritma fonksiyonu, toplam oluşturan R gerçek sayılar kümesi içindeki çarpım veren R</a:t>
            </a:r>
            <a:r>
              <a:rPr kumimoji="0" lang="tr-TR" sz="2200" b="0" i="0" u="none" strike="noStrike" cap="none" normalizeH="0" baseline="30000" dirty="0" smtClean="0">
                <a:ln>
                  <a:noFill/>
                </a:ln>
                <a:solidFill>
                  <a:schemeClr val="tx1"/>
                </a:solidFill>
                <a:effectLst/>
                <a:latin typeface="+mj-lt"/>
                <a:ea typeface="Calibri" pitchFamily="34" charset="0"/>
                <a:cs typeface="Arial" pitchFamily="34" charset="0"/>
              </a:rPr>
              <a:t>* </a:t>
            </a:r>
            <a:r>
              <a:rPr kumimoji="0" lang="tr-TR" sz="2200" b="0" i="0" u="none" strike="noStrike" cap="none" normalizeH="0" baseline="0" dirty="0" smtClean="0">
                <a:ln>
                  <a:noFill/>
                </a:ln>
                <a:solidFill>
                  <a:schemeClr val="tx1"/>
                </a:solidFill>
                <a:effectLst/>
                <a:latin typeface="+mj-lt"/>
                <a:ea typeface="Calibri" pitchFamily="34" charset="0"/>
                <a:cs typeface="Arial" pitchFamily="34" charset="0"/>
              </a:rPr>
              <a:t>+ tam artı (pozitif) gerçek sayılar kümesinin sürekli bir f yapı dönüşümüdür. Bir başka deyişle, her (x,y) tam olarak artı gerçek sayılar çifti için: f(xy)=f(x)+f(y).</a:t>
            </a:r>
          </a:p>
          <a:p>
            <a:pPr eaLnBrk="0" fontAlgn="base" hangingPunct="0">
              <a:spcBef>
                <a:spcPct val="0"/>
              </a:spcBef>
              <a:spcAft>
                <a:spcPct val="0"/>
              </a:spcAft>
            </a:pPr>
            <a:r>
              <a:rPr kumimoji="0" lang="tr-TR" sz="2200" b="0" i="0" u="none" strike="noStrike" cap="none" normalizeH="0" baseline="0" dirty="0" smtClean="0">
                <a:ln>
                  <a:noFill/>
                </a:ln>
                <a:solidFill>
                  <a:schemeClr val="tx1"/>
                </a:solidFill>
                <a:effectLst/>
                <a:latin typeface="+mj-lt"/>
                <a:ea typeface="Calibri" pitchFamily="34" charset="0"/>
                <a:cs typeface="Arial" pitchFamily="34" charset="0"/>
              </a:rPr>
              <a:t>Böyle bir yapı dönüşümü,(xy) sayısı bilinince xy çarpımının oluşturulabilmesi için, </a:t>
            </a:r>
            <a:r>
              <a:rPr kumimoji="0" lang="tr-TR" sz="2200" b="0" i="1" u="none" strike="noStrike" cap="none" normalizeH="0" baseline="0" dirty="0" smtClean="0">
                <a:ln>
                  <a:noFill/>
                </a:ln>
                <a:solidFill>
                  <a:schemeClr val="tx1"/>
                </a:solidFill>
                <a:effectLst/>
                <a:latin typeface="+mj-lt"/>
                <a:ea typeface="Calibri" pitchFamily="34" charset="0"/>
                <a:cs typeface="Arial" pitchFamily="34" charset="0"/>
              </a:rPr>
              <a:t>injektif </a:t>
            </a:r>
            <a:r>
              <a:rPr kumimoji="0" lang="tr-TR" sz="2200" b="0" i="0" u="none" strike="noStrike" cap="none" normalizeH="0" baseline="0" dirty="0" smtClean="0">
                <a:ln>
                  <a:noFill/>
                </a:ln>
                <a:solidFill>
                  <a:schemeClr val="tx1"/>
                </a:solidFill>
                <a:effectLst/>
                <a:latin typeface="+mj-lt"/>
                <a:ea typeface="Calibri" pitchFamily="34" charset="0"/>
                <a:cs typeface="Arial" pitchFamily="34" charset="0"/>
              </a:rPr>
              <a:t>olmalıdır. Nicolaus Mercator’a göre(1668), 1 noktasında geçersiz olan </a:t>
            </a:r>
          </a:p>
          <a:p>
            <a:pPr eaLnBrk="0" fontAlgn="base" hangingPunct="0">
              <a:spcBef>
                <a:spcPct val="0"/>
              </a:spcBef>
              <a:spcAft>
                <a:spcPct val="0"/>
              </a:spcAft>
            </a:pPr>
            <a:endParaRPr lang="tr-TR" sz="2200" dirty="0" smtClean="0">
              <a:latin typeface="+mj-lt"/>
              <a:ea typeface="Calibri" pitchFamily="34" charset="0"/>
              <a:cs typeface="Arial" pitchFamily="34" charset="0"/>
            </a:endParaRPr>
          </a:p>
          <a:p>
            <a:pPr eaLnBrk="0" fontAlgn="base" hangingPunct="0">
              <a:spcBef>
                <a:spcPct val="0"/>
              </a:spcBef>
              <a:spcAft>
                <a:spcPct val="0"/>
              </a:spcAft>
            </a:pPr>
            <a:r>
              <a:rPr lang="tr-TR" sz="2200" dirty="0" smtClean="0">
                <a:latin typeface="+mj-lt"/>
                <a:ea typeface="Calibri" pitchFamily="34" charset="0"/>
                <a:cs typeface="Arial" pitchFamily="34" charset="0"/>
              </a:rPr>
              <a:t>fonksiyonunu olarak almak yeterlidir. Böylelikle, log ya da ln olarak gösterilen neper logaritma fonksiyonu elde edilir.</a:t>
            </a:r>
            <a:endParaRPr kumimoji="0" lang="tr-TR" sz="2200" b="0" i="0" u="none" strike="noStrike" cap="none" normalizeH="0" baseline="0" dirty="0" smtClean="0">
              <a:ln>
                <a:noFill/>
              </a:ln>
              <a:solidFill>
                <a:schemeClr val="tx1"/>
              </a:solidFill>
              <a:effectLst/>
              <a:latin typeface="+mj-lt"/>
              <a:cs typeface="Arial" pitchFamily="34" charset="0"/>
            </a:endParaRPr>
          </a:p>
        </p:txBody>
      </p:sp>
      <p:sp>
        <p:nvSpPr>
          <p:cNvPr id="9" name="Başlık 1"/>
          <p:cNvSpPr txBox="1">
            <a:spLocks/>
          </p:cNvSpPr>
          <p:nvPr/>
        </p:nvSpPr>
        <p:spPr>
          <a:xfrm>
            <a:off x="1115616" y="213965"/>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389271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73224" y="980728"/>
            <a:ext cx="8229600" cy="1252728"/>
          </a:xfrm>
        </p:spPr>
        <p:txBody>
          <a:bodyPr>
            <a:normAutofit fontScale="90000"/>
          </a:bodyPr>
          <a:lstStyle/>
          <a:p>
            <a:pPr algn="ctr"/>
            <a:r>
              <a:rPr lang="tr-TR" b="1" dirty="0" smtClean="0">
                <a:solidFill>
                  <a:srgbClr val="FF0000"/>
                </a:solidFill>
              </a:rPr>
              <a:t>LOGARİTMA </a:t>
            </a:r>
            <a:r>
              <a:rPr lang="tr-TR" b="1" dirty="0">
                <a:solidFill>
                  <a:srgbClr val="FF0000"/>
                </a:solidFill>
              </a:rPr>
              <a:t>FONKSİYONUNUN GRAFİĞİ</a:t>
            </a:r>
            <a:r>
              <a:rPr lang="tr-TR" dirty="0">
                <a:solidFill>
                  <a:srgbClr val="FF0000"/>
                </a:solidFill>
              </a:rPr>
              <a:t/>
            </a:r>
            <a:br>
              <a:rPr lang="tr-TR" dirty="0">
                <a:solidFill>
                  <a:srgbClr val="FF0000"/>
                </a:solidFill>
              </a:rPr>
            </a:br>
            <a:endParaRPr lang="tr-TR" dirty="0">
              <a:solidFill>
                <a:srgbClr val="FF0000"/>
              </a:solidFill>
            </a:endParaRPr>
          </a:p>
        </p:txBody>
      </p:sp>
      <p:grpSp>
        <p:nvGrpSpPr>
          <p:cNvPr id="35" name="Grup 34"/>
          <p:cNvGrpSpPr>
            <a:grpSpLocks/>
          </p:cNvGrpSpPr>
          <p:nvPr/>
        </p:nvGrpSpPr>
        <p:grpSpPr bwMode="auto">
          <a:xfrm>
            <a:off x="4788024" y="4409750"/>
            <a:ext cx="3168352" cy="2037914"/>
            <a:chOff x="2737" y="6997"/>
            <a:chExt cx="3960" cy="2700"/>
          </a:xfrm>
        </p:grpSpPr>
        <p:grpSp>
          <p:nvGrpSpPr>
            <p:cNvPr id="36" name="Group 39"/>
            <p:cNvGrpSpPr>
              <a:grpSpLocks/>
            </p:cNvGrpSpPr>
            <p:nvPr/>
          </p:nvGrpSpPr>
          <p:grpSpPr bwMode="auto">
            <a:xfrm>
              <a:off x="2737" y="6997"/>
              <a:ext cx="3960" cy="2700"/>
              <a:chOff x="2737" y="6997"/>
              <a:chExt cx="3960" cy="2700"/>
            </a:xfrm>
          </p:grpSpPr>
          <p:grpSp>
            <p:nvGrpSpPr>
              <p:cNvPr id="38" name="Group 40"/>
              <p:cNvGrpSpPr>
                <a:grpSpLocks/>
              </p:cNvGrpSpPr>
              <p:nvPr/>
            </p:nvGrpSpPr>
            <p:grpSpPr bwMode="auto">
              <a:xfrm>
                <a:off x="2737" y="6997"/>
                <a:ext cx="3960" cy="2700"/>
                <a:chOff x="2737" y="6997"/>
                <a:chExt cx="3960" cy="2700"/>
              </a:xfrm>
            </p:grpSpPr>
            <p:cxnSp>
              <p:nvCxnSpPr>
                <p:cNvPr id="42" name="Line 41"/>
                <p:cNvCxnSpPr/>
                <p:nvPr/>
              </p:nvCxnSpPr>
              <p:spPr bwMode="auto">
                <a:xfrm flipV="1">
                  <a:off x="3397" y="6997"/>
                  <a:ext cx="0" cy="27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3" name="Line 42"/>
                <p:cNvCxnSpPr/>
                <p:nvPr/>
              </p:nvCxnSpPr>
              <p:spPr bwMode="auto">
                <a:xfrm>
                  <a:off x="2737" y="9157"/>
                  <a:ext cx="39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cxnSp>
            <p:nvCxnSpPr>
              <p:cNvPr id="39" name="Line 43"/>
              <p:cNvCxnSpPr/>
              <p:nvPr/>
            </p:nvCxnSpPr>
            <p:spPr bwMode="auto">
              <a:xfrm>
                <a:off x="3397" y="8257"/>
                <a:ext cx="2340" cy="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0" name="Line 44"/>
              <p:cNvCxnSpPr/>
              <p:nvPr/>
            </p:nvCxnSpPr>
            <p:spPr bwMode="auto">
              <a:xfrm>
                <a:off x="3934" y="7717"/>
                <a:ext cx="0" cy="198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41" name="Line 45"/>
              <p:cNvCxnSpPr/>
              <p:nvPr/>
            </p:nvCxnSpPr>
            <p:spPr bwMode="auto">
              <a:xfrm>
                <a:off x="5737" y="8257"/>
                <a:ext cx="0" cy="900"/>
              </a:xfrm>
              <a:prstGeom prst="line">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grpSp>
        <p:sp>
          <p:nvSpPr>
            <p:cNvPr id="37" name="Freeform 46"/>
            <p:cNvSpPr>
              <a:spLocks/>
            </p:cNvSpPr>
            <p:nvPr/>
          </p:nvSpPr>
          <p:spPr bwMode="auto">
            <a:xfrm>
              <a:off x="4657" y="8017"/>
              <a:ext cx="1440" cy="1680"/>
            </a:xfrm>
            <a:custGeom>
              <a:avLst/>
              <a:gdLst>
                <a:gd name="T0" fmla="*/ 0 w 1080"/>
                <a:gd name="T1" fmla="*/ 1440 h 1440"/>
                <a:gd name="T2" fmla="*/ 180 w 1080"/>
                <a:gd name="T3" fmla="*/ 720 h 1440"/>
                <a:gd name="T4" fmla="*/ 1080 w 1080"/>
                <a:gd name="T5" fmla="*/ 0 h 1440"/>
              </a:gdLst>
              <a:ahLst/>
              <a:cxnLst>
                <a:cxn ang="0">
                  <a:pos x="T0" y="T1"/>
                </a:cxn>
                <a:cxn ang="0">
                  <a:pos x="T2" y="T3"/>
                </a:cxn>
                <a:cxn ang="0">
                  <a:pos x="T4" y="T5"/>
                </a:cxn>
              </a:cxnLst>
              <a:rect l="0" t="0" r="r" b="b"/>
              <a:pathLst>
                <a:path w="1080" h="1440">
                  <a:moveTo>
                    <a:pt x="0" y="1440"/>
                  </a:moveTo>
                  <a:cubicBezTo>
                    <a:pt x="0" y="1200"/>
                    <a:pt x="0" y="960"/>
                    <a:pt x="180" y="720"/>
                  </a:cubicBezTo>
                  <a:cubicBezTo>
                    <a:pt x="360" y="480"/>
                    <a:pt x="960" y="120"/>
                    <a:pt x="1080" y="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tr-TR" dirty="0"/>
            </a:p>
          </p:txBody>
        </p:sp>
      </p:grpSp>
      <p:sp>
        <p:nvSpPr>
          <p:cNvPr id="44" name="Dikdörtgen 43"/>
          <p:cNvSpPr/>
          <p:nvPr/>
        </p:nvSpPr>
        <p:spPr>
          <a:xfrm>
            <a:off x="251520" y="1844824"/>
            <a:ext cx="8575637" cy="2893100"/>
          </a:xfrm>
          <a:prstGeom prst="rect">
            <a:avLst/>
          </a:prstGeom>
        </p:spPr>
        <p:txBody>
          <a:bodyPr wrap="square">
            <a:spAutoFit/>
          </a:bodyPr>
          <a:lstStyle/>
          <a:p>
            <a:pPr hangingPunct="0"/>
            <a:r>
              <a:rPr lang="de-DE" sz="2400" dirty="0">
                <a:solidFill>
                  <a:srgbClr val="FF0000"/>
                </a:solidFill>
              </a:rPr>
              <a:t>Örnek:</a:t>
            </a:r>
            <a:endParaRPr lang="tr-TR" sz="2400" dirty="0">
              <a:solidFill>
                <a:srgbClr val="FF0000"/>
              </a:solidFill>
            </a:endParaRPr>
          </a:p>
          <a:p>
            <a:pPr hangingPunct="0"/>
            <a:r>
              <a:rPr lang="de-DE" sz="2200" dirty="0"/>
              <a:t>f(x) = log</a:t>
            </a:r>
            <a:r>
              <a:rPr lang="de-DE" sz="2200" baseline="-25000" dirty="0"/>
              <a:t>2</a:t>
            </a:r>
            <a:r>
              <a:rPr lang="de-DE" sz="2200" dirty="0"/>
              <a:t> (x-1) fonksiyonunun grafiğini çizelim.</a:t>
            </a:r>
            <a:endParaRPr lang="tr-TR" sz="2200" dirty="0"/>
          </a:p>
          <a:p>
            <a:pPr hangingPunct="0"/>
            <a:r>
              <a:rPr lang="de-DE" sz="2400" dirty="0"/>
              <a:t>Çözüm:</a:t>
            </a:r>
            <a:endParaRPr lang="tr-TR" sz="2400" dirty="0"/>
          </a:p>
          <a:p>
            <a:pPr hangingPunct="0"/>
            <a:r>
              <a:rPr lang="de-DE" sz="2200" dirty="0"/>
              <a:t>f(x) fonksiyonu, x-1&gt;0 </a:t>
            </a:r>
            <a:r>
              <a:rPr lang="tr-TR" sz="2200" dirty="0" smtClean="0">
                <a:sym typeface="Wingdings" pitchFamily="2" charset="2"/>
              </a:rPr>
              <a:t></a:t>
            </a:r>
            <a:r>
              <a:rPr lang="de-DE" sz="2200" dirty="0" smtClean="0"/>
              <a:t> </a:t>
            </a:r>
            <a:r>
              <a:rPr lang="de-DE" sz="2200" dirty="0"/>
              <a:t>x&gt;1 için tanımlıdır.</a:t>
            </a:r>
            <a:endParaRPr lang="tr-TR" sz="2200" dirty="0"/>
          </a:p>
          <a:p>
            <a:pPr hangingPunct="0"/>
            <a:r>
              <a:rPr lang="fr-FR" sz="2200" dirty="0"/>
              <a:t>y = 0 için, log</a:t>
            </a:r>
            <a:r>
              <a:rPr lang="fr-FR" sz="2200" baseline="-25000" dirty="0"/>
              <a:t>2</a:t>
            </a:r>
            <a:r>
              <a:rPr lang="fr-FR" sz="2200" dirty="0"/>
              <a:t> (x-1) = 0  </a:t>
            </a:r>
            <a:r>
              <a:rPr lang="tr-TR" sz="2200" dirty="0" smtClean="0">
                <a:sym typeface="Wingdings" pitchFamily="2" charset="2"/>
              </a:rPr>
              <a:t></a:t>
            </a:r>
            <a:r>
              <a:rPr lang="fr-FR" sz="2200" dirty="0" smtClean="0"/>
              <a:t> </a:t>
            </a:r>
            <a:r>
              <a:rPr lang="fr-FR" sz="2200" dirty="0"/>
              <a:t>x = 2 ve</a:t>
            </a:r>
            <a:endParaRPr lang="tr-TR" sz="2200" dirty="0"/>
          </a:p>
          <a:p>
            <a:pPr hangingPunct="0"/>
            <a:r>
              <a:rPr lang="fr-FR" sz="2200" dirty="0"/>
              <a:t>y = 1 için, log2 (x-1) = 1 </a:t>
            </a:r>
            <a:r>
              <a:rPr lang="tr-TR" sz="2200" dirty="0" smtClean="0">
                <a:sym typeface="Wingdings" pitchFamily="2" charset="2"/>
              </a:rPr>
              <a:t></a:t>
            </a:r>
            <a:r>
              <a:rPr lang="fr-FR" sz="2200" dirty="0" smtClean="0"/>
              <a:t> </a:t>
            </a:r>
            <a:r>
              <a:rPr lang="fr-FR" sz="2200" dirty="0"/>
              <a:t>x = 3 </a:t>
            </a:r>
            <a:endParaRPr lang="tr-TR" sz="2200" dirty="0"/>
          </a:p>
          <a:p>
            <a:pPr hangingPunct="0"/>
            <a:r>
              <a:rPr lang="de-DE" sz="2200" dirty="0"/>
              <a:t>olduğundan grafik (2,0) ve (3,1) noktalarından geçer. Taban 1 den büyük olduğundan, verilen fonksiyonun grafiği,</a:t>
            </a:r>
            <a:endParaRPr lang="tr-TR" sz="2200" dirty="0"/>
          </a:p>
        </p:txBody>
      </p:sp>
      <p:sp>
        <p:nvSpPr>
          <p:cNvPr id="45" name="Dikdörtgen 44"/>
          <p:cNvSpPr/>
          <p:nvPr/>
        </p:nvSpPr>
        <p:spPr>
          <a:xfrm>
            <a:off x="6468160" y="6262998"/>
            <a:ext cx="1260281" cy="369332"/>
          </a:xfrm>
          <a:prstGeom prst="rect">
            <a:avLst/>
          </a:prstGeom>
        </p:spPr>
        <p:txBody>
          <a:bodyPr wrap="none">
            <a:spAutoFit/>
          </a:bodyPr>
          <a:lstStyle/>
          <a:p>
            <a:r>
              <a:rPr lang="fr-FR" dirty="0">
                <a:solidFill>
                  <a:schemeClr val="bg1"/>
                </a:solidFill>
              </a:rPr>
              <a:t>y = log</a:t>
            </a:r>
            <a:r>
              <a:rPr lang="fr-FR" baseline="-25000" dirty="0">
                <a:solidFill>
                  <a:schemeClr val="bg1"/>
                </a:solidFill>
              </a:rPr>
              <a:t>2</a:t>
            </a:r>
            <a:r>
              <a:rPr lang="fr-FR" dirty="0">
                <a:solidFill>
                  <a:schemeClr val="bg1"/>
                </a:solidFill>
              </a:rPr>
              <a:t>(x-1) </a:t>
            </a:r>
            <a:endParaRPr lang="tr-TR" dirty="0">
              <a:solidFill>
                <a:schemeClr val="bg1"/>
              </a:solidFill>
            </a:endParaRPr>
          </a:p>
        </p:txBody>
      </p:sp>
      <p:sp>
        <p:nvSpPr>
          <p:cNvPr id="47" name="Dikdörtgen 46"/>
          <p:cNvSpPr/>
          <p:nvPr/>
        </p:nvSpPr>
        <p:spPr>
          <a:xfrm rot="21441028">
            <a:off x="5209286" y="5665968"/>
            <a:ext cx="237566" cy="369332"/>
          </a:xfrm>
          <a:prstGeom prst="rect">
            <a:avLst/>
          </a:prstGeom>
        </p:spPr>
        <p:txBody>
          <a:bodyPr wrap="none">
            <a:spAutoFit/>
          </a:bodyPr>
          <a:lstStyle/>
          <a:p>
            <a:r>
              <a:rPr lang="tr-TR" dirty="0" smtClean="0"/>
              <a:t> </a:t>
            </a:r>
            <a:endParaRPr lang="tr-TR" dirty="0"/>
          </a:p>
        </p:txBody>
      </p:sp>
      <p:sp>
        <p:nvSpPr>
          <p:cNvPr id="48" name="Dikdörtgen 47"/>
          <p:cNvSpPr/>
          <p:nvPr/>
        </p:nvSpPr>
        <p:spPr>
          <a:xfrm>
            <a:off x="5076056" y="6006324"/>
            <a:ext cx="2247731" cy="369332"/>
          </a:xfrm>
          <a:prstGeom prst="rect">
            <a:avLst/>
          </a:prstGeom>
        </p:spPr>
        <p:txBody>
          <a:bodyPr wrap="none">
            <a:spAutoFit/>
          </a:bodyPr>
          <a:lstStyle/>
          <a:p>
            <a:r>
              <a:rPr lang="tr-TR" dirty="0" smtClean="0"/>
              <a:t>0        1</a:t>
            </a:r>
            <a:r>
              <a:rPr lang="tr-TR" dirty="0"/>
              <a:t>     </a:t>
            </a:r>
            <a:r>
              <a:rPr lang="tr-TR" dirty="0" smtClean="0"/>
              <a:t>     2</a:t>
            </a:r>
            <a:r>
              <a:rPr lang="tr-TR" dirty="0"/>
              <a:t>     </a:t>
            </a:r>
            <a:r>
              <a:rPr lang="tr-TR" dirty="0" smtClean="0"/>
              <a:t> </a:t>
            </a:r>
            <a:r>
              <a:rPr lang="tr-TR" dirty="0"/>
              <a:t> </a:t>
            </a:r>
            <a:r>
              <a:rPr lang="tr-TR" dirty="0" smtClean="0"/>
              <a:t>   </a:t>
            </a:r>
            <a:r>
              <a:rPr lang="tr-TR" dirty="0"/>
              <a:t>  </a:t>
            </a:r>
            <a:r>
              <a:rPr lang="tr-TR" dirty="0" smtClean="0"/>
              <a:t> 3</a:t>
            </a:r>
            <a:endParaRPr lang="tr-TR" dirty="0"/>
          </a:p>
        </p:txBody>
      </p:sp>
      <p:sp>
        <p:nvSpPr>
          <p:cNvPr id="51" name="Dikdörtgen 50"/>
          <p:cNvSpPr/>
          <p:nvPr/>
        </p:nvSpPr>
        <p:spPr>
          <a:xfrm>
            <a:off x="5062005" y="5151520"/>
            <a:ext cx="343364" cy="369332"/>
          </a:xfrm>
          <a:prstGeom prst="rect">
            <a:avLst/>
          </a:prstGeom>
        </p:spPr>
        <p:txBody>
          <a:bodyPr wrap="none">
            <a:spAutoFit/>
          </a:bodyPr>
          <a:lstStyle/>
          <a:p>
            <a:r>
              <a:rPr lang="tr-TR" dirty="0"/>
              <a:t> 1</a:t>
            </a:r>
          </a:p>
        </p:txBody>
      </p:sp>
      <p:sp>
        <p:nvSpPr>
          <p:cNvPr id="52" name="Dikdörtgen 51"/>
          <p:cNvSpPr/>
          <p:nvPr/>
        </p:nvSpPr>
        <p:spPr>
          <a:xfrm>
            <a:off x="5364088" y="4289165"/>
            <a:ext cx="428322" cy="646331"/>
          </a:xfrm>
          <a:prstGeom prst="rect">
            <a:avLst/>
          </a:prstGeom>
        </p:spPr>
        <p:txBody>
          <a:bodyPr wrap="none">
            <a:spAutoFit/>
          </a:bodyPr>
          <a:lstStyle/>
          <a:p>
            <a:r>
              <a:rPr lang="fr-FR" dirty="0">
                <a:solidFill>
                  <a:srgbClr val="000066"/>
                </a:solidFill>
                <a:latin typeface="Arial" pitchFamily="34" charset="0"/>
                <a:ea typeface="Times New Roman" pitchFamily="18" charset="0"/>
                <a:cs typeface="Arial" pitchFamily="34" charset="0"/>
              </a:rPr>
              <a:t>y  </a:t>
            </a:r>
            <a:endParaRPr lang="tr-TR" dirty="0"/>
          </a:p>
          <a:p>
            <a:endParaRPr lang="tr-TR" dirty="0"/>
          </a:p>
        </p:txBody>
      </p:sp>
      <p:sp>
        <p:nvSpPr>
          <p:cNvPr id="53" name="Dikdörtgen 52"/>
          <p:cNvSpPr/>
          <p:nvPr/>
        </p:nvSpPr>
        <p:spPr>
          <a:xfrm>
            <a:off x="7956376" y="5862308"/>
            <a:ext cx="364202" cy="369332"/>
          </a:xfrm>
          <a:prstGeom prst="rect">
            <a:avLst/>
          </a:prstGeom>
        </p:spPr>
        <p:txBody>
          <a:bodyPr wrap="none">
            <a:spAutoFit/>
          </a:bodyPr>
          <a:lstStyle/>
          <a:p>
            <a:r>
              <a:rPr lang="tr-TR" dirty="0" smtClean="0">
                <a:solidFill>
                  <a:srgbClr val="000066"/>
                </a:solidFill>
                <a:latin typeface="Arial" pitchFamily="34" charset="0"/>
                <a:ea typeface="Times New Roman" pitchFamily="18" charset="0"/>
                <a:cs typeface="Arial" pitchFamily="34" charset="0"/>
              </a:rPr>
              <a:t>x</a:t>
            </a:r>
            <a:r>
              <a:rPr lang="fr-FR" dirty="0">
                <a:solidFill>
                  <a:srgbClr val="000066"/>
                </a:solidFill>
                <a:latin typeface="Arial" pitchFamily="34" charset="0"/>
                <a:ea typeface="Times New Roman" pitchFamily="18" charset="0"/>
                <a:cs typeface="Arial" pitchFamily="34" charset="0"/>
              </a:rPr>
              <a:t> </a:t>
            </a:r>
            <a:endParaRPr lang="tr-TR" dirty="0"/>
          </a:p>
        </p:txBody>
      </p:sp>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075551869"/>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052736"/>
            <a:ext cx="8136904" cy="1143000"/>
          </a:xfrm>
        </p:spPr>
        <p:txBody>
          <a:bodyPr>
            <a:normAutofit fontScale="90000"/>
          </a:bodyPr>
          <a:lstStyle/>
          <a:p>
            <a:r>
              <a:rPr lang="fr-FR" b="1" dirty="0">
                <a:solidFill>
                  <a:srgbClr val="FF0000"/>
                </a:solidFill>
              </a:rPr>
              <a:t>5. LOGARİTMA </a:t>
            </a:r>
            <a:r>
              <a:rPr lang="fr-FR" b="1" dirty="0" smtClean="0">
                <a:solidFill>
                  <a:srgbClr val="FF0000"/>
                </a:solidFill>
              </a:rPr>
              <a:t>FONKSİYONUNUN </a:t>
            </a:r>
            <a:r>
              <a:rPr lang="fr-FR" b="1" dirty="0">
                <a:solidFill>
                  <a:srgbClr val="FF0000"/>
                </a:solidFill>
              </a:rPr>
              <a:t>TERSİ</a:t>
            </a:r>
            <a:r>
              <a:rPr lang="tr-TR" dirty="0">
                <a:solidFill>
                  <a:srgbClr val="FF0000"/>
                </a:solidFill>
              </a:rPr>
              <a:t/>
            </a:r>
            <a:br>
              <a:rPr lang="tr-TR" dirty="0">
                <a:solidFill>
                  <a:srgbClr val="FF0000"/>
                </a:solidFill>
              </a:rPr>
            </a:br>
            <a:endParaRPr lang="tr-TR" dirty="0">
              <a:solidFill>
                <a:srgbClr val="FF0000"/>
              </a:solidFill>
            </a:endParaRPr>
          </a:p>
        </p:txBody>
      </p:sp>
      <p:sp>
        <p:nvSpPr>
          <p:cNvPr id="15" name="Dikdörtgen 14"/>
          <p:cNvSpPr/>
          <p:nvPr/>
        </p:nvSpPr>
        <p:spPr>
          <a:xfrm>
            <a:off x="395536" y="1868626"/>
            <a:ext cx="8568952" cy="4524315"/>
          </a:xfrm>
          <a:prstGeom prst="rect">
            <a:avLst/>
          </a:prstGeom>
        </p:spPr>
        <p:txBody>
          <a:bodyPr wrap="square">
            <a:spAutoFit/>
          </a:bodyPr>
          <a:lstStyle/>
          <a:p>
            <a:r>
              <a:rPr lang="tr-TR" sz="3200" dirty="0" smtClean="0"/>
              <a:t> a  R</a:t>
            </a:r>
            <a:r>
              <a:rPr lang="tr-TR" sz="3200" baseline="30000" dirty="0"/>
              <a:t>+</a:t>
            </a:r>
            <a:r>
              <a:rPr lang="tr-TR" sz="3200" dirty="0"/>
              <a:t>-{1} </a:t>
            </a:r>
            <a:r>
              <a:rPr lang="tr-TR" sz="3200" dirty="0" smtClean="0"/>
              <a:t>ve x  R</a:t>
            </a:r>
            <a:r>
              <a:rPr lang="tr-TR" sz="3200" baseline="30000" dirty="0"/>
              <a:t>+</a:t>
            </a:r>
            <a:r>
              <a:rPr lang="tr-TR" sz="3200" dirty="0"/>
              <a:t> olmak üzere,</a:t>
            </a:r>
          </a:p>
          <a:p>
            <a:r>
              <a:rPr lang="tr-TR" sz="3200" dirty="0"/>
              <a:t>f(x) = log</a:t>
            </a:r>
            <a:r>
              <a:rPr lang="tr-TR" sz="3200" baseline="-25000" dirty="0"/>
              <a:t>a</a:t>
            </a:r>
            <a:r>
              <a:rPr lang="tr-TR" sz="3200" dirty="0"/>
              <a:t> x </a:t>
            </a:r>
            <a:r>
              <a:rPr lang="tr-TR" sz="3200" dirty="0" smtClean="0">
                <a:sym typeface="Wingdings" pitchFamily="2" charset="2"/>
              </a:rPr>
              <a:t></a:t>
            </a:r>
            <a:r>
              <a:rPr lang="fr-FR" sz="3200" dirty="0" smtClean="0"/>
              <a:t> </a:t>
            </a:r>
            <a:r>
              <a:rPr lang="fr-FR" sz="3200" dirty="0"/>
              <a:t>f </a:t>
            </a:r>
            <a:r>
              <a:rPr lang="fr-FR" sz="3200" baseline="30000" dirty="0"/>
              <a:t>-1</a:t>
            </a:r>
            <a:r>
              <a:rPr lang="fr-FR" sz="3200" dirty="0"/>
              <a:t> (x) = a</a:t>
            </a:r>
            <a:r>
              <a:rPr lang="fr-FR" sz="3200" baseline="30000" dirty="0"/>
              <a:t>x</a:t>
            </a:r>
            <a:r>
              <a:rPr lang="fr-FR" sz="3200" dirty="0"/>
              <a:t> </a:t>
            </a:r>
            <a:r>
              <a:rPr lang="tr-TR" sz="3200" dirty="0" smtClean="0"/>
              <a:t>’</a:t>
            </a:r>
            <a:r>
              <a:rPr lang="fr-FR" sz="3200" dirty="0" smtClean="0"/>
              <a:t> </a:t>
            </a:r>
            <a:r>
              <a:rPr lang="fr-FR" sz="3200" dirty="0"/>
              <a:t>tir</a:t>
            </a:r>
            <a:r>
              <a:rPr lang="fr-FR" sz="3200" dirty="0" smtClean="0"/>
              <a:t>.</a:t>
            </a:r>
            <a:endParaRPr lang="tr-TR" sz="3200" dirty="0"/>
          </a:p>
          <a:p>
            <a:r>
              <a:rPr lang="tr-TR" sz="3200" dirty="0">
                <a:solidFill>
                  <a:srgbClr val="FF0000"/>
                </a:solidFill>
              </a:rPr>
              <a:t>Örnek</a:t>
            </a:r>
            <a:r>
              <a:rPr lang="tr-TR" sz="3200" dirty="0" smtClean="0">
                <a:solidFill>
                  <a:srgbClr val="FF0000"/>
                </a:solidFill>
              </a:rPr>
              <a:t>:</a:t>
            </a:r>
            <a:endParaRPr lang="tr-TR" sz="3200" dirty="0">
              <a:solidFill>
                <a:srgbClr val="FF0000"/>
              </a:solidFill>
            </a:endParaRPr>
          </a:p>
          <a:p>
            <a:r>
              <a:rPr lang="tr-TR" sz="3200" dirty="0"/>
              <a:t>f(x) = log</a:t>
            </a:r>
            <a:r>
              <a:rPr lang="tr-TR" sz="3200" baseline="-25000" dirty="0"/>
              <a:t>5</a:t>
            </a:r>
            <a:r>
              <a:rPr lang="tr-TR" sz="3200" dirty="0"/>
              <a:t>x </a:t>
            </a:r>
            <a:r>
              <a:rPr lang="tr-TR" sz="3200" dirty="0" smtClean="0">
                <a:sym typeface="Wingdings" pitchFamily="2" charset="2"/>
              </a:rPr>
              <a:t></a:t>
            </a:r>
            <a:r>
              <a:rPr lang="tr-TR" sz="3200" dirty="0" smtClean="0"/>
              <a:t>f </a:t>
            </a:r>
            <a:r>
              <a:rPr lang="tr-TR" sz="3200" baseline="30000" dirty="0"/>
              <a:t>–1</a:t>
            </a:r>
            <a:r>
              <a:rPr lang="tr-TR" sz="3200" dirty="0"/>
              <a:t> (x) = </a:t>
            </a:r>
            <a:r>
              <a:rPr lang="tr-TR" sz="3200" dirty="0" smtClean="0"/>
              <a:t>5</a:t>
            </a:r>
            <a:r>
              <a:rPr lang="tr-TR" sz="3200" baseline="30000" dirty="0" smtClean="0"/>
              <a:t>x’</a:t>
            </a:r>
            <a:r>
              <a:rPr lang="tr-TR" sz="3200" dirty="0" smtClean="0"/>
              <a:t> </a:t>
            </a:r>
            <a:r>
              <a:rPr lang="tr-TR" sz="3200" dirty="0"/>
              <a:t>tir.</a:t>
            </a:r>
          </a:p>
          <a:p>
            <a:r>
              <a:rPr lang="tr-TR" sz="3200" dirty="0"/>
              <a:t> </a:t>
            </a:r>
          </a:p>
          <a:p>
            <a:r>
              <a:rPr lang="tr-TR" sz="3200" dirty="0">
                <a:solidFill>
                  <a:srgbClr val="FF0000"/>
                </a:solidFill>
              </a:rPr>
              <a:t>Örnek:</a:t>
            </a:r>
          </a:p>
          <a:p>
            <a:r>
              <a:rPr lang="tr-TR" sz="3200" dirty="0"/>
              <a:t>f(x) = y = 2log</a:t>
            </a:r>
            <a:r>
              <a:rPr lang="tr-TR" sz="3200" baseline="-25000" dirty="0"/>
              <a:t>5</a:t>
            </a:r>
            <a:r>
              <a:rPr lang="tr-TR" sz="3200" dirty="0"/>
              <a:t> x </a:t>
            </a:r>
            <a:r>
              <a:rPr lang="tr-TR" sz="3200" dirty="0" smtClean="0">
                <a:sym typeface="Wingdings" pitchFamily="2" charset="2"/>
              </a:rPr>
              <a:t></a:t>
            </a:r>
            <a:r>
              <a:rPr lang="sv-SE" sz="3200" dirty="0" smtClean="0"/>
              <a:t> </a:t>
            </a:r>
            <a:r>
              <a:rPr lang="sv-SE" sz="3200" dirty="0"/>
              <a:t>x = 2.log</a:t>
            </a:r>
            <a:r>
              <a:rPr lang="sv-SE" sz="3200" baseline="-25000" dirty="0"/>
              <a:t>5</a:t>
            </a:r>
            <a:r>
              <a:rPr lang="sv-SE" sz="3200" dirty="0"/>
              <a:t> f </a:t>
            </a:r>
            <a:r>
              <a:rPr lang="sv-SE" sz="3200" baseline="30000" dirty="0"/>
              <a:t>–1</a:t>
            </a:r>
            <a:r>
              <a:rPr lang="sv-SE" sz="3200" dirty="0"/>
              <a:t> (x)</a:t>
            </a:r>
          </a:p>
          <a:p>
            <a:r>
              <a:rPr lang="tr-TR" sz="3200" dirty="0" smtClean="0"/>
              <a:t>   = </a:t>
            </a:r>
            <a:r>
              <a:rPr lang="tr-TR" sz="3200" dirty="0"/>
              <a:t>log</a:t>
            </a:r>
            <a:r>
              <a:rPr lang="tr-TR" sz="3200" baseline="-25000" dirty="0"/>
              <a:t>5</a:t>
            </a:r>
            <a:r>
              <a:rPr lang="tr-TR" sz="3200" dirty="0"/>
              <a:t> .f </a:t>
            </a:r>
            <a:r>
              <a:rPr lang="tr-TR" sz="3200" baseline="30000" dirty="0"/>
              <a:t>–1</a:t>
            </a:r>
            <a:r>
              <a:rPr lang="tr-TR" sz="3200" dirty="0"/>
              <a:t>(x) </a:t>
            </a:r>
            <a:r>
              <a:rPr lang="tr-TR" sz="3200" dirty="0" smtClean="0">
                <a:sym typeface="Wingdings" pitchFamily="2" charset="2"/>
              </a:rPr>
              <a:t>     </a:t>
            </a:r>
            <a:r>
              <a:rPr lang="tr-TR" sz="3200" dirty="0" smtClean="0"/>
              <a:t>= </a:t>
            </a:r>
            <a:r>
              <a:rPr lang="tr-TR" sz="3200" dirty="0"/>
              <a:t>f </a:t>
            </a:r>
            <a:r>
              <a:rPr lang="tr-TR" sz="3200" baseline="30000" dirty="0"/>
              <a:t>–1</a:t>
            </a:r>
            <a:r>
              <a:rPr lang="tr-TR" sz="3200" dirty="0"/>
              <a:t>(x)</a:t>
            </a:r>
          </a:p>
          <a:p>
            <a:r>
              <a:rPr lang="tr-TR" sz="3200" dirty="0" smtClean="0">
                <a:sym typeface="Wingdings" pitchFamily="2" charset="2"/>
              </a:rPr>
              <a:t></a:t>
            </a:r>
            <a:r>
              <a:rPr lang="tr-TR" sz="3200" dirty="0" smtClean="0"/>
              <a:t>f </a:t>
            </a:r>
            <a:r>
              <a:rPr lang="tr-TR" sz="3200" baseline="30000" dirty="0"/>
              <a:t>–1</a:t>
            </a:r>
            <a:r>
              <a:rPr lang="tr-TR" sz="3200" dirty="0"/>
              <a:t> (x) = </a:t>
            </a:r>
            <a:r>
              <a:rPr lang="tr-TR" sz="3200" dirty="0" smtClean="0"/>
              <a:t>     </a:t>
            </a:r>
            <a:r>
              <a:rPr lang="tr-TR" sz="3200" dirty="0"/>
              <a:t> </a:t>
            </a:r>
            <a:r>
              <a:rPr lang="tr-TR" sz="3200" dirty="0" smtClean="0"/>
              <a:t>  ‘tir.</a:t>
            </a:r>
            <a:endParaRPr lang="tr-TR" sz="3200" dirty="0"/>
          </a:p>
        </p:txBody>
      </p:sp>
      <p:pic>
        <p:nvPicPr>
          <p:cNvPr id="26" name="Resim 2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671" y="2060848"/>
            <a:ext cx="277937" cy="205928"/>
          </a:xfrm>
          <a:prstGeom prst="rect">
            <a:avLst/>
          </a:prstGeom>
          <a:noFill/>
          <a:ln>
            <a:noFill/>
          </a:ln>
        </p:spPr>
      </p:pic>
      <p:pic>
        <p:nvPicPr>
          <p:cNvPr id="28" name="Resim 2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2064528"/>
            <a:ext cx="277937" cy="205928"/>
          </a:xfrm>
          <a:prstGeom prst="rect">
            <a:avLst/>
          </a:prstGeom>
          <a:noFill/>
          <a:ln>
            <a:noFill/>
          </a:ln>
        </p:spPr>
      </p:pic>
      <p:pic>
        <p:nvPicPr>
          <p:cNvPr id="29" name="Resim 2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5301208"/>
            <a:ext cx="404851" cy="555302"/>
          </a:xfrm>
          <a:prstGeom prst="rect">
            <a:avLst/>
          </a:prstGeom>
          <a:noFill/>
          <a:ln>
            <a:noFill/>
          </a:ln>
        </p:spPr>
      </p:pic>
      <p:pic>
        <p:nvPicPr>
          <p:cNvPr id="30" name="Resim 2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4622" y="5288062"/>
            <a:ext cx="455290" cy="517202"/>
          </a:xfrm>
          <a:prstGeom prst="rect">
            <a:avLst/>
          </a:prstGeom>
          <a:noFill/>
          <a:ln>
            <a:noFill/>
          </a:ln>
        </p:spPr>
      </p:pic>
      <p:pic>
        <p:nvPicPr>
          <p:cNvPr id="31" name="Resim 3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5756" y="5883176"/>
            <a:ext cx="756084" cy="426144"/>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4276893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50065" y="798242"/>
            <a:ext cx="8229600" cy="1252728"/>
          </a:xfrm>
        </p:spPr>
        <p:txBody>
          <a:bodyPr>
            <a:normAutofit fontScale="90000"/>
          </a:bodyPr>
          <a:lstStyle/>
          <a:p>
            <a:r>
              <a:rPr lang="tr-TR" dirty="0">
                <a:solidFill>
                  <a:srgbClr val="FF0000"/>
                </a:solidFill>
              </a:rPr>
              <a:t>6. LOGARİTMALI EŞİTSİZLİKLER</a:t>
            </a:r>
            <a:br>
              <a:rPr lang="tr-TR" dirty="0">
                <a:solidFill>
                  <a:srgbClr val="FF0000"/>
                </a:solidFill>
              </a:rPr>
            </a:br>
            <a:endParaRPr lang="tr-TR" dirty="0">
              <a:solidFill>
                <a:srgbClr val="FF0000"/>
              </a:solidFill>
            </a:endParaRPr>
          </a:p>
        </p:txBody>
      </p:sp>
      <p:sp>
        <p:nvSpPr>
          <p:cNvPr id="3" name="Dikdörtgen 2"/>
          <p:cNvSpPr/>
          <p:nvPr/>
        </p:nvSpPr>
        <p:spPr>
          <a:xfrm>
            <a:off x="395536" y="2483018"/>
            <a:ext cx="8280920" cy="3970318"/>
          </a:xfrm>
          <a:prstGeom prst="rect">
            <a:avLst/>
          </a:prstGeom>
        </p:spPr>
        <p:txBody>
          <a:bodyPr wrap="square">
            <a:spAutoFit/>
          </a:bodyPr>
          <a:lstStyle/>
          <a:p>
            <a:r>
              <a:rPr lang="tr-TR" sz="2800" dirty="0"/>
              <a:t> </a:t>
            </a:r>
            <a:r>
              <a:rPr lang="tr-TR" sz="2800" dirty="0" smtClean="0"/>
              <a:t>  Bir </a:t>
            </a:r>
            <a:r>
              <a:rPr lang="tr-TR" sz="2800" dirty="0"/>
              <a:t>eşitsizlik içinde bilinmeyenin logaritması varsa bu tür eşitsizliklere logaritmalı eşitsizlikler denir.</a:t>
            </a:r>
          </a:p>
          <a:p>
            <a:r>
              <a:rPr lang="tr-TR" sz="2800" dirty="0"/>
              <a:t>            </a:t>
            </a:r>
          </a:p>
          <a:p>
            <a:r>
              <a:rPr lang="tr-TR" sz="2800" dirty="0">
                <a:solidFill>
                  <a:srgbClr val="FF0000"/>
                </a:solidFill>
              </a:rPr>
              <a:t>1) </a:t>
            </a:r>
            <a:r>
              <a:rPr lang="tr-TR" sz="2800" dirty="0"/>
              <a:t>a&gt;1 olmak üzere,</a:t>
            </a:r>
          </a:p>
          <a:p>
            <a:r>
              <a:rPr lang="tr-TR" sz="2800" dirty="0"/>
              <a:t> log</a:t>
            </a:r>
            <a:r>
              <a:rPr lang="tr-TR" sz="2800" baseline="-25000" dirty="0"/>
              <a:t>a</a:t>
            </a:r>
            <a:r>
              <a:rPr lang="tr-TR" sz="2800" dirty="0"/>
              <a:t> f(x) </a:t>
            </a:r>
            <a:r>
              <a:rPr lang="tr-TR" sz="2800" dirty="0" smtClean="0"/>
              <a:t>    log</a:t>
            </a:r>
            <a:r>
              <a:rPr lang="tr-TR" sz="2800" baseline="-25000" dirty="0" smtClean="0"/>
              <a:t>a</a:t>
            </a:r>
            <a:r>
              <a:rPr lang="tr-TR" sz="2800" dirty="0" smtClean="0"/>
              <a:t> </a:t>
            </a:r>
            <a:r>
              <a:rPr lang="tr-TR" sz="2800" dirty="0"/>
              <a:t>g(x) </a:t>
            </a:r>
            <a:r>
              <a:rPr lang="tr-TR" sz="2800" dirty="0" smtClean="0">
                <a:sym typeface="Wingdings" pitchFamily="2" charset="2"/>
              </a:rPr>
              <a:t></a:t>
            </a:r>
            <a:r>
              <a:rPr lang="tr-TR" sz="2800" dirty="0" smtClean="0"/>
              <a:t> </a:t>
            </a:r>
            <a:r>
              <a:rPr lang="tr-TR" sz="2800" dirty="0"/>
              <a:t>f(x)   </a:t>
            </a:r>
            <a:r>
              <a:rPr lang="tr-TR" sz="2800" dirty="0" smtClean="0"/>
              <a:t> g(x</a:t>
            </a:r>
            <a:r>
              <a:rPr lang="tr-TR" sz="2800" dirty="0"/>
              <a:t>)   </a:t>
            </a:r>
            <a:endParaRPr lang="tr-TR" sz="2800" dirty="0" smtClean="0"/>
          </a:p>
          <a:p>
            <a:r>
              <a:rPr lang="tr-TR" sz="2800" dirty="0" smtClean="0"/>
              <a:t>(</a:t>
            </a:r>
            <a:r>
              <a:rPr lang="tr-TR" sz="2800" dirty="0"/>
              <a:t>eşitsizliğin yönü değiştirilmez.)</a:t>
            </a:r>
          </a:p>
          <a:p>
            <a:r>
              <a:rPr lang="tr-TR" sz="2800" dirty="0">
                <a:solidFill>
                  <a:srgbClr val="FF0000"/>
                </a:solidFill>
              </a:rPr>
              <a:t>2) </a:t>
            </a:r>
            <a:r>
              <a:rPr lang="tr-TR" sz="2800" dirty="0"/>
              <a:t>0&lt;a&lt;1 olmak üzere,</a:t>
            </a:r>
          </a:p>
          <a:p>
            <a:r>
              <a:rPr lang="tr-TR" sz="2800" dirty="0"/>
              <a:t>log</a:t>
            </a:r>
            <a:r>
              <a:rPr lang="tr-TR" sz="2800" baseline="-25000" dirty="0"/>
              <a:t>a</a:t>
            </a:r>
            <a:r>
              <a:rPr lang="tr-TR" sz="2800" dirty="0"/>
              <a:t> f(x) </a:t>
            </a:r>
            <a:r>
              <a:rPr lang="tr-TR" sz="2800" dirty="0" smtClean="0"/>
              <a:t>   log</a:t>
            </a:r>
            <a:r>
              <a:rPr lang="tr-TR" sz="2800" baseline="-25000" dirty="0" smtClean="0"/>
              <a:t>a</a:t>
            </a:r>
            <a:r>
              <a:rPr lang="tr-TR" sz="2800" dirty="0" smtClean="0"/>
              <a:t> </a:t>
            </a:r>
            <a:r>
              <a:rPr lang="tr-TR" sz="2800" dirty="0"/>
              <a:t>g(x) </a:t>
            </a:r>
            <a:r>
              <a:rPr lang="tr-TR" sz="2800" dirty="0" smtClean="0">
                <a:sym typeface="Wingdings" pitchFamily="2" charset="2"/>
              </a:rPr>
              <a:t></a:t>
            </a:r>
            <a:r>
              <a:rPr lang="tr-TR" sz="2800" dirty="0" smtClean="0"/>
              <a:t> </a:t>
            </a:r>
            <a:r>
              <a:rPr lang="tr-TR" sz="2800" dirty="0"/>
              <a:t>f(x) </a:t>
            </a:r>
            <a:r>
              <a:rPr lang="tr-TR" sz="2800" dirty="0" smtClean="0"/>
              <a:t>  g(x</a:t>
            </a:r>
            <a:r>
              <a:rPr lang="tr-TR" sz="2800" dirty="0"/>
              <a:t>)      </a:t>
            </a:r>
            <a:endParaRPr lang="tr-TR" sz="2800" dirty="0" smtClean="0"/>
          </a:p>
          <a:p>
            <a:r>
              <a:rPr lang="tr-TR" sz="2800" dirty="0" smtClean="0"/>
              <a:t>(</a:t>
            </a:r>
            <a:r>
              <a:rPr lang="tr-TR" sz="2800" dirty="0"/>
              <a:t>eşitsizliğin yönü değiştirilir.) </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6678" y="4351034"/>
            <a:ext cx="277937" cy="292224"/>
          </a:xfrm>
          <a:prstGeom prst="rect">
            <a:avLst/>
          </a:prstGeom>
          <a:noFill/>
          <a:ln>
            <a:noFill/>
          </a:ln>
        </p:spPr>
      </p:pic>
      <p:pic>
        <p:nvPicPr>
          <p:cNvPr id="5" name="Resim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14143" y="4314123"/>
            <a:ext cx="277937" cy="292224"/>
          </a:xfrm>
          <a:prstGeom prst="rect">
            <a:avLst/>
          </a:prstGeom>
          <a:noFill/>
          <a:ln>
            <a:noFill/>
          </a:ln>
        </p:spPr>
      </p:pic>
      <p:pic>
        <p:nvPicPr>
          <p:cNvPr id="6" name="Resim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1921" y="5651370"/>
            <a:ext cx="277937" cy="220216"/>
          </a:xfrm>
          <a:prstGeom prst="rect">
            <a:avLst/>
          </a:prstGeom>
          <a:noFill/>
          <a:ln>
            <a:noFill/>
          </a:ln>
        </p:spPr>
      </p:pic>
      <p:pic>
        <p:nvPicPr>
          <p:cNvPr id="7" name="Resim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5651370"/>
            <a:ext cx="277937" cy="220216"/>
          </a:xfrm>
          <a:prstGeom prst="rect">
            <a:avLst/>
          </a:prstGeom>
          <a:noFill/>
          <a:ln>
            <a:noFill/>
          </a:ln>
        </p:spPr>
      </p:pic>
      <p:sp>
        <p:nvSpPr>
          <p:cNvPr id="8" name="Altbilgi Yer Tutucusu 7"/>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984002379"/>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1"/>
          <p:cNvSpPr>
            <a:spLocks noGrp="1"/>
          </p:cNvSpPr>
          <p:nvPr>
            <p:ph type="title"/>
          </p:nvPr>
        </p:nvSpPr>
        <p:spPr>
          <a:xfrm>
            <a:off x="1435608" y="274320"/>
            <a:ext cx="7498080" cy="1143000"/>
          </a:xfrm>
        </p:spPr>
        <p:txBody>
          <a:bodyPr>
            <a:normAutofit/>
          </a:bodyPr>
          <a:lstStyle/>
          <a:p>
            <a:r>
              <a:rPr lang="tr-TR" dirty="0">
                <a:solidFill>
                  <a:srgbClr val="FF0000"/>
                </a:solidFill>
              </a:rPr>
              <a:t>LOGARİTMALI EŞİTSİZLİKLER</a:t>
            </a:r>
          </a:p>
        </p:txBody>
      </p:sp>
      <p:sp>
        <p:nvSpPr>
          <p:cNvPr id="10" name="Dikdörtgen 9"/>
          <p:cNvSpPr/>
          <p:nvPr/>
        </p:nvSpPr>
        <p:spPr>
          <a:xfrm>
            <a:off x="1027334" y="1660768"/>
            <a:ext cx="6336704" cy="4832092"/>
          </a:xfrm>
          <a:prstGeom prst="rect">
            <a:avLst/>
          </a:prstGeom>
        </p:spPr>
        <p:txBody>
          <a:bodyPr wrap="square">
            <a:spAutoFit/>
          </a:bodyPr>
          <a:lstStyle/>
          <a:p>
            <a:r>
              <a:rPr lang="tr-TR" sz="2200" b="1" dirty="0">
                <a:solidFill>
                  <a:srgbClr val="FF0000"/>
                </a:solidFill>
              </a:rPr>
              <a:t>Örnek:</a:t>
            </a:r>
          </a:p>
          <a:p>
            <a:r>
              <a:rPr lang="tr-TR" sz="2200" b="1" dirty="0"/>
              <a:t>log</a:t>
            </a:r>
            <a:r>
              <a:rPr lang="tr-TR" sz="2200" b="1" baseline="-25000" dirty="0"/>
              <a:t>3</a:t>
            </a:r>
            <a:r>
              <a:rPr lang="tr-TR" sz="2200" b="1" dirty="0"/>
              <a:t> (log</a:t>
            </a:r>
            <a:r>
              <a:rPr lang="tr-TR" sz="2200" b="1" baseline="-25000" dirty="0"/>
              <a:t>2</a:t>
            </a:r>
            <a:r>
              <a:rPr lang="tr-TR" sz="2200" b="1" dirty="0"/>
              <a:t>(x-1)) &gt; 0 </a:t>
            </a:r>
            <a:r>
              <a:rPr lang="tr-TR" sz="2200" b="1" dirty="0" smtClean="0">
                <a:sym typeface="Wingdings" pitchFamily="2" charset="2"/>
              </a:rPr>
              <a:t></a:t>
            </a:r>
            <a:r>
              <a:rPr lang="tr-TR" sz="2200" b="1" dirty="0" smtClean="0"/>
              <a:t> </a:t>
            </a:r>
            <a:r>
              <a:rPr lang="tr-TR" sz="2200" b="1" dirty="0"/>
              <a:t>log</a:t>
            </a:r>
            <a:r>
              <a:rPr lang="tr-TR" sz="2200" b="1" baseline="-25000" dirty="0"/>
              <a:t>2</a:t>
            </a:r>
            <a:r>
              <a:rPr lang="tr-TR" sz="2200" b="1" dirty="0"/>
              <a:t> (x-1) &gt; 3</a:t>
            </a:r>
            <a:r>
              <a:rPr lang="tr-TR" sz="2200" b="1" baseline="30000" dirty="0"/>
              <a:t>0</a:t>
            </a:r>
            <a:r>
              <a:rPr lang="tr-TR" sz="2200" b="1" dirty="0"/>
              <a:t> = 1 </a:t>
            </a:r>
          </a:p>
          <a:p>
            <a:r>
              <a:rPr lang="tr-TR" sz="2200" b="1" dirty="0"/>
              <a:t>                                   </a:t>
            </a:r>
            <a:r>
              <a:rPr lang="tr-TR" sz="2200" b="1" dirty="0" smtClean="0">
                <a:sym typeface="Wingdings" pitchFamily="2" charset="2"/>
              </a:rPr>
              <a:t></a:t>
            </a:r>
            <a:r>
              <a:rPr lang="tr-TR" sz="2200" b="1" dirty="0" smtClean="0"/>
              <a:t> </a:t>
            </a:r>
            <a:r>
              <a:rPr lang="tr-TR" sz="2200" b="1" dirty="0"/>
              <a:t>x-1 &gt; 2</a:t>
            </a:r>
            <a:r>
              <a:rPr lang="tr-TR" sz="2200" b="1" baseline="30000" dirty="0"/>
              <a:t>1</a:t>
            </a:r>
            <a:endParaRPr lang="tr-TR" sz="2200" b="1" dirty="0"/>
          </a:p>
          <a:p>
            <a:r>
              <a:rPr lang="tr-TR" sz="2200" b="1" dirty="0"/>
              <a:t>                                  </a:t>
            </a:r>
            <a:r>
              <a:rPr lang="tr-TR" sz="2200" b="1" dirty="0" smtClean="0">
                <a:sym typeface="Wingdings" pitchFamily="2" charset="2"/>
              </a:rPr>
              <a:t></a:t>
            </a:r>
            <a:r>
              <a:rPr lang="tr-TR" sz="2200" b="1" dirty="0" smtClean="0"/>
              <a:t>x </a:t>
            </a:r>
            <a:r>
              <a:rPr lang="tr-TR" sz="2200" b="1" dirty="0"/>
              <a:t>&gt; 3 tür.    </a:t>
            </a:r>
          </a:p>
          <a:p>
            <a:r>
              <a:rPr lang="tr-TR" sz="2200" b="1" dirty="0">
                <a:solidFill>
                  <a:srgbClr val="FF0000"/>
                </a:solidFill>
              </a:rPr>
              <a:t>Örnek:</a:t>
            </a:r>
          </a:p>
          <a:p>
            <a:r>
              <a:rPr lang="tr-TR" sz="2200" b="1" dirty="0"/>
              <a:t>log</a:t>
            </a:r>
            <a:r>
              <a:rPr lang="tr-TR" sz="2200" b="1" baseline="-25000" dirty="0"/>
              <a:t>2</a:t>
            </a:r>
            <a:r>
              <a:rPr lang="tr-TR" sz="2200" b="1" dirty="0"/>
              <a:t>(x-3)&lt;4 </a:t>
            </a:r>
            <a:r>
              <a:rPr lang="tr-TR" sz="2200" b="1" dirty="0" smtClean="0">
                <a:sym typeface="Wingdings" pitchFamily="2" charset="2"/>
              </a:rPr>
              <a:t></a:t>
            </a:r>
            <a:r>
              <a:rPr lang="tr-TR" sz="2200" b="1" dirty="0" smtClean="0"/>
              <a:t> </a:t>
            </a:r>
            <a:r>
              <a:rPr lang="tr-TR" sz="2200" b="1" dirty="0"/>
              <a:t>0 &lt; x-3 &lt;2</a:t>
            </a:r>
            <a:r>
              <a:rPr lang="tr-TR" sz="2200" b="1" baseline="30000" dirty="0"/>
              <a:t>4</a:t>
            </a:r>
            <a:endParaRPr lang="tr-TR" sz="2200" b="1" dirty="0"/>
          </a:p>
          <a:p>
            <a:r>
              <a:rPr lang="tr-TR" sz="2200" b="1" dirty="0"/>
              <a:t>                    </a:t>
            </a:r>
            <a:r>
              <a:rPr lang="tr-TR" sz="2200" b="1" dirty="0" smtClean="0">
                <a:sym typeface="Wingdings" pitchFamily="2" charset="2"/>
              </a:rPr>
              <a:t></a:t>
            </a:r>
            <a:r>
              <a:rPr lang="tr-TR" sz="2200" b="1" dirty="0" smtClean="0"/>
              <a:t> </a:t>
            </a:r>
            <a:r>
              <a:rPr lang="tr-TR" sz="2200" b="1" dirty="0"/>
              <a:t>3&lt;x&lt;19 dur</a:t>
            </a:r>
            <a:r>
              <a:rPr lang="tr-TR" sz="2200" b="1" dirty="0" smtClean="0"/>
              <a:t>.</a:t>
            </a:r>
          </a:p>
          <a:p>
            <a:endParaRPr lang="tr-TR" sz="2200" b="1" dirty="0"/>
          </a:p>
          <a:p>
            <a:r>
              <a:rPr lang="tr-TR" sz="2200" b="1" dirty="0">
                <a:solidFill>
                  <a:srgbClr val="FF0000"/>
                </a:solidFill>
              </a:rPr>
              <a:t>Örnek</a:t>
            </a:r>
            <a:r>
              <a:rPr lang="tr-TR" sz="2200" b="1" dirty="0" smtClean="0">
                <a:solidFill>
                  <a:srgbClr val="FF0000"/>
                </a:solidFill>
              </a:rPr>
              <a:t>:</a:t>
            </a:r>
            <a:endParaRPr lang="tr-TR" sz="2200" b="1" dirty="0">
              <a:solidFill>
                <a:srgbClr val="FF0000"/>
              </a:solidFill>
            </a:endParaRPr>
          </a:p>
          <a:p>
            <a:r>
              <a:rPr lang="tr-TR" sz="2200" b="1" dirty="0"/>
              <a:t>l</a:t>
            </a:r>
            <a:r>
              <a:rPr lang="tr-TR" sz="2200" b="1" dirty="0" smtClean="0"/>
              <a:t>og       (</a:t>
            </a:r>
            <a:r>
              <a:rPr lang="tr-TR" sz="2200" b="1" dirty="0"/>
              <a:t>3x-1) &lt; 0 </a:t>
            </a:r>
            <a:r>
              <a:rPr lang="tr-TR" sz="2200" b="1" dirty="0" smtClean="0">
                <a:sym typeface="Wingdings" pitchFamily="2" charset="2"/>
              </a:rPr>
              <a:t></a:t>
            </a:r>
            <a:r>
              <a:rPr lang="tr-TR" sz="2200" b="1" dirty="0" smtClean="0"/>
              <a:t> log         (</a:t>
            </a:r>
            <a:r>
              <a:rPr lang="tr-TR" sz="2200" b="1" dirty="0"/>
              <a:t>3x-1) &lt; 0</a:t>
            </a:r>
          </a:p>
          <a:p>
            <a:r>
              <a:rPr lang="tr-TR" sz="2200" b="1" dirty="0"/>
              <a:t>                            </a:t>
            </a:r>
            <a:r>
              <a:rPr lang="tr-TR" sz="2200" b="1" dirty="0" smtClean="0">
                <a:sym typeface="Wingdings" pitchFamily="2" charset="2"/>
              </a:rPr>
              <a:t></a:t>
            </a:r>
            <a:r>
              <a:rPr lang="tr-TR" sz="2200" b="1" dirty="0" smtClean="0"/>
              <a:t> </a:t>
            </a:r>
            <a:r>
              <a:rPr lang="tr-TR" sz="2200" b="1" dirty="0"/>
              <a:t>-log</a:t>
            </a:r>
            <a:r>
              <a:rPr lang="tr-TR" sz="2200" b="1" baseline="-25000" dirty="0"/>
              <a:t>2</a:t>
            </a:r>
            <a:r>
              <a:rPr lang="tr-TR" sz="2200" b="1" dirty="0"/>
              <a:t> (3x-1) &lt; 0</a:t>
            </a:r>
          </a:p>
          <a:p>
            <a:r>
              <a:rPr lang="tr-TR" sz="2200" b="1" dirty="0"/>
              <a:t>                            </a:t>
            </a:r>
            <a:r>
              <a:rPr lang="tr-TR" sz="2200" b="1" dirty="0" smtClean="0">
                <a:sym typeface="Wingdings" pitchFamily="2" charset="2"/>
              </a:rPr>
              <a:t></a:t>
            </a:r>
            <a:r>
              <a:rPr lang="tr-TR" sz="2200" b="1" dirty="0" smtClean="0"/>
              <a:t> </a:t>
            </a:r>
            <a:r>
              <a:rPr lang="tr-TR" sz="2200" b="1" dirty="0"/>
              <a:t>log2 (3x-1) &gt; 0</a:t>
            </a:r>
          </a:p>
          <a:p>
            <a:r>
              <a:rPr lang="tr-TR" sz="2200" b="1" dirty="0"/>
              <a:t>                            </a:t>
            </a:r>
            <a:r>
              <a:rPr lang="tr-TR" sz="2200" b="1" dirty="0" smtClean="0">
                <a:sym typeface="Wingdings" pitchFamily="2" charset="2"/>
              </a:rPr>
              <a:t> </a:t>
            </a:r>
            <a:r>
              <a:rPr lang="tr-TR" sz="2200" b="1" dirty="0" smtClean="0"/>
              <a:t>3x-1 </a:t>
            </a:r>
            <a:r>
              <a:rPr lang="tr-TR" sz="2200" b="1" dirty="0"/>
              <a:t>&gt; 1</a:t>
            </a:r>
          </a:p>
          <a:p>
            <a:r>
              <a:rPr lang="tr-TR" sz="2200" b="1" dirty="0"/>
              <a:t>                            </a:t>
            </a:r>
            <a:r>
              <a:rPr lang="tr-TR" sz="2200" b="1" dirty="0" smtClean="0">
                <a:sym typeface="Wingdings" pitchFamily="2" charset="2"/>
              </a:rPr>
              <a:t> </a:t>
            </a:r>
            <a:r>
              <a:rPr lang="tr-TR" sz="2200" b="1" dirty="0" smtClean="0"/>
              <a:t>x </a:t>
            </a:r>
            <a:r>
              <a:rPr lang="tr-TR" sz="2200" b="1" dirty="0"/>
              <a:t>&gt; </a:t>
            </a:r>
            <a:r>
              <a:rPr lang="tr-TR" sz="2200" b="1" dirty="0" smtClean="0"/>
              <a:t>       ‘ </a:t>
            </a:r>
            <a:r>
              <a:rPr lang="tr-TR" sz="2200" b="1" dirty="0"/>
              <a:t> tür.</a:t>
            </a:r>
          </a:p>
        </p:txBody>
      </p:sp>
      <p:pic>
        <p:nvPicPr>
          <p:cNvPr id="11" name="Resim 10"/>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5376" y="4492684"/>
            <a:ext cx="504056" cy="608260"/>
          </a:xfrm>
          <a:prstGeom prst="rect">
            <a:avLst/>
          </a:prstGeom>
          <a:noFill/>
          <a:ln>
            <a:noFill/>
          </a:ln>
        </p:spPr>
      </p:pic>
      <p:pic>
        <p:nvPicPr>
          <p:cNvPr id="12" name="Resim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7931" y="4492684"/>
            <a:ext cx="421382" cy="531489"/>
          </a:xfrm>
          <a:prstGeom prst="rect">
            <a:avLst/>
          </a:prstGeom>
          <a:noFill/>
          <a:ln>
            <a:noFill/>
          </a:ln>
        </p:spPr>
      </p:pic>
      <p:pic>
        <p:nvPicPr>
          <p:cNvPr id="13" name="Resim 1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71819" y="6040894"/>
            <a:ext cx="292224" cy="390525"/>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0972873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p:txBody>
          <a:bodyPr>
            <a:normAutofit fontScale="90000"/>
          </a:bodyPr>
          <a:lstStyle/>
          <a:p>
            <a:r>
              <a:rPr lang="de-DE" b="1" dirty="0">
                <a:solidFill>
                  <a:srgbClr val="FF0000"/>
                </a:solidFill>
                <a:effectLst/>
              </a:rPr>
              <a:t>7. BAYAĞI LOGARİTMA</a:t>
            </a:r>
            <a:r>
              <a:rPr lang="tr-TR" dirty="0">
                <a:solidFill>
                  <a:srgbClr val="FF0000"/>
                </a:solidFill>
                <a:effectLst/>
              </a:rPr>
              <a:t/>
            </a:r>
            <a:br>
              <a:rPr lang="tr-TR" dirty="0">
                <a:solidFill>
                  <a:srgbClr val="FF0000"/>
                </a:solidFill>
                <a:effectLst/>
              </a:rPr>
            </a:br>
            <a:endParaRPr lang="tr-TR" dirty="0">
              <a:solidFill>
                <a:srgbClr val="FF0000"/>
              </a:solidFill>
            </a:endParaRPr>
          </a:p>
        </p:txBody>
      </p:sp>
      <p:sp>
        <p:nvSpPr>
          <p:cNvPr id="8" name="Dikdörtgen 7"/>
          <p:cNvSpPr/>
          <p:nvPr/>
        </p:nvSpPr>
        <p:spPr>
          <a:xfrm>
            <a:off x="1403648" y="1196752"/>
            <a:ext cx="2947025" cy="369332"/>
          </a:xfrm>
          <a:prstGeom prst="rect">
            <a:avLst/>
          </a:prstGeom>
        </p:spPr>
        <p:txBody>
          <a:bodyPr wrap="none">
            <a:spAutoFit/>
          </a:bodyPr>
          <a:lstStyle/>
          <a:p>
            <a:r>
              <a:rPr lang="tr-TR" b="1" dirty="0">
                <a:solidFill>
                  <a:srgbClr val="FF0000"/>
                </a:solidFill>
              </a:rPr>
              <a:t>a) Karekteristik ve Mantis</a:t>
            </a:r>
            <a:endParaRPr lang="tr-TR" dirty="0">
              <a:solidFill>
                <a:srgbClr val="FF0000"/>
              </a:solidFill>
            </a:endParaRPr>
          </a:p>
        </p:txBody>
      </p:sp>
      <p:sp>
        <p:nvSpPr>
          <p:cNvPr id="9" name="Dikdörtgen 8"/>
          <p:cNvSpPr/>
          <p:nvPr/>
        </p:nvSpPr>
        <p:spPr>
          <a:xfrm>
            <a:off x="827584" y="2564904"/>
            <a:ext cx="7632848" cy="1200329"/>
          </a:xfrm>
          <a:prstGeom prst="rect">
            <a:avLst/>
          </a:prstGeom>
        </p:spPr>
        <p:txBody>
          <a:bodyPr wrap="square">
            <a:spAutoFit/>
          </a:bodyPr>
          <a:lstStyle/>
          <a:p>
            <a:r>
              <a:rPr lang="tr-TR" sz="2400" dirty="0" smtClean="0"/>
              <a:t>   x  R</a:t>
            </a:r>
            <a:r>
              <a:rPr lang="tr-TR" sz="2400" dirty="0"/>
              <a:t>+ , </a:t>
            </a:r>
            <a:r>
              <a:rPr lang="tr-TR" sz="2400" dirty="0" smtClean="0"/>
              <a:t>k  Z </a:t>
            </a:r>
            <a:r>
              <a:rPr lang="tr-TR" sz="2400" dirty="0"/>
              <a:t>ve </a:t>
            </a:r>
            <a:r>
              <a:rPr lang="tr-TR" sz="2400" dirty="0" smtClean="0"/>
              <a:t>0   m&lt;1 </a:t>
            </a:r>
            <a:r>
              <a:rPr lang="tr-TR" sz="2400" dirty="0"/>
              <a:t>olmak üzere, log x = k+m eşitliğinde k tamsayısına </a:t>
            </a:r>
            <a:r>
              <a:rPr lang="tr-TR" sz="2400" dirty="0" smtClean="0"/>
              <a:t>x’in </a:t>
            </a:r>
            <a:r>
              <a:rPr lang="tr-TR" sz="2400" dirty="0"/>
              <a:t>logaritmasının karekteristiği, m reel sayısına da  </a:t>
            </a:r>
            <a:r>
              <a:rPr lang="tr-TR" sz="2400" dirty="0" smtClean="0"/>
              <a:t>x’in </a:t>
            </a:r>
            <a:r>
              <a:rPr lang="tr-TR" sz="2400" dirty="0">
                <a:solidFill>
                  <a:srgbClr val="FF0000"/>
                </a:solidFill>
              </a:rPr>
              <a:t>logaritmasının mantisi </a:t>
            </a:r>
            <a:r>
              <a:rPr lang="tr-TR" sz="2400" dirty="0"/>
              <a:t>denir.</a:t>
            </a:r>
          </a:p>
        </p:txBody>
      </p:sp>
      <p:sp>
        <p:nvSpPr>
          <p:cNvPr id="10" name="Dikdörtgen 9"/>
          <p:cNvSpPr/>
          <p:nvPr/>
        </p:nvSpPr>
        <p:spPr>
          <a:xfrm>
            <a:off x="827584" y="4077072"/>
            <a:ext cx="7385845" cy="1938992"/>
          </a:xfrm>
          <a:prstGeom prst="rect">
            <a:avLst/>
          </a:prstGeom>
        </p:spPr>
        <p:txBody>
          <a:bodyPr wrap="square">
            <a:spAutoFit/>
          </a:bodyPr>
          <a:lstStyle/>
          <a:p>
            <a:r>
              <a:rPr lang="tr-TR" sz="2400" dirty="0">
                <a:solidFill>
                  <a:srgbClr val="FF0000"/>
                </a:solidFill>
              </a:rPr>
              <a:t>Örnek:</a:t>
            </a:r>
          </a:p>
          <a:p>
            <a:r>
              <a:rPr lang="tr-TR" sz="2400" dirty="0"/>
              <a:t> </a:t>
            </a:r>
          </a:p>
          <a:p>
            <a:r>
              <a:rPr lang="tr-TR" sz="2400" dirty="0"/>
              <a:t>log 30 = 1,477 ifadesinde, 30 sayısının logaritmasının karekteristiği1 ve mantisi 0,477 dir.</a:t>
            </a:r>
          </a:p>
          <a:p>
            <a:r>
              <a:rPr lang="tr-TR" sz="2400" dirty="0"/>
              <a:t> </a:t>
            </a:r>
          </a:p>
        </p:txBody>
      </p:sp>
      <p:pic>
        <p:nvPicPr>
          <p:cNvPr id="12" name="Resim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2769024"/>
            <a:ext cx="308547" cy="155920"/>
          </a:xfrm>
          <a:prstGeom prst="rect">
            <a:avLst/>
          </a:prstGeom>
          <a:noFill/>
          <a:ln>
            <a:noFill/>
          </a:ln>
        </p:spPr>
      </p:pic>
      <p:pic>
        <p:nvPicPr>
          <p:cNvPr id="13" name="Resim 1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2769024"/>
            <a:ext cx="308547" cy="155920"/>
          </a:xfrm>
          <a:prstGeom prst="rect">
            <a:avLst/>
          </a:prstGeom>
          <a:noFill/>
          <a:ln>
            <a:noFill/>
          </a:ln>
        </p:spPr>
      </p:pic>
      <p:pic>
        <p:nvPicPr>
          <p:cNvPr id="14" name="Resim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6" y="2671780"/>
            <a:ext cx="493961" cy="25316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1549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395536" y="332656"/>
            <a:ext cx="8229600" cy="1252728"/>
          </a:xfrm>
        </p:spPr>
        <p:txBody>
          <a:bodyPr>
            <a:normAutofit/>
          </a:bodyPr>
          <a:lstStyle/>
          <a:p>
            <a:r>
              <a:rPr lang="de-DE" b="1" dirty="0" smtClean="0">
                <a:solidFill>
                  <a:srgbClr val="FF0000"/>
                </a:solidFill>
                <a:effectLst/>
              </a:rPr>
              <a:t>BAYAĞI LOGARİTMA</a:t>
            </a:r>
            <a:endParaRPr lang="tr-TR" dirty="0">
              <a:solidFill>
                <a:srgbClr val="FF0000"/>
              </a:solidFill>
            </a:endParaRPr>
          </a:p>
        </p:txBody>
      </p:sp>
      <p:sp>
        <p:nvSpPr>
          <p:cNvPr id="2" name="Dikdörtgen 1"/>
          <p:cNvSpPr/>
          <p:nvPr/>
        </p:nvSpPr>
        <p:spPr>
          <a:xfrm>
            <a:off x="909936" y="2001029"/>
            <a:ext cx="6966520" cy="4524315"/>
          </a:xfrm>
          <a:prstGeom prst="rect">
            <a:avLst/>
          </a:prstGeom>
        </p:spPr>
        <p:txBody>
          <a:bodyPr wrap="square">
            <a:spAutoFit/>
          </a:bodyPr>
          <a:lstStyle/>
          <a:p>
            <a:r>
              <a:rPr lang="tr-TR" sz="2400" dirty="0">
                <a:solidFill>
                  <a:srgbClr val="FF0000"/>
                </a:solidFill>
              </a:rPr>
              <a:t>Örnek:</a:t>
            </a:r>
          </a:p>
          <a:p>
            <a:r>
              <a:rPr lang="tr-TR" sz="2400" dirty="0"/>
              <a:t> </a:t>
            </a:r>
          </a:p>
          <a:p>
            <a:r>
              <a:rPr lang="tr-TR" sz="2400" dirty="0"/>
              <a:t>log2 = 0,301   olduğuna göre, log(800) değerinin karekteristik ve mantisini bulalım.</a:t>
            </a:r>
          </a:p>
          <a:p>
            <a:r>
              <a:rPr lang="tr-TR" sz="2400" dirty="0"/>
              <a:t> </a:t>
            </a:r>
          </a:p>
          <a:p>
            <a:r>
              <a:rPr lang="tr-TR" sz="2400" dirty="0">
                <a:solidFill>
                  <a:srgbClr val="FF0000"/>
                </a:solidFill>
              </a:rPr>
              <a:t>Çözüm:</a:t>
            </a:r>
          </a:p>
          <a:p>
            <a:r>
              <a:rPr lang="tr-TR" sz="2400" dirty="0"/>
              <a:t> </a:t>
            </a:r>
          </a:p>
          <a:p>
            <a:r>
              <a:rPr lang="tr-TR" sz="2400" dirty="0"/>
              <a:t>log (800) = log (2</a:t>
            </a:r>
            <a:r>
              <a:rPr lang="tr-TR" sz="2400" baseline="30000" dirty="0"/>
              <a:t>3</a:t>
            </a:r>
            <a:r>
              <a:rPr lang="tr-TR" sz="2400" dirty="0"/>
              <a:t>.10</a:t>
            </a:r>
            <a:r>
              <a:rPr lang="tr-TR" sz="2400" baseline="30000" dirty="0"/>
              <a:t>2</a:t>
            </a:r>
            <a:r>
              <a:rPr lang="tr-TR" sz="2400" dirty="0"/>
              <a:t>) = 2 + 3 log2</a:t>
            </a:r>
          </a:p>
          <a:p>
            <a:r>
              <a:rPr lang="tr-TR" sz="2400" dirty="0"/>
              <a:t>                                              = 2 + 3. (0,301)</a:t>
            </a:r>
          </a:p>
          <a:p>
            <a:r>
              <a:rPr lang="tr-TR" sz="2400" dirty="0"/>
              <a:t>                                              = 2 + 0,903</a:t>
            </a:r>
          </a:p>
          <a:p>
            <a:r>
              <a:rPr lang="tr-TR" sz="2400" dirty="0"/>
              <a:t>                                              = 2,903 olduğundan,</a:t>
            </a:r>
          </a:p>
          <a:p>
            <a:r>
              <a:rPr lang="tr-TR" sz="2400" dirty="0"/>
              <a:t>karekteristik 2 ve mantis 0,903 olur.</a:t>
            </a:r>
          </a:p>
        </p:txBody>
      </p:sp>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852751602"/>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3123"/>
            <a:ext cx="7772400" cy="1780108"/>
          </a:xfrm>
        </p:spPr>
        <p:txBody>
          <a:bodyPr/>
          <a:lstStyle/>
          <a:p>
            <a:r>
              <a:rPr lang="de-DE" b="1" dirty="0">
                <a:solidFill>
                  <a:srgbClr val="FF0000"/>
                </a:solidFill>
                <a:effectLst/>
              </a:rPr>
              <a:t>BAYAĞI LOGARİTMA</a:t>
            </a:r>
            <a:r>
              <a:rPr lang="tr-TR" dirty="0">
                <a:solidFill>
                  <a:srgbClr val="FF0000"/>
                </a:solidFill>
                <a:effectLst/>
              </a:rPr>
              <a:t/>
            </a:r>
            <a:br>
              <a:rPr lang="tr-TR" dirty="0">
                <a:solidFill>
                  <a:srgbClr val="FF0000"/>
                </a:solidFill>
                <a:effectLst/>
              </a:rPr>
            </a:br>
            <a:endParaRPr lang="tr-TR" dirty="0">
              <a:solidFill>
                <a:srgbClr val="FF0000"/>
              </a:solidFill>
            </a:endParaRPr>
          </a:p>
        </p:txBody>
      </p:sp>
      <p:sp>
        <p:nvSpPr>
          <p:cNvPr id="4" name="Dikdörtgen 3"/>
          <p:cNvSpPr/>
          <p:nvPr/>
        </p:nvSpPr>
        <p:spPr>
          <a:xfrm>
            <a:off x="827584" y="1556792"/>
            <a:ext cx="6408712" cy="3754874"/>
          </a:xfrm>
          <a:prstGeom prst="rect">
            <a:avLst/>
          </a:prstGeom>
        </p:spPr>
        <p:txBody>
          <a:bodyPr wrap="square">
            <a:spAutoFit/>
          </a:bodyPr>
          <a:lstStyle/>
          <a:p>
            <a:r>
              <a:rPr lang="tr-TR" sz="3200" b="1" i="1" dirty="0">
                <a:solidFill>
                  <a:srgbClr val="FF0000"/>
                </a:solidFill>
              </a:rPr>
              <a:t>Not:</a:t>
            </a:r>
          </a:p>
          <a:p>
            <a:r>
              <a:rPr lang="tr-TR" dirty="0"/>
              <a:t> </a:t>
            </a:r>
          </a:p>
          <a:p>
            <a:r>
              <a:rPr lang="tr-TR" dirty="0"/>
              <a:t> </a:t>
            </a:r>
            <a:r>
              <a:rPr lang="tr-TR" dirty="0" smtClean="0"/>
              <a:t>                                                          </a:t>
            </a:r>
            <a:r>
              <a:rPr lang="tr-TR" sz="2400" dirty="0" smtClean="0"/>
              <a:t>ve</a:t>
            </a:r>
            <a:endParaRPr lang="tr-TR" sz="2400" dirty="0"/>
          </a:p>
          <a:p>
            <a:r>
              <a:rPr lang="tr-TR" sz="2400" dirty="0"/>
              <a:t> </a:t>
            </a:r>
            <a:r>
              <a:rPr lang="tr-TR" sz="2400" dirty="0" smtClean="0"/>
              <a:t>                                    olduğuna dikkat edilmelidir</a:t>
            </a:r>
            <a:r>
              <a:rPr lang="tr-TR" sz="2400" dirty="0"/>
              <a:t>.</a:t>
            </a:r>
          </a:p>
          <a:p>
            <a:r>
              <a:rPr lang="tr-TR" dirty="0"/>
              <a:t>                           </a:t>
            </a:r>
          </a:p>
          <a:p>
            <a:r>
              <a:rPr lang="tr-TR" sz="3200" b="1" i="1" u="sng" dirty="0">
                <a:solidFill>
                  <a:srgbClr val="FF0000"/>
                </a:solidFill>
              </a:rPr>
              <a:t>Uyarı:</a:t>
            </a:r>
            <a:endParaRPr lang="tr-TR" sz="3200" i="1" u="sng" dirty="0">
              <a:solidFill>
                <a:srgbClr val="FF0000"/>
              </a:solidFill>
            </a:endParaRPr>
          </a:p>
          <a:p>
            <a:r>
              <a:rPr lang="tr-TR" dirty="0"/>
              <a:t> </a:t>
            </a:r>
          </a:p>
          <a:p>
            <a:r>
              <a:rPr lang="tr-TR" sz="2400" dirty="0"/>
              <a:t>1 den büyük pozitif tamsayıların basamak sayısı, sayının logaritmasının karekteristiğinin bir fazlasıdır.</a:t>
            </a:r>
          </a:p>
        </p:txBody>
      </p:sp>
      <p:pic>
        <p:nvPicPr>
          <p:cNvPr id="5" name="Resim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276872"/>
            <a:ext cx="2421893" cy="479102"/>
          </a:xfrm>
          <a:prstGeom prst="rect">
            <a:avLst/>
          </a:prstGeom>
          <a:noFill/>
          <a:ln>
            <a:noFill/>
          </a:ln>
        </p:spPr>
      </p:pic>
      <p:pic>
        <p:nvPicPr>
          <p:cNvPr id="6" name="Resim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2732979"/>
            <a:ext cx="1872208" cy="465521"/>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397833473"/>
      </p:ext>
    </p:extLst>
  </p:cSld>
  <p:clrMapOvr>
    <a:masterClrMapping/>
  </p:clrMapOvr>
  <p:transition spd="slow">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76072"/>
            <a:ext cx="8229600" cy="1252728"/>
          </a:xfrm>
        </p:spPr>
        <p:txBody>
          <a:bodyPr>
            <a:normAutofit/>
          </a:bodyPr>
          <a:lstStyle/>
          <a:p>
            <a:r>
              <a:rPr lang="de-DE" b="1" dirty="0">
                <a:solidFill>
                  <a:srgbClr val="FF0000"/>
                </a:solidFill>
                <a:effectLst/>
              </a:rPr>
              <a:t>BAYAĞI </a:t>
            </a:r>
            <a:r>
              <a:rPr lang="de-DE" b="1" dirty="0" smtClean="0">
                <a:solidFill>
                  <a:srgbClr val="FF0000"/>
                </a:solidFill>
                <a:effectLst/>
              </a:rPr>
              <a:t>LOGARİTMA</a:t>
            </a:r>
            <a:endParaRPr lang="tr-TR" dirty="0">
              <a:solidFill>
                <a:srgbClr val="FF0000"/>
              </a:solidFill>
            </a:endParaRPr>
          </a:p>
        </p:txBody>
      </p:sp>
      <p:sp>
        <p:nvSpPr>
          <p:cNvPr id="4" name="Dikdörtgen 3"/>
          <p:cNvSpPr/>
          <p:nvPr/>
        </p:nvSpPr>
        <p:spPr>
          <a:xfrm>
            <a:off x="1043608" y="1628800"/>
            <a:ext cx="5958408" cy="4647426"/>
          </a:xfrm>
          <a:prstGeom prst="rect">
            <a:avLst/>
          </a:prstGeom>
        </p:spPr>
        <p:txBody>
          <a:bodyPr wrap="square">
            <a:spAutoFit/>
          </a:bodyPr>
          <a:lstStyle/>
          <a:p>
            <a:r>
              <a:rPr lang="tr-TR" sz="2800" dirty="0">
                <a:solidFill>
                  <a:srgbClr val="FF0000"/>
                </a:solidFill>
              </a:rPr>
              <a:t>Örnek:</a:t>
            </a:r>
          </a:p>
          <a:p>
            <a:r>
              <a:rPr lang="tr-TR" sz="2400" dirty="0"/>
              <a:t> </a:t>
            </a:r>
          </a:p>
          <a:p>
            <a:r>
              <a:rPr lang="tr-TR" sz="2400" dirty="0"/>
              <a:t>log 2 = 0,301 olduğuna göre, (40)</a:t>
            </a:r>
            <a:r>
              <a:rPr lang="tr-TR" sz="2400" baseline="30000" dirty="0"/>
              <a:t>40</a:t>
            </a:r>
            <a:r>
              <a:rPr lang="tr-TR" sz="2400" dirty="0"/>
              <a:t> sayısının kaç basamaklı bir sayı olduğunu bulalım.</a:t>
            </a:r>
          </a:p>
          <a:p>
            <a:r>
              <a:rPr lang="tr-TR" sz="2400" dirty="0"/>
              <a:t> </a:t>
            </a:r>
          </a:p>
          <a:p>
            <a:r>
              <a:rPr lang="tr-TR" sz="2800" dirty="0">
                <a:solidFill>
                  <a:srgbClr val="FF0000"/>
                </a:solidFill>
              </a:rPr>
              <a:t>Çözüm:</a:t>
            </a:r>
          </a:p>
          <a:p>
            <a:r>
              <a:rPr lang="tr-TR" sz="2400" dirty="0"/>
              <a:t>Log (40)</a:t>
            </a:r>
            <a:r>
              <a:rPr lang="tr-TR" sz="2400" baseline="30000" dirty="0"/>
              <a:t>40</a:t>
            </a:r>
            <a:r>
              <a:rPr lang="tr-TR" sz="2400" dirty="0"/>
              <a:t> = 40. log(40)</a:t>
            </a:r>
          </a:p>
          <a:p>
            <a:r>
              <a:rPr lang="tr-TR" sz="2400" dirty="0"/>
              <a:t>                  = 40. (log 2</a:t>
            </a:r>
            <a:r>
              <a:rPr lang="tr-TR" sz="2400" baseline="30000" dirty="0"/>
              <a:t>2</a:t>
            </a:r>
            <a:r>
              <a:rPr lang="tr-TR" sz="2400" dirty="0"/>
              <a:t>.10)</a:t>
            </a:r>
          </a:p>
          <a:p>
            <a:r>
              <a:rPr lang="sv-SE" sz="2400" dirty="0"/>
              <a:t>                  = 40. (1 + 2 log 2)</a:t>
            </a:r>
          </a:p>
          <a:p>
            <a:r>
              <a:rPr lang="tr-TR" sz="2400" dirty="0"/>
              <a:t>                  = 40. (1+ 0,602)</a:t>
            </a:r>
          </a:p>
          <a:p>
            <a:r>
              <a:rPr lang="tr-TR" sz="2400" dirty="0"/>
              <a:t>                  = 64,08 olduğundan, </a:t>
            </a:r>
            <a:endParaRPr lang="tr-TR" sz="2400" dirty="0" smtClean="0"/>
          </a:p>
          <a:p>
            <a:r>
              <a:rPr lang="tr-TR" sz="2400" dirty="0" smtClean="0"/>
              <a:t>karekteristik </a:t>
            </a:r>
            <a:r>
              <a:rPr lang="tr-TR" sz="2400" dirty="0"/>
              <a:t>64 ve basamak sayısı 65 tir.</a:t>
            </a:r>
          </a:p>
        </p:txBody>
      </p:sp>
      <p:sp>
        <p:nvSpPr>
          <p:cNvPr id="3" name="Altbilgi Yer Tutucusu 2"/>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2219625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467544" y="1991737"/>
            <a:ext cx="8640960" cy="4893647"/>
          </a:xfrm>
          <a:prstGeom prst="rect">
            <a:avLst/>
          </a:prstGeom>
        </p:spPr>
        <p:txBody>
          <a:bodyPr wrap="square">
            <a:spAutoFit/>
          </a:bodyPr>
          <a:lstStyle/>
          <a:p>
            <a:r>
              <a:rPr lang="tr-TR" sz="2400" dirty="0">
                <a:solidFill>
                  <a:srgbClr val="FF0000"/>
                </a:solidFill>
              </a:rPr>
              <a:t>Örnek</a:t>
            </a:r>
            <a:r>
              <a:rPr lang="tr-TR" sz="2400" dirty="0" smtClean="0">
                <a:solidFill>
                  <a:srgbClr val="FF0000"/>
                </a:solidFill>
              </a:rPr>
              <a:t>:</a:t>
            </a:r>
            <a:endParaRPr lang="tr-TR" sz="2400" dirty="0">
              <a:solidFill>
                <a:srgbClr val="FF0000"/>
              </a:solidFill>
            </a:endParaRPr>
          </a:p>
          <a:p>
            <a:r>
              <a:rPr lang="tr-TR" sz="2400" dirty="0"/>
              <a:t>log x = 1,73     olduğuna göre, colog x in karekteristiğini ve mantisini bulalım</a:t>
            </a:r>
            <a:r>
              <a:rPr lang="tr-TR" sz="2400" dirty="0" smtClean="0"/>
              <a:t>.</a:t>
            </a:r>
            <a:endParaRPr lang="tr-TR" sz="2400" dirty="0"/>
          </a:p>
          <a:p>
            <a:r>
              <a:rPr lang="tr-TR" sz="2400" dirty="0">
                <a:solidFill>
                  <a:srgbClr val="FF0000"/>
                </a:solidFill>
              </a:rPr>
              <a:t>Çözüm</a:t>
            </a:r>
            <a:r>
              <a:rPr lang="tr-TR" sz="2400" dirty="0" smtClean="0">
                <a:solidFill>
                  <a:srgbClr val="FF0000"/>
                </a:solidFill>
              </a:rPr>
              <a:t>:</a:t>
            </a:r>
            <a:endParaRPr lang="tr-TR" sz="2400" dirty="0">
              <a:solidFill>
                <a:srgbClr val="FF0000"/>
              </a:solidFill>
            </a:endParaRPr>
          </a:p>
          <a:p>
            <a:r>
              <a:rPr lang="tr-TR" sz="2400" dirty="0"/>
              <a:t>log x = 1,73 </a:t>
            </a:r>
            <a:r>
              <a:rPr lang="tr-TR" sz="2400" dirty="0" smtClean="0">
                <a:sym typeface="Wingdings" pitchFamily="2" charset="2"/>
              </a:rPr>
              <a:t></a:t>
            </a:r>
            <a:r>
              <a:rPr lang="tr-TR" sz="2400" dirty="0" smtClean="0"/>
              <a:t>colog </a:t>
            </a:r>
            <a:r>
              <a:rPr lang="tr-TR" sz="2400" dirty="0"/>
              <a:t>x = - log x = -1,73 = -2 + 0,27 = </a:t>
            </a:r>
            <a:r>
              <a:rPr lang="tr-TR" sz="2400" dirty="0" smtClean="0"/>
              <a:t>          ‘ dir</a:t>
            </a:r>
            <a:r>
              <a:rPr lang="tr-TR" sz="2400" dirty="0"/>
              <a:t>.</a:t>
            </a:r>
          </a:p>
          <a:p>
            <a:r>
              <a:rPr lang="tr-TR" sz="2400" dirty="0"/>
              <a:t>colog x in karekteristiği –2 ve mantisi 0,27 </a:t>
            </a:r>
            <a:r>
              <a:rPr lang="tr-TR" sz="2400" dirty="0" smtClean="0"/>
              <a:t>' dir.</a:t>
            </a:r>
            <a:endParaRPr lang="tr-TR" sz="2400" dirty="0"/>
          </a:p>
          <a:p>
            <a:r>
              <a:rPr lang="tr-TR" sz="2400" dirty="0">
                <a:solidFill>
                  <a:srgbClr val="FF0000"/>
                </a:solidFill>
              </a:rPr>
              <a:t>Örnek</a:t>
            </a:r>
            <a:r>
              <a:rPr lang="tr-TR" sz="2400" dirty="0" smtClean="0">
                <a:solidFill>
                  <a:srgbClr val="FF0000"/>
                </a:solidFill>
              </a:rPr>
              <a:t>:</a:t>
            </a:r>
            <a:endParaRPr lang="tr-TR" sz="2400" dirty="0">
              <a:solidFill>
                <a:srgbClr val="FF0000"/>
              </a:solidFill>
            </a:endParaRPr>
          </a:p>
          <a:p>
            <a:r>
              <a:rPr lang="tr-TR" sz="2400" dirty="0"/>
              <a:t>log  A = </a:t>
            </a:r>
            <a:r>
              <a:rPr lang="tr-TR" sz="2400" dirty="0" smtClean="0"/>
              <a:t>        </a:t>
            </a:r>
            <a:r>
              <a:rPr lang="tr-TR" sz="2400" dirty="0"/>
              <a:t> olduğuna göre , colog A değerini bulalım</a:t>
            </a:r>
            <a:r>
              <a:rPr lang="tr-TR" sz="2400" dirty="0" smtClean="0"/>
              <a:t>.</a:t>
            </a:r>
            <a:endParaRPr lang="tr-TR" sz="2400" dirty="0">
              <a:solidFill>
                <a:srgbClr val="FF0000"/>
              </a:solidFill>
            </a:endParaRPr>
          </a:p>
          <a:p>
            <a:r>
              <a:rPr lang="tr-TR" sz="2400" dirty="0">
                <a:solidFill>
                  <a:srgbClr val="FF0000"/>
                </a:solidFill>
              </a:rPr>
              <a:t>Çözüm</a:t>
            </a:r>
            <a:r>
              <a:rPr lang="tr-TR" sz="2400" dirty="0" smtClean="0">
                <a:solidFill>
                  <a:srgbClr val="FF0000"/>
                </a:solidFill>
              </a:rPr>
              <a:t>:</a:t>
            </a:r>
            <a:endParaRPr lang="tr-TR" sz="2400" dirty="0">
              <a:solidFill>
                <a:srgbClr val="FF0000"/>
              </a:solidFill>
            </a:endParaRPr>
          </a:p>
          <a:p>
            <a:r>
              <a:rPr lang="tr-TR" sz="2400" dirty="0"/>
              <a:t>log  A =  </a:t>
            </a:r>
            <a:r>
              <a:rPr lang="tr-TR" sz="2400" dirty="0" smtClean="0"/>
              <a:t>          </a:t>
            </a:r>
            <a:r>
              <a:rPr lang="tr-TR" sz="2400" dirty="0" smtClean="0">
                <a:sym typeface="Wingdings" pitchFamily="2" charset="2"/>
              </a:rPr>
              <a:t></a:t>
            </a:r>
            <a:r>
              <a:rPr lang="tr-TR" sz="2400" dirty="0" smtClean="0"/>
              <a:t> </a:t>
            </a:r>
            <a:r>
              <a:rPr lang="tr-TR" sz="2400" dirty="0"/>
              <a:t>colog A = - </a:t>
            </a:r>
            <a:r>
              <a:rPr lang="tr-TR" sz="2400" dirty="0" smtClean="0"/>
              <a:t>(         )</a:t>
            </a:r>
            <a:endParaRPr lang="tr-TR" sz="2400" dirty="0"/>
          </a:p>
          <a:p>
            <a:r>
              <a:rPr lang="tr-TR" sz="2400" dirty="0"/>
              <a:t>                                                 = - (-3 + 0,52)</a:t>
            </a:r>
          </a:p>
          <a:p>
            <a:r>
              <a:rPr lang="tr-TR" sz="2400" dirty="0"/>
              <a:t>                                                 = 3 – 0,52</a:t>
            </a:r>
          </a:p>
          <a:p>
            <a:r>
              <a:rPr lang="tr-TR" sz="2400" dirty="0"/>
              <a:t>                                                 = 2,48 </a:t>
            </a:r>
            <a:r>
              <a:rPr lang="tr-TR" sz="2400" dirty="0" smtClean="0"/>
              <a:t>‘ dir</a:t>
            </a:r>
            <a:endParaRPr lang="tr-TR" sz="2400" dirty="0"/>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2240" y="3429000"/>
            <a:ext cx="661219" cy="479102"/>
          </a:xfrm>
          <a:prstGeom prst="rect">
            <a:avLst/>
          </a:prstGeom>
          <a:noFill/>
          <a:ln>
            <a:noFill/>
          </a:ln>
        </p:spPr>
      </p:pic>
      <p:pic>
        <p:nvPicPr>
          <p:cNvPr id="7" name="Resim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297" y="5309060"/>
            <a:ext cx="576064" cy="386215"/>
          </a:xfrm>
          <a:prstGeom prst="rect">
            <a:avLst/>
          </a:prstGeom>
          <a:noFill/>
          <a:ln>
            <a:noFill/>
          </a:ln>
        </p:spPr>
      </p:pic>
      <p:pic>
        <p:nvPicPr>
          <p:cNvPr id="8" name="Resim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5305300"/>
            <a:ext cx="576064" cy="386215"/>
          </a:xfrm>
          <a:prstGeom prst="rect">
            <a:avLst/>
          </a:prstGeom>
          <a:noFill/>
          <a:ln>
            <a:noFill/>
          </a:ln>
        </p:spPr>
      </p:pic>
      <p:pic>
        <p:nvPicPr>
          <p:cNvPr id="9" name="Resim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297" y="4577039"/>
            <a:ext cx="576064" cy="386215"/>
          </a:xfrm>
          <a:prstGeom prst="rect">
            <a:avLst/>
          </a:prstGeom>
          <a:noFill/>
          <a:ln>
            <a:noFill/>
          </a:ln>
        </p:spPr>
      </p:pic>
      <p:sp>
        <p:nvSpPr>
          <p:cNvPr id="10" name="Başlık 1"/>
          <p:cNvSpPr>
            <a:spLocks noGrp="1"/>
          </p:cNvSpPr>
          <p:nvPr>
            <p:ph type="title"/>
          </p:nvPr>
        </p:nvSpPr>
        <p:spPr>
          <a:xfrm>
            <a:off x="385192" y="160048"/>
            <a:ext cx="8229600" cy="1036704"/>
          </a:xfrm>
        </p:spPr>
        <p:txBody>
          <a:bodyPr>
            <a:normAutofit/>
          </a:bodyPr>
          <a:lstStyle/>
          <a:p>
            <a:r>
              <a:rPr lang="de-DE" b="1" dirty="0">
                <a:solidFill>
                  <a:srgbClr val="FF0000"/>
                </a:solidFill>
                <a:effectLst/>
              </a:rPr>
              <a:t>BAYAĞI </a:t>
            </a:r>
            <a:r>
              <a:rPr lang="de-DE" b="1" dirty="0" smtClean="0">
                <a:solidFill>
                  <a:srgbClr val="FF0000"/>
                </a:solidFill>
                <a:effectLst/>
              </a:rPr>
              <a:t>LOGARİTMA</a:t>
            </a:r>
            <a:endParaRPr lang="tr-TR" dirty="0">
              <a:solidFill>
                <a:srgbClr val="FF0000"/>
              </a:solidFill>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570432194"/>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560" y="764704"/>
            <a:ext cx="5688632" cy="1224136"/>
          </a:xfrm>
        </p:spPr>
        <p:txBody>
          <a:bodyPr>
            <a:noAutofit/>
          </a:bodyPr>
          <a:lstStyle/>
          <a:p>
            <a:pPr hangingPunct="0"/>
            <a:r>
              <a:rPr lang="de-DE" sz="2800" dirty="0"/>
              <a:t> </a:t>
            </a:r>
            <a:r>
              <a:rPr lang="tr-TR" sz="2800" dirty="0"/>
              <a:t/>
            </a:r>
            <a:br>
              <a:rPr lang="tr-TR" sz="2800" dirty="0"/>
            </a:br>
            <a:r>
              <a:rPr lang="de-DE" sz="2800" b="1" dirty="0">
                <a:solidFill>
                  <a:srgbClr val="FF0000"/>
                </a:solidFill>
              </a:rPr>
              <a:t>b) </a:t>
            </a:r>
            <a:r>
              <a:rPr lang="de-DE" sz="2800" b="1" dirty="0" smtClean="0">
                <a:solidFill>
                  <a:srgbClr val="FF0000"/>
                </a:solidFill>
              </a:rPr>
              <a:t>Kologaritma</a:t>
            </a:r>
            <a:r>
              <a:rPr lang="tr-TR" sz="2800" dirty="0"/>
              <a:t/>
            </a:r>
            <a:br>
              <a:rPr lang="tr-TR" sz="2800" dirty="0"/>
            </a:br>
            <a:endParaRPr lang="tr-TR" sz="2800" dirty="0"/>
          </a:p>
        </p:txBody>
      </p:sp>
      <p:sp>
        <p:nvSpPr>
          <p:cNvPr id="3" name="Dikdörtgen 2"/>
          <p:cNvSpPr/>
          <p:nvPr/>
        </p:nvSpPr>
        <p:spPr>
          <a:xfrm>
            <a:off x="467544" y="2545734"/>
            <a:ext cx="7920880" cy="4339650"/>
          </a:xfrm>
          <a:prstGeom prst="rect">
            <a:avLst/>
          </a:prstGeom>
        </p:spPr>
        <p:txBody>
          <a:bodyPr wrap="square">
            <a:spAutoFit/>
          </a:bodyPr>
          <a:lstStyle/>
          <a:p>
            <a:r>
              <a:rPr lang="tr-TR" sz="2300" dirty="0" smtClean="0"/>
              <a:t> x  R</a:t>
            </a:r>
            <a:r>
              <a:rPr lang="tr-TR" sz="2300" baseline="30000" dirty="0"/>
              <a:t>+ </a:t>
            </a:r>
            <a:r>
              <a:rPr lang="tr-TR" sz="2300" dirty="0"/>
              <a:t>olmak üzere, x in çarpmaya göre tersinin logaritmasına </a:t>
            </a:r>
            <a:endParaRPr lang="tr-TR" sz="2300" dirty="0" smtClean="0"/>
          </a:p>
          <a:p>
            <a:r>
              <a:rPr lang="tr-TR" sz="2300" dirty="0" smtClean="0"/>
              <a:t>x </a:t>
            </a:r>
            <a:r>
              <a:rPr lang="tr-TR" sz="2300" dirty="0"/>
              <a:t>in </a:t>
            </a:r>
            <a:r>
              <a:rPr lang="tr-TR" sz="2300" dirty="0">
                <a:solidFill>
                  <a:srgbClr val="FF0000"/>
                </a:solidFill>
              </a:rPr>
              <a:t>kologaritması</a:t>
            </a:r>
            <a:r>
              <a:rPr lang="tr-TR" sz="2300" dirty="0"/>
              <a:t> denir ve </a:t>
            </a:r>
            <a:r>
              <a:rPr lang="tr-TR" sz="2300" dirty="0">
                <a:solidFill>
                  <a:srgbClr val="FF0000"/>
                </a:solidFill>
              </a:rPr>
              <a:t>colog x </a:t>
            </a:r>
            <a:r>
              <a:rPr lang="tr-TR" sz="2300" dirty="0"/>
              <a:t>biçiminde gösterilir.</a:t>
            </a:r>
          </a:p>
          <a:p>
            <a:r>
              <a:rPr lang="tr-TR" sz="2300" dirty="0"/>
              <a:t> </a:t>
            </a:r>
          </a:p>
          <a:p>
            <a:r>
              <a:rPr lang="tr-TR" sz="2300" dirty="0"/>
              <a:t>Colog x = </a:t>
            </a:r>
            <a:r>
              <a:rPr lang="tr-TR" sz="2300" dirty="0" smtClean="0"/>
              <a:t>      log </a:t>
            </a:r>
            <a:r>
              <a:rPr lang="tr-TR" sz="2300" dirty="0"/>
              <a:t> = log x </a:t>
            </a:r>
            <a:r>
              <a:rPr lang="tr-TR" sz="2300" baseline="30000" dirty="0"/>
              <a:t>–1</a:t>
            </a:r>
            <a:r>
              <a:rPr lang="tr-TR" sz="2300" dirty="0"/>
              <a:t> = - log x  </a:t>
            </a:r>
            <a:r>
              <a:rPr lang="tr-TR" sz="2300" dirty="0" smtClean="0"/>
              <a:t>‘</a:t>
            </a:r>
            <a:r>
              <a:rPr lang="tr-TR" sz="2300" dirty="0"/>
              <a:t> tir.</a:t>
            </a:r>
          </a:p>
          <a:p>
            <a:r>
              <a:rPr lang="tr-TR" sz="2300" dirty="0"/>
              <a:t> </a:t>
            </a:r>
          </a:p>
          <a:p>
            <a:r>
              <a:rPr lang="tr-TR" sz="2300" dirty="0">
                <a:solidFill>
                  <a:srgbClr val="FF0000"/>
                </a:solidFill>
              </a:rPr>
              <a:t>Örnek</a:t>
            </a:r>
            <a:r>
              <a:rPr lang="tr-TR" sz="2300" dirty="0" smtClean="0">
                <a:solidFill>
                  <a:srgbClr val="FF0000"/>
                </a:solidFill>
              </a:rPr>
              <a:t>:</a:t>
            </a:r>
            <a:endParaRPr lang="tr-TR" sz="2300" dirty="0">
              <a:solidFill>
                <a:srgbClr val="FF0000"/>
              </a:solidFill>
            </a:endParaRPr>
          </a:p>
          <a:p>
            <a:r>
              <a:rPr lang="tr-TR" sz="2300" dirty="0"/>
              <a:t>log x = 1,73     olduğuna göre, colog x in karekteristiğini ve mantisini bulalım</a:t>
            </a:r>
            <a:r>
              <a:rPr lang="tr-TR" sz="2300" dirty="0" smtClean="0"/>
              <a:t>.</a:t>
            </a:r>
            <a:endParaRPr lang="tr-TR" sz="2300" dirty="0"/>
          </a:p>
          <a:p>
            <a:r>
              <a:rPr lang="tr-TR" sz="2300" dirty="0">
                <a:solidFill>
                  <a:srgbClr val="FF0000"/>
                </a:solidFill>
              </a:rPr>
              <a:t>Çözüm</a:t>
            </a:r>
            <a:r>
              <a:rPr lang="tr-TR" sz="2300" dirty="0" smtClean="0">
                <a:solidFill>
                  <a:srgbClr val="FF0000"/>
                </a:solidFill>
              </a:rPr>
              <a:t>:</a:t>
            </a:r>
            <a:endParaRPr lang="tr-TR" sz="2300" dirty="0">
              <a:solidFill>
                <a:srgbClr val="FF0000"/>
              </a:solidFill>
            </a:endParaRPr>
          </a:p>
          <a:p>
            <a:r>
              <a:rPr lang="tr-TR" sz="2300" dirty="0"/>
              <a:t>log x = 1,73 </a:t>
            </a:r>
            <a:r>
              <a:rPr lang="tr-TR" sz="2300" dirty="0" smtClean="0">
                <a:sym typeface="Wingdings" pitchFamily="2" charset="2"/>
              </a:rPr>
              <a:t></a:t>
            </a:r>
            <a:r>
              <a:rPr lang="tr-TR" sz="2300" dirty="0" smtClean="0"/>
              <a:t> </a:t>
            </a:r>
            <a:r>
              <a:rPr lang="tr-TR" sz="2300" dirty="0"/>
              <a:t>colog x = - log x = -1,73 = -2 + 0,27 = dir.</a:t>
            </a:r>
          </a:p>
          <a:p>
            <a:r>
              <a:rPr lang="tr-TR" sz="2300" dirty="0"/>
              <a:t>colog x in karekteristiği –2 ve mantisi 0,27 dir.</a:t>
            </a:r>
          </a:p>
          <a:p>
            <a:r>
              <a:rPr lang="tr-TR" sz="2300" dirty="0"/>
              <a:t> </a:t>
            </a:r>
          </a:p>
        </p:txBody>
      </p:sp>
      <p:pic>
        <p:nvPicPr>
          <p:cNvPr id="4" name="Resi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671" y="2707871"/>
            <a:ext cx="205929" cy="138968"/>
          </a:xfrm>
          <a:prstGeom prst="rect">
            <a:avLst/>
          </a:prstGeom>
          <a:noFill/>
          <a:ln>
            <a:noFill/>
          </a:ln>
        </p:spPr>
      </p:pic>
      <p:pic>
        <p:nvPicPr>
          <p:cNvPr id="5" name="Resim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3566919"/>
            <a:ext cx="220216" cy="483294"/>
          </a:xfrm>
          <a:prstGeom prst="rect">
            <a:avLst/>
          </a:prstGeom>
          <a:noFill/>
          <a:ln>
            <a:noFill/>
          </a:ln>
        </p:spPr>
      </p:pic>
      <p:sp>
        <p:nvSpPr>
          <p:cNvPr id="7" name="Başlık 1"/>
          <p:cNvSpPr txBox="1">
            <a:spLocks/>
          </p:cNvSpPr>
          <p:nvPr/>
        </p:nvSpPr>
        <p:spPr>
          <a:xfrm>
            <a:off x="477835" y="0"/>
            <a:ext cx="8229600" cy="12527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b="1" dirty="0" smtClean="0">
                <a:solidFill>
                  <a:srgbClr val="FF0000"/>
                </a:solidFill>
              </a:rPr>
              <a:t>BAYAĞI LOGARİTMA</a:t>
            </a:r>
            <a:endParaRPr lang="tr-TR" dirty="0">
              <a:solidFill>
                <a:srgbClr val="FF0000"/>
              </a:solidFill>
            </a:endParaRPr>
          </a:p>
        </p:txBody>
      </p:sp>
      <p:sp>
        <p:nvSpPr>
          <p:cNvPr id="6" name="Altbilgi Yer Tutucusu 5"/>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5559544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043608" y="1628800"/>
            <a:ext cx="6408714" cy="3277820"/>
          </a:xfrm>
          <a:prstGeom prst="rect">
            <a:avLst/>
          </a:prstGeom>
        </p:spPr>
        <p:txBody>
          <a:bodyPr wrap="square">
            <a:spAutoFit/>
          </a:bodyPr>
          <a:lstStyle/>
          <a:p>
            <a:pPr lvl="0" fontAlgn="base">
              <a:spcBef>
                <a:spcPct val="0"/>
              </a:spcBef>
              <a:spcAft>
                <a:spcPct val="0"/>
              </a:spcAft>
            </a:pPr>
            <a:r>
              <a:rPr kumimoji="0" lang="tr-TR" sz="2300" b="0" i="0" u="none" strike="noStrike" cap="none" normalizeH="0" baseline="0" dirty="0" smtClean="0">
                <a:ln>
                  <a:noFill/>
                </a:ln>
                <a:effectLst/>
                <a:latin typeface="Calibri" pitchFamily="34" charset="0"/>
                <a:ea typeface="Calibri" pitchFamily="34" charset="0"/>
                <a:cs typeface="Calibri" pitchFamily="34" charset="0"/>
              </a:rPr>
              <a:t>Bütün öbür logaritma fonksiyonları neper logaritma fonksiyonuyla orantılıdır. Daha açık olarak, her f logaritma fonksiyonu için, f(a)=1 olacak biçimde, tam olarak gerçek tek bir a sayısı vardır; ayrıca, a, 1’den farklıdır. Bu durumda                   </a:t>
            </a:r>
          </a:p>
          <a:p>
            <a:pPr lvl="0" fontAlgn="base">
              <a:spcBef>
                <a:spcPct val="0"/>
              </a:spcBef>
              <a:spcAft>
                <a:spcPct val="0"/>
              </a:spcAft>
            </a:pPr>
            <a:r>
              <a:rPr kumimoji="0" lang="tr-TR" sz="2300" b="0" i="0" u="none" strike="noStrike" cap="none" normalizeH="0" baseline="0" dirty="0" smtClean="0">
                <a:ln>
                  <a:noFill/>
                </a:ln>
                <a:effectLst/>
                <a:latin typeface="Calibri" pitchFamily="34" charset="0"/>
                <a:ea typeface="Calibri" pitchFamily="34" charset="0"/>
                <a:cs typeface="Calibri" pitchFamily="34" charset="0"/>
              </a:rPr>
              <a:t>’ dır.</a:t>
            </a:r>
            <a:endParaRPr kumimoji="0" lang="tr-TR" sz="2300" b="0" i="0" u="none" strike="noStrike" cap="none" normalizeH="0" baseline="0" dirty="0" smtClean="0">
              <a:ln>
                <a:noFill/>
              </a:ln>
              <a:effectLst/>
              <a:latin typeface="Calibri" pitchFamily="34" charset="0"/>
              <a:cs typeface="Calibri" pitchFamily="34" charset="0"/>
            </a:endParaRPr>
          </a:p>
          <a:p>
            <a:pPr lvl="0" eaLnBrk="0" fontAlgn="base" hangingPunct="0">
              <a:spcBef>
                <a:spcPct val="0"/>
              </a:spcBef>
              <a:spcAft>
                <a:spcPct val="0"/>
              </a:spcAft>
            </a:pPr>
            <a:r>
              <a:rPr kumimoji="0" lang="tr-TR" sz="2300" b="0" i="0" u="none" strike="noStrike" cap="none" normalizeH="0" baseline="0" dirty="0" smtClean="0">
                <a:ln>
                  <a:noFill/>
                </a:ln>
                <a:effectLst/>
                <a:latin typeface="Calibri" pitchFamily="34" charset="0"/>
                <a:ea typeface="Calibri" pitchFamily="34" charset="0"/>
                <a:cs typeface="Calibri" pitchFamily="34" charset="0"/>
              </a:rPr>
              <a:t>F a tabanlı logaritma fonksiyonudur ve  log</a:t>
            </a:r>
            <a:r>
              <a:rPr kumimoji="0" lang="tr-TR" sz="2300" b="0" i="0" u="none" strike="noStrike" cap="none" normalizeH="0" baseline="-30000" dirty="0" smtClean="0">
                <a:ln>
                  <a:noFill/>
                </a:ln>
                <a:effectLst/>
                <a:latin typeface="Calibri" pitchFamily="34" charset="0"/>
                <a:ea typeface="Calibri" pitchFamily="34" charset="0"/>
                <a:cs typeface="Calibri" pitchFamily="34" charset="0"/>
              </a:rPr>
              <a:t> </a:t>
            </a:r>
            <a:r>
              <a:rPr kumimoji="0" lang="tr-TR" sz="2300" b="0" i="0" u="none" strike="noStrike" cap="none" normalizeH="0" baseline="0" dirty="0" smtClean="0">
                <a:ln>
                  <a:noFill/>
                </a:ln>
                <a:effectLst/>
                <a:latin typeface="Calibri" pitchFamily="34" charset="0"/>
                <a:ea typeface="Calibri" pitchFamily="34" charset="0"/>
                <a:cs typeface="Calibri" pitchFamily="34" charset="0"/>
              </a:rPr>
              <a:t>a olarak belirtilir. Neper logaritmalarında taban, Neper sayısıdır: e=2,718 281 284 590…</a:t>
            </a:r>
            <a:endParaRPr kumimoji="0" lang="tr-TR" sz="2300" b="0" i="0" u="none" strike="noStrike" cap="none" normalizeH="0" baseline="0" dirty="0" smtClean="0">
              <a:ln>
                <a:noFill/>
              </a:ln>
              <a:effectLst/>
              <a:latin typeface="Calibri" pitchFamily="34" charset="0"/>
              <a:cs typeface="Calibri" pitchFamily="34" charset="0"/>
            </a:endParaRPr>
          </a:p>
        </p:txBody>
      </p:sp>
      <p:pic>
        <p:nvPicPr>
          <p:cNvPr id="7" name="Resim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2490" y="3154168"/>
            <a:ext cx="1390650" cy="581025"/>
          </a:xfrm>
          <a:prstGeom prst="rect">
            <a:avLst/>
          </a:prstGeom>
          <a:noFill/>
          <a:extLst>
            <a:ext uri="{909E8E84-426E-40DD-AFC4-6F175D3DCCD1}">
              <a14:hiddenFill xmlns:a14="http://schemas.microsoft.com/office/drawing/2010/main">
                <a:solidFill>
                  <a:srgbClr val="FFFFFF"/>
                </a:solidFill>
              </a14:hiddenFill>
            </a:ext>
          </a:extLst>
        </p:spPr>
      </p:pic>
      <p:sp>
        <p:nvSpPr>
          <p:cNvPr id="8" name="Başlık 1"/>
          <p:cNvSpPr txBox="1">
            <a:spLocks/>
          </p:cNvSpPr>
          <p:nvPr/>
        </p:nvSpPr>
        <p:spPr>
          <a:xfrm>
            <a:off x="1043607" y="481157"/>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4508720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500306"/>
            <a:ext cx="7429536" cy="3970318"/>
          </a:xfrm>
          <a:prstGeom prst="rect">
            <a:avLst/>
          </a:prstGeom>
        </p:spPr>
        <p:txBody>
          <a:bodyPr wrap="square">
            <a:spAutoFit/>
          </a:bodyPr>
          <a:lstStyle/>
          <a:p>
            <a:r>
              <a:rPr lang="tr-TR" sz="2800" dirty="0" smtClean="0">
                <a:solidFill>
                  <a:srgbClr val="FF0000"/>
                </a:solidFill>
              </a:rPr>
              <a:t>1)  </a:t>
            </a:r>
            <a:r>
              <a:rPr lang="tr-TR" sz="2800" dirty="0" smtClean="0"/>
              <a:t>ab sayma sayısı olmak üzere a &lt; b ve a + b = 20’dir = 70 olduğuna göre a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a + b 20 ise b = 20 – a dır Buna göre = 70 =70</a:t>
            </a:r>
            <a:br>
              <a:rPr lang="tr-TR" sz="2800" dirty="0" smtClean="0"/>
            </a:br>
            <a:r>
              <a:rPr lang="tr-TR" sz="2800" dirty="0" smtClean="0"/>
              <a:t>b(b+1)/2 – (a – 1)a/2 = 70 (b2 – a2 + b + a)/2 = 70 (b – a)(b + a)+(b+a) = 702</a:t>
            </a:r>
            <a:br>
              <a:rPr lang="tr-TR" sz="2800" dirty="0" smtClean="0"/>
            </a:br>
            <a:r>
              <a:rPr lang="tr-TR" sz="2800" dirty="0" smtClean="0"/>
              <a:t>(20 – a – a)20+20 =140 20 – 2a +1 = 7 a =7 dir</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500306"/>
            <a:ext cx="7858164" cy="3970318"/>
          </a:xfrm>
          <a:prstGeom prst="rect">
            <a:avLst/>
          </a:prstGeom>
        </p:spPr>
        <p:txBody>
          <a:bodyPr wrap="square">
            <a:spAutoFit/>
          </a:bodyPr>
          <a:lstStyle/>
          <a:p>
            <a:r>
              <a:rPr lang="tr-TR" sz="2800" dirty="0" smtClean="0">
                <a:solidFill>
                  <a:srgbClr val="FF0000"/>
                </a:solidFill>
              </a:rPr>
              <a:t>2)</a:t>
            </a:r>
            <a:r>
              <a:rPr lang="tr-TR" sz="2800" dirty="0" smtClean="0"/>
              <a:t> log[(k3+3k2+3k+1)/k3] toplamı neye eşittir?</a:t>
            </a:r>
            <a:br>
              <a:rPr lang="tr-TR" sz="2800" dirty="0" smtClean="0"/>
            </a:br>
            <a:endParaRPr lang="tr-TR" sz="2800" dirty="0" smtClean="0"/>
          </a:p>
          <a:p>
            <a:r>
              <a:rPr lang="tr-TR" sz="2800" dirty="0" smtClean="0">
                <a:solidFill>
                  <a:srgbClr val="FF0000"/>
                </a:solidFill>
              </a:rPr>
              <a:t>Çözüm:</a:t>
            </a:r>
            <a:r>
              <a:rPr lang="tr-TR" sz="2800" dirty="0" smtClean="0"/>
              <a:t/>
            </a:r>
            <a:br>
              <a:rPr lang="tr-TR" sz="2800" dirty="0" smtClean="0"/>
            </a:br>
            <a:r>
              <a:rPr lang="tr-TR" sz="2800" dirty="0" smtClean="0"/>
              <a:t>log[(k3+3k2+3k+1)/k3] = log[(k+1)/k]3 = 3log[(k+1)/k] </a:t>
            </a:r>
            <a:br>
              <a:rPr lang="tr-TR" sz="2800" dirty="0" smtClean="0"/>
            </a:br>
            <a:r>
              <a:rPr lang="tr-TR" sz="2800" dirty="0" smtClean="0"/>
              <a:t>= 3log(2/1) + 3log(3/2)+ 3log(4/3)++3log(1000/999) = 3log(2/13/24/31000/999)</a:t>
            </a:r>
            <a:br>
              <a:rPr lang="tr-TR" sz="2800" dirty="0" smtClean="0"/>
            </a:br>
            <a:r>
              <a:rPr lang="tr-TR" sz="2800" dirty="0" smtClean="0"/>
              <a:t>= 3log103 = 33 log 10 = 9</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00100" y="2459078"/>
            <a:ext cx="7286660" cy="3970318"/>
          </a:xfrm>
          <a:prstGeom prst="rect">
            <a:avLst/>
          </a:prstGeom>
        </p:spPr>
        <p:txBody>
          <a:bodyPr wrap="square">
            <a:spAutoFit/>
          </a:bodyPr>
          <a:lstStyle/>
          <a:p>
            <a:r>
              <a:rPr lang="tr-TR" sz="2800" dirty="0" smtClean="0">
                <a:solidFill>
                  <a:srgbClr val="FF0000"/>
                </a:solidFill>
              </a:rPr>
              <a:t>3) </a:t>
            </a:r>
            <a:r>
              <a:rPr lang="tr-TR" sz="2800" dirty="0" smtClean="0"/>
              <a:t>f ve g N’den N’ye aşağıdaki şekilde tanımlanmış iki fonksiyondur f : x </a:t>
            </a:r>
            <a:br>
              <a:rPr lang="tr-TR" sz="2800" dirty="0" smtClean="0"/>
            </a:br>
            <a:r>
              <a:rPr lang="tr-TR" sz="2800" dirty="0" smtClean="0"/>
              <a:t>g : x Buna göre (gof)(3)’nin değeri nedir?</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f : x f(x) = x(x+1)/2 g : x g(x) = x(x+1)(2x+1)/6</a:t>
            </a:r>
            <a:br>
              <a:rPr lang="tr-TR" sz="2800" dirty="0" smtClean="0"/>
            </a:br>
            <a:r>
              <a:rPr lang="tr-TR" sz="2800" dirty="0" smtClean="0"/>
              <a:t>f(3) = 3(3+1)/2 = 6’dır Buna göre (gof)(3) = g[f(3)] =g(6) = 6(6+1)(26+1)/6 = 713 = 91’dir</a:t>
            </a:r>
            <a:br>
              <a:rPr lang="tr-TR" sz="2800" dirty="0" smtClean="0"/>
            </a:br>
            <a:r>
              <a:rPr lang="tr-TR" sz="2800" dirty="0" smtClean="0"/>
              <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214414" y="2428868"/>
            <a:ext cx="7358114" cy="3108543"/>
          </a:xfrm>
          <a:prstGeom prst="rect">
            <a:avLst/>
          </a:prstGeom>
        </p:spPr>
        <p:txBody>
          <a:bodyPr wrap="square">
            <a:spAutoFit/>
          </a:bodyPr>
          <a:lstStyle/>
          <a:p>
            <a:r>
              <a:rPr lang="tr-TR" sz="2800" dirty="0" smtClean="0">
                <a:solidFill>
                  <a:srgbClr val="FF0000"/>
                </a:solidFill>
              </a:rPr>
              <a:t>4) </a:t>
            </a:r>
            <a:r>
              <a:rPr lang="tr-TR" sz="2800" dirty="0" smtClean="0"/>
              <a:t>f(x) = 4x – 12 ve  a  N için xa = f(a)’dır Buna göre neye eşittir?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 x3 + x4 + x5 = f(3) + f(4) + f(5) = (43 – 12)+(44 – 12)+(45 – 12) = 0+4+8 = 12</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785786" y="2000240"/>
            <a:ext cx="6858000" cy="3970318"/>
          </a:xfrm>
          <a:prstGeom prst="rect">
            <a:avLst/>
          </a:prstGeom>
        </p:spPr>
        <p:txBody>
          <a:bodyPr wrap="square">
            <a:spAutoFit/>
          </a:bodyPr>
          <a:lstStyle/>
          <a:p>
            <a:r>
              <a:rPr lang="tr-TR" sz="2800" dirty="0" smtClean="0"/>
              <a:t/>
            </a:r>
            <a:br>
              <a:rPr lang="tr-TR" sz="2800" dirty="0" smtClean="0"/>
            </a:br>
            <a:r>
              <a:rPr lang="tr-TR" sz="2800" dirty="0" smtClean="0">
                <a:solidFill>
                  <a:srgbClr val="FF0000"/>
                </a:solidFill>
              </a:rPr>
              <a:t>5) </a:t>
            </a:r>
            <a:r>
              <a:rPr lang="tr-TR" sz="2800" dirty="0" smtClean="0"/>
              <a:t>41 – n serisinin toplamı nedir?</a:t>
            </a:r>
            <a:br>
              <a:rPr lang="tr-TR" sz="2800" dirty="0" smtClean="0"/>
            </a:br>
            <a:endParaRPr lang="tr-TR" sz="2800" dirty="0" smtClean="0"/>
          </a:p>
          <a:p>
            <a:r>
              <a:rPr lang="tr-TR" sz="2800" dirty="0" smtClean="0">
                <a:solidFill>
                  <a:srgbClr val="FF0000"/>
                </a:solidFill>
              </a:rPr>
              <a:t>Çözüm:</a:t>
            </a:r>
            <a:br>
              <a:rPr lang="tr-TR" sz="2800" dirty="0" smtClean="0">
                <a:solidFill>
                  <a:srgbClr val="FF0000"/>
                </a:solidFill>
              </a:rPr>
            </a:br>
            <a:r>
              <a:rPr lang="tr-TR" sz="2800" dirty="0" smtClean="0"/>
              <a:t>41 – n = 41/4n = 4 (¼)n dir r = ¼ tür |r| &lt; 1 olduğuna göre</a:t>
            </a:r>
            <a:br>
              <a:rPr lang="tr-TR" sz="2800" dirty="0" smtClean="0"/>
            </a:br>
            <a:r>
              <a:rPr lang="tr-TR" sz="2800" dirty="0" smtClean="0"/>
              <a:t>41-n = 4 (¼)n 4a11/(1-r) = 4(1/4)-21/(1-1/4) = 4424/3 =256/3 tür</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214414" y="2463597"/>
            <a:ext cx="6429404" cy="3108543"/>
          </a:xfrm>
          <a:prstGeom prst="rect">
            <a:avLst/>
          </a:prstGeom>
        </p:spPr>
        <p:txBody>
          <a:bodyPr wrap="square">
            <a:spAutoFit/>
          </a:bodyPr>
          <a:lstStyle/>
          <a:p>
            <a:r>
              <a:rPr lang="tr-TR" sz="2800" dirty="0" smtClean="0">
                <a:solidFill>
                  <a:srgbClr val="FF0000"/>
                </a:solidFill>
              </a:rPr>
              <a:t>6 ) </a:t>
            </a:r>
            <a:r>
              <a:rPr lang="tr-TR" sz="2800" dirty="0" smtClean="0"/>
              <a:t>Her n  N+ için an = 18/nan+1 ve a1=6 olduğuna göre a3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an = 18/n an+1 an+1=n/18an dir Buna göre n = 1 için a2 = 1/18a1=1/186=1/3</a:t>
            </a:r>
            <a:br>
              <a:rPr lang="tr-TR" sz="2800" dirty="0" smtClean="0"/>
            </a:br>
            <a:r>
              <a:rPr lang="tr-TR" sz="2800" dirty="0" smtClean="0"/>
              <a:t>n = 2 için a3 =3/18a2=3/181/3=1/18 dir.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214430" y="2571744"/>
            <a:ext cx="5500710" cy="3108543"/>
          </a:xfrm>
          <a:prstGeom prst="rect">
            <a:avLst/>
          </a:prstGeom>
        </p:spPr>
        <p:txBody>
          <a:bodyPr wrap="square">
            <a:spAutoFit/>
          </a:bodyPr>
          <a:lstStyle/>
          <a:p>
            <a:r>
              <a:rPr lang="tr-TR" sz="2800" dirty="0" smtClean="0">
                <a:solidFill>
                  <a:srgbClr val="FF0000"/>
                </a:solidFill>
              </a:rPr>
              <a:t>7)</a:t>
            </a:r>
            <a:r>
              <a:rPr lang="tr-TR" sz="2800" dirty="0" smtClean="0"/>
              <a:t> (2/5)n-1 serisinin toplamı nedir?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r = 2/5 olduğu için |r| &lt; 1’dir Buna göre (2/5)n-1 = a11/(1-r) = 11/(1 – 2/5) = 5/3 tür.</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642910" y="2601954"/>
            <a:ext cx="7500990" cy="3970318"/>
          </a:xfrm>
          <a:prstGeom prst="rect">
            <a:avLst/>
          </a:prstGeom>
        </p:spPr>
        <p:txBody>
          <a:bodyPr wrap="square">
            <a:spAutoFit/>
          </a:bodyPr>
          <a:lstStyle/>
          <a:p>
            <a:r>
              <a:rPr lang="tr-TR" sz="2800" dirty="0" smtClean="0">
                <a:solidFill>
                  <a:srgbClr val="FF0000"/>
                </a:solidFill>
              </a:rPr>
              <a:t>8)</a:t>
            </a:r>
            <a:r>
              <a:rPr lang="tr-TR" sz="2800" dirty="0" smtClean="0"/>
              <a:t> (an) = (n+10)/n dizininin EBAS’ı m ve EKÜS’ün olduğuna göre m + n toplamı kaçtır?</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(n+10)/n = 1+10/n olduğundan dolayı her n  N için an+1 &lt; an dir Yani dizi monoton azalandır a1 = 11 ve lim an = 1 olduğuna göre her n  N+ için 1 &lt; an  11 dir Yani ;</a:t>
            </a:r>
            <a:br>
              <a:rPr lang="tr-TR" sz="2800" dirty="0" smtClean="0"/>
            </a:br>
            <a:r>
              <a:rPr lang="tr-TR" sz="2800" dirty="0" smtClean="0"/>
              <a:t>EBAS :m = 1 ve EKÜS :n = 11 dir Buna göre m+n = 1+11=12 dir.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428728" y="2675652"/>
            <a:ext cx="6143652" cy="3539430"/>
          </a:xfrm>
          <a:prstGeom prst="rect">
            <a:avLst/>
          </a:prstGeom>
        </p:spPr>
        <p:txBody>
          <a:bodyPr wrap="square">
            <a:spAutoFit/>
          </a:bodyPr>
          <a:lstStyle/>
          <a:p>
            <a:r>
              <a:rPr lang="pt-BR" sz="2800" dirty="0" smtClean="0">
                <a:solidFill>
                  <a:srgbClr val="FF0000"/>
                </a:solidFill>
              </a:rPr>
              <a:t>9 </a:t>
            </a:r>
            <a:r>
              <a:rPr lang="tr-TR" sz="2800" dirty="0" smtClean="0">
                <a:solidFill>
                  <a:srgbClr val="FF0000"/>
                </a:solidFill>
              </a:rPr>
              <a:t>) </a:t>
            </a:r>
            <a:r>
              <a:rPr lang="pt-BR" sz="2800" dirty="0" smtClean="0"/>
              <a:t>(an) =2n(2 – n)/(1+2+3++n) dizisinin limiti nedir?</a:t>
            </a:r>
            <a:br>
              <a:rPr lang="pt-BR" sz="2800" dirty="0" smtClean="0"/>
            </a:br>
            <a:r>
              <a:rPr lang="pt-BR" sz="2800" dirty="0" smtClean="0">
                <a:solidFill>
                  <a:srgbClr val="FF0000"/>
                </a:solidFill>
              </a:rPr>
              <a:t>Çözüm:</a:t>
            </a:r>
            <a:r>
              <a:rPr lang="pt-BR" sz="2800" dirty="0" smtClean="0"/>
              <a:t/>
            </a:r>
            <a:br>
              <a:rPr lang="pt-BR" sz="2800" dirty="0" smtClean="0"/>
            </a:br>
            <a:r>
              <a:rPr lang="pt-BR" sz="2800" dirty="0" smtClean="0"/>
              <a:t>an = 2n(2 – n)/(1+2+3++n) = (-2n2+4n)/n(n+1)/2 = (-4n2+8n)/(n2+n)</a:t>
            </a:r>
            <a:br>
              <a:rPr lang="pt-BR" sz="2800" dirty="0" smtClean="0"/>
            </a:br>
            <a:r>
              <a:rPr lang="pt-BR" sz="2800" dirty="0" smtClean="0"/>
              <a:t>lim an = lim (-4n2+8n)/(1n2+n) = -4/1 = 4’tür</a:t>
            </a:r>
            <a:br>
              <a:rPr lang="pt-BR" sz="2800" dirty="0" smtClean="0"/>
            </a:br>
            <a:endParaRPr lang="pt-BR" sz="2800" dirty="0"/>
          </a:p>
        </p:txBody>
      </p:sp>
      <p:sp>
        <p:nvSpPr>
          <p:cNvPr id="4" name="1 Başlık"/>
          <p:cNvSpPr txBox="1">
            <a:spLocks/>
          </p:cNvSpPr>
          <p:nvPr/>
        </p:nvSpPr>
        <p:spPr>
          <a:xfrm>
            <a:off x="428596" y="285728"/>
            <a:ext cx="8229600" cy="125272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smtClean="0">
                <a:ln>
                  <a:noFill/>
                </a:ln>
                <a:solidFill>
                  <a:srgbClr val="FF0000"/>
                </a:solidFill>
                <a:effectLst/>
                <a:uLnTx/>
                <a:uFillTx/>
                <a:latin typeface="+mj-lt"/>
                <a:ea typeface="+mj-ea"/>
                <a:cs typeface="+mj-cs"/>
              </a:rPr>
              <a:t>ÖRNEKLER</a:t>
            </a:r>
            <a:endParaRPr kumimoji="0" lang="tr-TR" sz="4400" b="0" i="0" u="none" strike="noStrike" kern="1200" cap="none" spc="0" normalizeH="0" baseline="0" noProof="0" dirty="0">
              <a:ln>
                <a:noFill/>
              </a:ln>
              <a:solidFill>
                <a:srgbClr val="FF0000"/>
              </a:solidFill>
              <a:effectLst/>
              <a:uLnTx/>
              <a:uFillTx/>
              <a:latin typeface="+mj-lt"/>
              <a:ea typeface="+mj-ea"/>
              <a:cs typeface="+mj-cs"/>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71538" y="2318462"/>
            <a:ext cx="6072214" cy="3539430"/>
          </a:xfrm>
          <a:prstGeom prst="rect">
            <a:avLst/>
          </a:prstGeom>
        </p:spPr>
        <p:txBody>
          <a:bodyPr wrap="square">
            <a:spAutoFit/>
          </a:bodyPr>
          <a:lstStyle/>
          <a:p>
            <a:r>
              <a:rPr lang="tr-TR" sz="2800" dirty="0" smtClean="0">
                <a:solidFill>
                  <a:srgbClr val="FF0000"/>
                </a:solidFill>
              </a:rPr>
              <a:t>10)</a:t>
            </a:r>
            <a:r>
              <a:rPr lang="tr-TR" sz="2800" dirty="0" smtClean="0"/>
              <a:t> Genel terimi an =2/3+4/9+8/27++(2/3)n olan dizinin limiti nedir?</a:t>
            </a:r>
            <a:br>
              <a:rPr lang="tr-TR" sz="2800" dirty="0" smtClean="0"/>
            </a:br>
            <a:r>
              <a:rPr lang="tr-TR" sz="2800" dirty="0" smtClean="0">
                <a:solidFill>
                  <a:srgbClr val="FF0000"/>
                </a:solidFill>
              </a:rPr>
              <a:t>Çözüm:</a:t>
            </a:r>
            <a:br>
              <a:rPr lang="tr-TR" sz="2800" dirty="0" smtClean="0">
                <a:solidFill>
                  <a:srgbClr val="FF0000"/>
                </a:solidFill>
              </a:rPr>
            </a:br>
            <a:r>
              <a:rPr lang="tr-TR" sz="2800" dirty="0" smtClean="0"/>
              <a:t>an =2/3+4/9+8/27++(2/3)n = 2/3[1+2/3+(2/3)2++(2/3)n-1] = 2[1-(2/3)n] </a:t>
            </a:r>
            <a:br>
              <a:rPr lang="tr-TR" sz="2800" dirty="0" smtClean="0"/>
            </a:br>
            <a:r>
              <a:rPr lang="tr-TR" sz="2800" dirty="0" smtClean="0"/>
              <a:t>lim an = lim 2[1-(2/3)n] = 2[lim1 – lim(2/3)n] = 2(1-0) = 2’dir.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2220" y="2060848"/>
            <a:ext cx="3394720" cy="459432"/>
          </a:xfrm>
          <a:noFill/>
          <a:ln>
            <a:solidFill>
              <a:schemeClr val="bg2">
                <a:lumMod val="40000"/>
                <a:lumOff val="60000"/>
              </a:schemeClr>
            </a:solidFill>
          </a:ln>
        </p:spPr>
        <p:txBody>
          <a:bodyPr>
            <a:normAutofit fontScale="90000"/>
          </a:bodyPr>
          <a:lstStyle/>
          <a:p>
            <a:r>
              <a:rPr lang="tr-TR" sz="2700" b="1" dirty="0">
                <a:solidFill>
                  <a:schemeClr val="bg2">
                    <a:lumMod val="50000"/>
                  </a:schemeClr>
                </a:solidFill>
              </a:rPr>
              <a:t>ONDALIK </a:t>
            </a:r>
            <a:r>
              <a:rPr lang="tr-TR" sz="2700" b="1" dirty="0" smtClean="0">
                <a:solidFill>
                  <a:schemeClr val="bg2">
                    <a:lumMod val="50000"/>
                  </a:schemeClr>
                </a:solidFill>
              </a:rPr>
              <a:t>LOGARİTMA</a:t>
            </a:r>
            <a:endParaRPr lang="tr-TR" dirty="0">
              <a:solidFill>
                <a:schemeClr val="bg2">
                  <a:lumMod val="50000"/>
                </a:schemeClr>
              </a:solidFill>
            </a:endParaRPr>
          </a:p>
        </p:txBody>
      </p:sp>
      <p:sp>
        <p:nvSpPr>
          <p:cNvPr id="3" name="İçerik Yer Tutucusu 2"/>
          <p:cNvSpPr>
            <a:spLocks noGrp="1"/>
          </p:cNvSpPr>
          <p:nvPr>
            <p:ph idx="1"/>
          </p:nvPr>
        </p:nvSpPr>
        <p:spPr>
          <a:xfrm>
            <a:off x="451648" y="2708920"/>
            <a:ext cx="7086600" cy="3248000"/>
          </a:xfrm>
        </p:spPr>
        <p:txBody>
          <a:bodyPr/>
          <a:lstStyle/>
          <a:p>
            <a:r>
              <a:rPr lang="tr-TR" dirty="0">
                <a:solidFill>
                  <a:schemeClr val="tx1"/>
                </a:solidFill>
              </a:rPr>
              <a:t>Sayısal hesapta ondalık logaritmaya başvurulur: Bu, x=10 olduğu zaman 1 değerini alan, 10 tabanlı logaritma fonksiyonudur. Buradan hemen: log</a:t>
            </a:r>
            <a:r>
              <a:rPr lang="tr-TR" baseline="-25000" dirty="0">
                <a:solidFill>
                  <a:schemeClr val="tx1"/>
                </a:solidFill>
              </a:rPr>
              <a:t>10</a:t>
            </a:r>
            <a:r>
              <a:rPr lang="tr-TR" dirty="0">
                <a:solidFill>
                  <a:schemeClr val="tx1"/>
                </a:solidFill>
              </a:rPr>
              <a:t>100=2 , log</a:t>
            </a:r>
            <a:r>
              <a:rPr lang="tr-TR" baseline="-25000" dirty="0">
                <a:solidFill>
                  <a:schemeClr val="tx1"/>
                </a:solidFill>
              </a:rPr>
              <a:t>10</a:t>
            </a:r>
            <a:r>
              <a:rPr lang="tr-TR" dirty="0">
                <a:solidFill>
                  <a:schemeClr val="tx1"/>
                </a:solidFill>
              </a:rPr>
              <a:t>1000=3, vb. sonucu çıkarılır.</a:t>
            </a:r>
          </a:p>
          <a:p>
            <a:endParaRPr lang="tr-TR" dirty="0">
              <a:solidFill>
                <a:schemeClr val="tx1"/>
              </a:solidFill>
            </a:endParaRPr>
          </a:p>
        </p:txBody>
      </p:sp>
      <p:sp>
        <p:nvSpPr>
          <p:cNvPr id="6" name="Başlık 1"/>
          <p:cNvSpPr txBox="1">
            <a:spLocks/>
          </p:cNvSpPr>
          <p:nvPr/>
        </p:nvSpPr>
        <p:spPr>
          <a:xfrm>
            <a:off x="451648" y="355785"/>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712190321"/>
      </p:ext>
    </p:extLst>
  </p:cSld>
  <p:clrMapOvr>
    <a:masterClrMapping/>
  </p:clrMapOvr>
  <p:transition spd="slow">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71538" y="2714620"/>
            <a:ext cx="5929354" cy="2677656"/>
          </a:xfrm>
          <a:prstGeom prst="rect">
            <a:avLst/>
          </a:prstGeom>
        </p:spPr>
        <p:txBody>
          <a:bodyPr wrap="square">
            <a:spAutoFit/>
          </a:bodyPr>
          <a:lstStyle/>
          <a:p>
            <a:r>
              <a:rPr lang="tr-TR" sz="2800" dirty="0" smtClean="0">
                <a:solidFill>
                  <a:srgbClr val="FF0000"/>
                </a:solidFill>
              </a:rPr>
              <a:t>11)</a:t>
            </a:r>
            <a:r>
              <a:rPr lang="tr-TR" sz="2800" dirty="0" smtClean="0"/>
              <a:t> (1 – 1/2n)n dizisinin limiti nedir?</a:t>
            </a:r>
            <a:br>
              <a:rPr lang="tr-TR" sz="2800" dirty="0" smtClean="0"/>
            </a:br>
            <a:endParaRPr lang="tr-TR" sz="2800" dirty="0" smtClean="0"/>
          </a:p>
          <a:p>
            <a:r>
              <a:rPr lang="tr-TR" sz="2800" dirty="0" smtClean="0">
                <a:solidFill>
                  <a:srgbClr val="FF0000"/>
                </a:solidFill>
              </a:rPr>
              <a:t>Çözüm:</a:t>
            </a:r>
            <a:r>
              <a:rPr lang="tr-TR" sz="2800" dirty="0" smtClean="0"/>
              <a:t/>
            </a:r>
            <a:br>
              <a:rPr lang="tr-TR" sz="2800" dirty="0" smtClean="0"/>
            </a:br>
            <a:r>
              <a:rPr lang="tr-TR" sz="2800" dirty="0" smtClean="0"/>
              <a:t>(1+a/n)kn eak olduğuna göre (1-1/2n)n = [1+(-1/2/n)]n e-1/2 </a:t>
            </a:r>
            <a:r>
              <a:rPr lang="tr-TR" sz="2800" dirty="0" err="1" smtClean="0"/>
              <a:t>dir</a:t>
            </a:r>
            <a:r>
              <a:rPr lang="tr-TR" sz="2800" dirty="0" smtClean="0"/>
              <a:t>.</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71538" y="2530516"/>
            <a:ext cx="6572280" cy="3108543"/>
          </a:xfrm>
          <a:prstGeom prst="rect">
            <a:avLst/>
          </a:prstGeom>
        </p:spPr>
        <p:txBody>
          <a:bodyPr wrap="square">
            <a:spAutoFit/>
          </a:bodyPr>
          <a:lstStyle/>
          <a:p>
            <a:r>
              <a:rPr lang="tr-TR" sz="2800" dirty="0" smtClean="0">
                <a:solidFill>
                  <a:srgbClr val="FF0000"/>
                </a:solidFill>
              </a:rPr>
              <a:t>12)</a:t>
            </a:r>
            <a:r>
              <a:rPr lang="tr-TR" sz="2800" dirty="0" smtClean="0"/>
              <a:t> 5 ile 42 arasına 20 tane terim yerleştirilerek bir sonlu aritmetik dizi elde ediliyor Bu dizinin ortak farkı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a1 = 5a2a3a21a22 =42 ortak fark d = (a22 – a1)/(22 – 1) = (42 – 5)/21 = 37/21 </a:t>
            </a:r>
            <a:r>
              <a:rPr lang="tr-TR" sz="2800" dirty="0" err="1" smtClean="0"/>
              <a:t>dir</a:t>
            </a:r>
            <a:r>
              <a:rPr lang="tr-TR" sz="2800" dirty="0" smtClean="0"/>
              <a:t>.</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459078"/>
            <a:ext cx="7072346" cy="3970318"/>
          </a:xfrm>
          <a:prstGeom prst="rect">
            <a:avLst/>
          </a:prstGeom>
        </p:spPr>
        <p:txBody>
          <a:bodyPr wrap="square">
            <a:spAutoFit/>
          </a:bodyPr>
          <a:lstStyle/>
          <a:p>
            <a:r>
              <a:rPr lang="tr-TR" sz="2800" dirty="0" smtClean="0">
                <a:solidFill>
                  <a:srgbClr val="FF0000"/>
                </a:solidFill>
              </a:rPr>
              <a:t>13)</a:t>
            </a:r>
            <a:r>
              <a:rPr lang="tr-TR" sz="2800" dirty="0" smtClean="0"/>
              <a:t> İlk üç terim sırasıyla x 2x x2 olan bir pozitif terimli aritmetik dizinin 5. terimi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a1 = x a2 = 2x a3 = a2 verilen dizi aritmetik dizi olduğuna göre </a:t>
            </a:r>
            <a:br>
              <a:rPr lang="tr-TR" sz="2800" dirty="0" smtClean="0"/>
            </a:br>
            <a:r>
              <a:rPr lang="tr-TR" sz="2800" dirty="0" smtClean="0"/>
              <a:t>a2 = (a1+a3)/2 2x = (x+x2)/2 0 = x2 – 3x x = 0 veya x = 3 tür.</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357158" y="2488726"/>
            <a:ext cx="8786842" cy="4154984"/>
          </a:xfrm>
          <a:prstGeom prst="rect">
            <a:avLst/>
          </a:prstGeom>
        </p:spPr>
        <p:txBody>
          <a:bodyPr wrap="square">
            <a:spAutoFit/>
          </a:bodyPr>
          <a:lstStyle/>
          <a:p>
            <a:r>
              <a:rPr lang="tr-TR" sz="2400" dirty="0" smtClean="0">
                <a:solidFill>
                  <a:srgbClr val="FF0000"/>
                </a:solidFill>
              </a:rPr>
              <a:t>14)</a:t>
            </a:r>
            <a:r>
              <a:rPr lang="tr-TR" sz="2400" dirty="0" smtClean="0"/>
              <a:t>Bir aritmetik dizide ilk 10 terim toplamı 155 ve ilk 4 terimin toplamı 26 olduğuna göre ilk 6 terimin toplamı kaçtır?</a:t>
            </a:r>
          </a:p>
          <a:p>
            <a:r>
              <a:rPr lang="tr-TR" sz="2400" dirty="0" smtClean="0"/>
              <a:t/>
            </a:r>
            <a:br>
              <a:rPr lang="tr-TR" sz="2400" dirty="0" smtClean="0"/>
            </a:br>
            <a:r>
              <a:rPr lang="tr-TR" sz="2400" dirty="0" smtClean="0">
                <a:solidFill>
                  <a:srgbClr val="FF0000"/>
                </a:solidFill>
              </a:rPr>
              <a:t>Çözüm:</a:t>
            </a:r>
            <a:r>
              <a:rPr lang="tr-TR" sz="2400" dirty="0" smtClean="0"/>
              <a:t/>
            </a:r>
            <a:br>
              <a:rPr lang="tr-TR" sz="2400" dirty="0" smtClean="0"/>
            </a:br>
            <a:r>
              <a:rPr lang="tr-TR" sz="2400" dirty="0" smtClean="0"/>
              <a:t>Dizinin ilk terimi a1 ortak farkı d olsun S10 = 155 10/2(2a1+9d) = 155</a:t>
            </a:r>
            <a:br>
              <a:rPr lang="tr-TR" sz="2400" dirty="0" smtClean="0"/>
            </a:br>
            <a:r>
              <a:rPr lang="tr-TR" sz="2400" dirty="0" smtClean="0"/>
              <a:t>2a1 + 9d = 31 (1) dir S4 = 26 4/2(2a1+3d) = 26 2a1+3d = 13 (2) dir</a:t>
            </a:r>
            <a:br>
              <a:rPr lang="tr-TR" sz="2400" dirty="0" smtClean="0"/>
            </a:br>
            <a:r>
              <a:rPr lang="tr-TR" sz="2400" dirty="0" smtClean="0"/>
              <a:t>(1) ve (2) denklemlerinin ortak çözümünden</a:t>
            </a:r>
            <a:br>
              <a:rPr lang="tr-TR" sz="2400" dirty="0" smtClean="0"/>
            </a:br>
            <a:r>
              <a:rPr lang="tr-TR" sz="2400" dirty="0" smtClean="0"/>
              <a:t>2a1 + 9d = 31</a:t>
            </a:r>
            <a:br>
              <a:rPr lang="tr-TR" sz="2400" dirty="0" smtClean="0"/>
            </a:br>
            <a:r>
              <a:rPr lang="tr-TR" sz="2400" dirty="0" smtClean="0"/>
              <a:t>2a1+3d = 13</a:t>
            </a:r>
            <a:br>
              <a:rPr lang="tr-TR" sz="2400" dirty="0" smtClean="0"/>
            </a:br>
            <a:r>
              <a:rPr lang="tr-TR" sz="2400" dirty="0" smtClean="0"/>
              <a:t>Çıkardığımızda d = 3 ve a1 = 2 bulunur Buna göre S6 = 6/2(2a1+5d) = 3(22+53) = 57 </a:t>
            </a:r>
            <a:r>
              <a:rPr lang="tr-TR" sz="2400" dirty="0" err="1" smtClean="0"/>
              <a:t>dir</a:t>
            </a:r>
            <a:r>
              <a:rPr lang="tr-TR" sz="2400" dirty="0" smtClean="0"/>
              <a:t>.</a:t>
            </a:r>
            <a:endParaRPr lang="tr-TR" sz="24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71538" y="2428868"/>
            <a:ext cx="7215238" cy="3970318"/>
          </a:xfrm>
          <a:prstGeom prst="rect">
            <a:avLst/>
          </a:prstGeom>
        </p:spPr>
        <p:txBody>
          <a:bodyPr wrap="square">
            <a:spAutoFit/>
          </a:bodyPr>
          <a:lstStyle/>
          <a:p>
            <a:r>
              <a:rPr lang="tr-TR" sz="2800" dirty="0" smtClean="0">
                <a:solidFill>
                  <a:srgbClr val="FF0000"/>
                </a:solidFill>
              </a:rPr>
              <a:t>15) </a:t>
            </a:r>
            <a:r>
              <a:rPr lang="tr-TR" sz="2800" dirty="0" smtClean="0"/>
              <a:t>10 ile 320 arasına 4 tane terim yerleştirilerek bir sonlu geometrik dizi elde ediliyor Bu dizinin ortak çarpanı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a1 = 10 a2 a3 a4 a5 a6 =320 a6 = r5a1 320 = r510 32 = r5 r =2 </a:t>
            </a:r>
            <a:r>
              <a:rPr lang="tr-TR" sz="2800" dirty="0" err="1" smtClean="0"/>
              <a:t>dir</a:t>
            </a:r>
            <a:r>
              <a:rPr lang="tr-TR" sz="2800" dirty="0" smtClean="0"/>
              <a:t>.</a:t>
            </a:r>
            <a:br>
              <a:rPr lang="tr-TR" sz="2800" dirty="0" smtClean="0"/>
            </a:br>
            <a:r>
              <a:rPr lang="tr-TR" sz="2800" dirty="0" smtClean="0"/>
              <a:t/>
            </a:r>
            <a:br>
              <a:rPr lang="tr-TR" sz="2800" dirty="0" smtClean="0"/>
            </a:b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313943"/>
            <a:ext cx="7786742" cy="4401205"/>
          </a:xfrm>
          <a:prstGeom prst="rect">
            <a:avLst/>
          </a:prstGeom>
        </p:spPr>
        <p:txBody>
          <a:bodyPr wrap="square">
            <a:spAutoFit/>
          </a:bodyPr>
          <a:lstStyle/>
          <a:p>
            <a:r>
              <a:rPr lang="tr-TR" sz="2800" dirty="0" smtClean="0">
                <a:solidFill>
                  <a:srgbClr val="FF0000"/>
                </a:solidFill>
              </a:rPr>
              <a:t>16)</a:t>
            </a:r>
            <a:r>
              <a:rPr lang="tr-TR" sz="2800" dirty="0" smtClean="0"/>
              <a:t> İlk terimi 3/2 ve son terimi 3/32 olan sonlu bir geometrik dizinin terimleri toplamı 93/32 olduğuna göre ortak çarpan nedir?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Sn = a1(1-rn)/(1-r) 93/32 = 3/2(1-rn)/(1-r) 31/16          =(1-rn)/(1-r)(2) </a:t>
            </a:r>
            <a:r>
              <a:rPr lang="tr-TR" sz="2800" dirty="0" err="1" smtClean="0"/>
              <a:t>dir</a:t>
            </a:r>
            <a:r>
              <a:rPr lang="tr-TR" sz="2800" dirty="0" smtClean="0"/>
              <a:t>.</a:t>
            </a:r>
            <a:br>
              <a:rPr lang="tr-TR" sz="2800" dirty="0" smtClean="0"/>
            </a:br>
            <a:r>
              <a:rPr lang="tr-TR" sz="2800" dirty="0" smtClean="0"/>
              <a:t>(1) ve (2) denklemlerinin ortak çözümlerinden r bulunur </a:t>
            </a:r>
            <a:r>
              <a:rPr lang="tr-TR" sz="2800" dirty="0" err="1" smtClean="0"/>
              <a:t>y’i</a:t>
            </a:r>
            <a:r>
              <a:rPr lang="tr-TR" sz="2800" dirty="0" smtClean="0"/>
              <a:t> çekip yerine koyduğumuzda</a:t>
            </a:r>
            <a:br>
              <a:rPr lang="tr-TR" sz="2800" dirty="0" smtClean="0"/>
            </a:br>
            <a:r>
              <a:rPr lang="tr-TR" sz="2800" dirty="0" smtClean="0"/>
              <a:t>r = ½ buluruz.</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285720" y="2675652"/>
            <a:ext cx="8858280" cy="3539430"/>
          </a:xfrm>
          <a:prstGeom prst="rect">
            <a:avLst/>
          </a:prstGeom>
        </p:spPr>
        <p:txBody>
          <a:bodyPr wrap="square">
            <a:spAutoFit/>
          </a:bodyPr>
          <a:lstStyle/>
          <a:p>
            <a:r>
              <a:rPr lang="tr-TR" sz="2800" dirty="0" smtClean="0">
                <a:solidFill>
                  <a:srgbClr val="FF0000"/>
                </a:solidFill>
              </a:rPr>
              <a:t>17)</a:t>
            </a:r>
            <a:r>
              <a:rPr lang="tr-TR" sz="2800" dirty="0" smtClean="0"/>
              <a:t> mn (m+1)(n-1) 2(m-1)n dizisinin hem aritmetik hem de geometrik dizi olabilmesi için n ne olmalıdır?</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Verilen dizi; hem aritmetik hem de geometrik dizi olduğuna göre sabit dizidir Buna göre:</a:t>
            </a:r>
            <a:br>
              <a:rPr lang="tr-TR" sz="2800" dirty="0" smtClean="0"/>
            </a:br>
            <a:r>
              <a:rPr lang="tr-TR" sz="2800" dirty="0" smtClean="0"/>
              <a:t>mn = ( m+1)(n – 1) = 2(m – 1)n dir</a:t>
            </a:r>
            <a:br>
              <a:rPr lang="tr-TR" sz="2800" dirty="0" smtClean="0"/>
            </a:br>
            <a:r>
              <a:rPr lang="tr-TR" sz="2800" dirty="0" smtClean="0"/>
              <a:t>mn = 2(m – 1)n m = 2m – 2 m = 2 dir</a:t>
            </a:r>
            <a:br>
              <a:rPr lang="tr-TR" sz="2800" dirty="0" smtClean="0"/>
            </a:br>
            <a:r>
              <a:rPr lang="tr-TR" sz="2800" dirty="0" smtClean="0"/>
              <a:t>mn = (m+1)(n – 1) 2n = (2+1)(n – 1) n = 3 tür.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285852" y="2928934"/>
            <a:ext cx="5715024" cy="2677656"/>
          </a:xfrm>
          <a:prstGeom prst="rect">
            <a:avLst/>
          </a:prstGeom>
        </p:spPr>
        <p:txBody>
          <a:bodyPr wrap="square">
            <a:spAutoFit/>
          </a:bodyPr>
          <a:lstStyle/>
          <a:p>
            <a:r>
              <a:rPr lang="tr-TR" sz="2800" dirty="0" smtClean="0">
                <a:solidFill>
                  <a:srgbClr val="FF0000"/>
                </a:solidFill>
              </a:rPr>
              <a:t>18) </a:t>
            </a:r>
            <a:r>
              <a:rPr lang="tr-TR" sz="2800" dirty="0" smtClean="0"/>
              <a:t>f(x) = 1 + </a:t>
            </a:r>
            <a:r>
              <a:rPr lang="tr-TR" sz="2800" dirty="0" err="1" smtClean="0"/>
              <a:t>log</a:t>
            </a:r>
            <a:r>
              <a:rPr lang="tr-TR" sz="2800" dirty="0" smtClean="0"/>
              <a:t> (x – 1) fonksiyonun , ters fonksiyonun bulunuz.</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Y = f(x) = 1 + </a:t>
            </a:r>
            <a:r>
              <a:rPr lang="tr-TR" sz="2800" dirty="0" err="1" smtClean="0"/>
              <a:t>log</a:t>
            </a:r>
            <a:r>
              <a:rPr lang="tr-TR" sz="2800" dirty="0" smtClean="0"/>
              <a:t> (x – 1)</a:t>
            </a:r>
            <a:br>
              <a:rPr lang="tr-TR" sz="2800" dirty="0" smtClean="0"/>
            </a:br>
            <a:r>
              <a:rPr lang="tr-TR" sz="2800" dirty="0" smtClean="0"/>
              <a:t>--&gt; y – 1 = </a:t>
            </a:r>
            <a:r>
              <a:rPr lang="tr-TR" sz="2800" dirty="0" err="1" smtClean="0"/>
              <a:t>log</a:t>
            </a:r>
            <a:r>
              <a:rPr lang="tr-TR" sz="2800" dirty="0" smtClean="0"/>
              <a:t> (x – 1)--&gt; 2 = x – 1</a:t>
            </a:r>
            <a:br>
              <a:rPr lang="tr-TR" sz="2800" dirty="0" smtClean="0"/>
            </a:br>
            <a:r>
              <a:rPr lang="tr-TR" sz="2800" dirty="0" smtClean="0"/>
              <a:t>--&gt; x = 2 olur.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714348" y="2601954"/>
            <a:ext cx="8786874" cy="3970318"/>
          </a:xfrm>
          <a:prstGeom prst="rect">
            <a:avLst/>
          </a:prstGeom>
        </p:spPr>
        <p:txBody>
          <a:bodyPr wrap="square">
            <a:spAutoFit/>
          </a:bodyPr>
          <a:lstStyle/>
          <a:p>
            <a:r>
              <a:rPr lang="tr-TR" sz="2800" dirty="0" smtClean="0">
                <a:solidFill>
                  <a:srgbClr val="FF0000"/>
                </a:solidFill>
              </a:rPr>
              <a:t>19)</a:t>
            </a:r>
            <a:r>
              <a:rPr lang="tr-TR" sz="2800" dirty="0" smtClean="0"/>
              <a:t>f(x) = 5 fonksiyonun ters fonksiyonunu bulunuz.</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Y= f(x) = 5 eşitliğin her iki tarafının 5 tabanında logaritmasını alalım </a:t>
            </a:r>
            <a:br>
              <a:rPr lang="tr-TR" sz="2800" dirty="0" smtClean="0"/>
            </a:br>
            <a:r>
              <a:rPr lang="tr-TR" sz="2800" dirty="0" err="1" smtClean="0"/>
              <a:t>log</a:t>
            </a:r>
            <a:r>
              <a:rPr lang="tr-TR" sz="2800" dirty="0" smtClean="0"/>
              <a:t> </a:t>
            </a:r>
            <a:r>
              <a:rPr lang="tr-TR" sz="2800" dirty="0" err="1" smtClean="0"/>
              <a:t>log</a:t>
            </a:r>
            <a:r>
              <a:rPr lang="tr-TR" sz="2800" dirty="0" smtClean="0"/>
              <a:t> </a:t>
            </a:r>
            <a:br>
              <a:rPr lang="tr-TR" sz="2800" dirty="0" smtClean="0"/>
            </a:br>
            <a:r>
              <a:rPr lang="tr-TR" sz="2800" dirty="0" smtClean="0"/>
              <a:t>x = </a:t>
            </a:r>
            <a:r>
              <a:rPr lang="tr-TR" sz="2800" dirty="0" err="1" smtClean="0"/>
              <a:t>log</a:t>
            </a:r>
            <a:r>
              <a:rPr lang="tr-TR" sz="2800" dirty="0" smtClean="0"/>
              <a:t> olur.</a:t>
            </a:r>
            <a:br>
              <a:rPr lang="tr-TR" sz="2800" dirty="0" smtClean="0"/>
            </a:br>
            <a:r>
              <a:rPr lang="tr-TR" sz="2800" dirty="0" smtClean="0"/>
              <a:t>Y yerine x yazılırsa ,</a:t>
            </a:r>
            <a:br>
              <a:rPr lang="tr-TR" sz="2800" dirty="0" smtClean="0"/>
            </a:br>
            <a:r>
              <a:rPr lang="tr-TR" sz="2800" dirty="0" smtClean="0"/>
              <a:t>f bulunur.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71538" y="2500306"/>
            <a:ext cx="6000792" cy="3108543"/>
          </a:xfrm>
          <a:prstGeom prst="rect">
            <a:avLst/>
          </a:prstGeom>
        </p:spPr>
        <p:txBody>
          <a:bodyPr wrap="square">
            <a:spAutoFit/>
          </a:bodyPr>
          <a:lstStyle/>
          <a:p>
            <a:r>
              <a:rPr lang="tr-TR" sz="2800" dirty="0" smtClean="0">
                <a:solidFill>
                  <a:srgbClr val="FF0000"/>
                </a:solidFill>
              </a:rPr>
              <a:t>20) </a:t>
            </a:r>
            <a:r>
              <a:rPr lang="tr-TR" sz="2800" dirty="0" smtClean="0"/>
              <a:t>R fonksiyonun tersini bulunuz.</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smtClean="0"/>
              <a:t>--&gt; y = 2log (x + 3)</a:t>
            </a:r>
            <a:br>
              <a:rPr lang="tr-TR" sz="2800" dirty="0" smtClean="0"/>
            </a:br>
            <a:r>
              <a:rPr lang="tr-TR" sz="2800" dirty="0" smtClean="0"/>
              <a:t>--&gt; </a:t>
            </a:r>
            <a:r>
              <a:rPr lang="tr-TR" sz="2800" dirty="0" err="1" smtClean="0"/>
              <a:t>log</a:t>
            </a:r>
            <a:r>
              <a:rPr lang="tr-TR" sz="2800" dirty="0" smtClean="0"/>
              <a:t> x + 5 =3 </a:t>
            </a:r>
            <a:br>
              <a:rPr lang="tr-TR" sz="2800" dirty="0" smtClean="0"/>
            </a:br>
            <a:r>
              <a:rPr lang="tr-TR" sz="2800" dirty="0" smtClean="0"/>
              <a:t>--&gt; x = 3 -5 --&gt; f -5</a:t>
            </a:r>
            <a:br>
              <a:rPr lang="tr-TR" sz="2800" dirty="0" smtClean="0"/>
            </a:br>
            <a:r>
              <a:rPr lang="tr-TR" sz="2800" dirty="0" smtClean="0"/>
              <a:t>--&gt; f</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1123230"/>
            <a:ext cx="6333791" cy="505570"/>
          </a:xfrm>
        </p:spPr>
        <p:txBody>
          <a:bodyPr>
            <a:normAutofit fontScale="90000"/>
          </a:bodyPr>
          <a:lstStyle/>
          <a:p>
            <a:r>
              <a:rPr lang="tr-TR" sz="3600" dirty="0" smtClean="0">
                <a:solidFill>
                  <a:schemeClr val="accent1">
                    <a:lumMod val="60000"/>
                    <a:lumOff val="40000"/>
                  </a:schemeClr>
                </a:solidFill>
              </a:rPr>
              <a:t>LOGARİTMA’NIN </a:t>
            </a:r>
            <a:r>
              <a:rPr lang="tr-TR" sz="3600" dirty="0">
                <a:solidFill>
                  <a:schemeClr val="accent1">
                    <a:lumMod val="60000"/>
                    <a:lumOff val="40000"/>
                  </a:schemeClr>
                </a:solidFill>
              </a:rPr>
              <a:t>TARİHÇESİ</a:t>
            </a:r>
            <a:r>
              <a:rPr lang="tr-TR" sz="3600" dirty="0"/>
              <a:t/>
            </a:r>
            <a:br>
              <a:rPr lang="tr-TR" sz="3600" dirty="0"/>
            </a:br>
            <a:r>
              <a:rPr lang="tr-TR" sz="3600" b="1" dirty="0" smtClean="0">
                <a:solidFill>
                  <a:schemeClr val="accent1">
                    <a:lumMod val="60000"/>
                    <a:lumOff val="40000"/>
                  </a:schemeClr>
                </a:solidFill>
              </a:rPr>
              <a:t/>
            </a:r>
            <a:br>
              <a:rPr lang="tr-TR" sz="3600" b="1" dirty="0" smtClean="0">
                <a:solidFill>
                  <a:schemeClr val="accent1">
                    <a:lumMod val="60000"/>
                    <a:lumOff val="40000"/>
                  </a:schemeClr>
                </a:solidFill>
              </a:rPr>
            </a:br>
            <a:endParaRPr lang="tr-TR" sz="3600" dirty="0"/>
          </a:p>
        </p:txBody>
      </p:sp>
      <p:sp>
        <p:nvSpPr>
          <p:cNvPr id="3" name="İçerik Yer Tutucusu 2"/>
          <p:cNvSpPr>
            <a:spLocks noGrp="1"/>
          </p:cNvSpPr>
          <p:nvPr>
            <p:ph sz="quarter" idx="13"/>
          </p:nvPr>
        </p:nvSpPr>
        <p:spPr/>
        <p:txBody>
          <a:bodyPr>
            <a:normAutofit fontScale="92500"/>
          </a:bodyPr>
          <a:lstStyle/>
          <a:p>
            <a:r>
              <a:rPr lang="tr-TR" dirty="0" smtClean="0">
                <a:solidFill>
                  <a:schemeClr val="tx1"/>
                </a:solidFill>
              </a:rPr>
              <a:t>Herhangi bir sayının ondalık logaritması, artı ya da eksi olan ve karakteristik (belirtke) adını alan bir tam bölümle </a:t>
            </a:r>
            <a:r>
              <a:rPr lang="tr-TR" i="1" dirty="0" smtClean="0">
                <a:solidFill>
                  <a:schemeClr val="tx1"/>
                </a:solidFill>
              </a:rPr>
              <a:t>mantis</a:t>
            </a:r>
            <a:r>
              <a:rPr lang="tr-TR" dirty="0" smtClean="0">
                <a:solidFill>
                  <a:schemeClr val="tx1"/>
                </a:solidFill>
              </a:rPr>
              <a:t>(onluk parça) adı verilen kesirli (ondalık biçiminde yuvarlanmış) bir bölümden oluşur. Karakteristik, kolaylıkla hesaplanır. </a:t>
            </a:r>
            <a:endParaRPr lang="tr-TR" dirty="0">
              <a:solidFill>
                <a:schemeClr val="tx1"/>
              </a:solidFill>
            </a:endParaRPr>
          </a:p>
        </p:txBody>
      </p:sp>
      <p:sp>
        <p:nvSpPr>
          <p:cNvPr id="4" name="İçerik Yer Tutucusu 3"/>
          <p:cNvSpPr>
            <a:spLocks noGrp="1"/>
          </p:cNvSpPr>
          <p:nvPr>
            <p:ph sz="quarter" idx="14"/>
          </p:nvPr>
        </p:nvSpPr>
        <p:spPr/>
        <p:txBody>
          <a:bodyPr>
            <a:normAutofit fontScale="92500"/>
          </a:bodyPr>
          <a:lstStyle/>
          <a:p>
            <a:r>
              <a:rPr lang="tr-TR" dirty="0">
                <a:solidFill>
                  <a:schemeClr val="tx1"/>
                </a:solidFill>
              </a:rPr>
              <a:t>Böylece, x, 1’ den büyükse karakteristik, virgülden önce rakamlar toplamının bir eksiğidir. Böyle bir logaritma cetvelinde, yalnız mantislerin yer almasıyla yetinilir: Günümüzdeki cetveller 1 000’den 9 999’a kadar beş ondalık sayılı mantisleri içermektedir.</a:t>
            </a:r>
          </a:p>
        </p:txBody>
      </p:sp>
      <p:sp>
        <p:nvSpPr>
          <p:cNvPr id="5" name="Dikdörtgen 4"/>
          <p:cNvSpPr/>
          <p:nvPr/>
        </p:nvSpPr>
        <p:spPr>
          <a:xfrm>
            <a:off x="2987824" y="1360970"/>
            <a:ext cx="3816424" cy="369332"/>
          </a:xfrm>
          <a:prstGeom prst="rect">
            <a:avLst/>
          </a:prstGeom>
        </p:spPr>
        <p:txBody>
          <a:bodyPr wrap="square">
            <a:spAutoFit/>
          </a:bodyPr>
          <a:lstStyle/>
          <a:p>
            <a:r>
              <a:rPr lang="tr-TR" b="1" dirty="0">
                <a:solidFill>
                  <a:schemeClr val="bg2">
                    <a:lumMod val="50000"/>
                  </a:schemeClr>
                </a:solidFill>
              </a:rPr>
              <a:t>ONDALIK </a:t>
            </a:r>
            <a:r>
              <a:rPr lang="tr-TR" b="1" dirty="0" smtClean="0">
                <a:solidFill>
                  <a:schemeClr val="bg2">
                    <a:lumMod val="50000"/>
                  </a:schemeClr>
                </a:solidFill>
              </a:rPr>
              <a:t> LOGARİTMA</a:t>
            </a:r>
            <a:endParaRPr lang="tr-TR" dirty="0">
              <a:solidFill>
                <a:schemeClr val="bg2">
                  <a:lumMod val="50000"/>
                </a:schemeClr>
              </a:solidFill>
            </a:endParaRPr>
          </a:p>
        </p:txBody>
      </p:sp>
      <p:sp>
        <p:nvSpPr>
          <p:cNvPr id="6" name="Altbilgi Yer Tutucusu 5"/>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49378594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530516"/>
            <a:ext cx="7715304" cy="3970318"/>
          </a:xfrm>
          <a:prstGeom prst="rect">
            <a:avLst/>
          </a:prstGeom>
        </p:spPr>
        <p:txBody>
          <a:bodyPr wrap="square">
            <a:spAutoFit/>
          </a:bodyPr>
          <a:lstStyle/>
          <a:p>
            <a:r>
              <a:rPr lang="tr-TR" sz="2800" dirty="0" smtClean="0">
                <a:solidFill>
                  <a:srgbClr val="FF0000"/>
                </a:solidFill>
              </a:rPr>
              <a:t>21)</a:t>
            </a:r>
            <a:r>
              <a:rPr lang="tr-TR" sz="2800" dirty="0" err="1" smtClean="0"/>
              <a:t>log</a:t>
            </a:r>
            <a:r>
              <a:rPr lang="tr-TR" sz="2800" dirty="0" smtClean="0"/>
              <a:t> &lt; 1 eşitsizliğinin çözüm aralığı nedir?</a:t>
            </a:r>
          </a:p>
          <a:p>
            <a:r>
              <a:rPr lang="tr-TR" sz="2800" dirty="0" smtClean="0">
                <a:solidFill>
                  <a:srgbClr val="FF0000"/>
                </a:solidFill>
              </a:rPr>
              <a:t>Çözüm:</a:t>
            </a:r>
            <a:r>
              <a:rPr lang="tr-TR" sz="2800" dirty="0" smtClean="0"/>
              <a:t/>
            </a:r>
            <a:br>
              <a:rPr lang="tr-TR" sz="2800" dirty="0" smtClean="0"/>
            </a:br>
            <a:r>
              <a:rPr lang="tr-TR" sz="2800" dirty="0" err="1" smtClean="0"/>
              <a:t>log</a:t>
            </a:r>
            <a:r>
              <a:rPr lang="tr-TR" sz="2800" dirty="0" smtClean="0"/>
              <a:t> &lt; 1 ise,</a:t>
            </a:r>
            <a:br>
              <a:rPr lang="tr-TR" sz="2800" dirty="0" smtClean="0"/>
            </a:br>
            <a:r>
              <a:rPr lang="tr-TR" sz="2800" dirty="0" smtClean="0"/>
              <a:t>(2 – x &gt; 0) ve (2 – x &lt; 5 </a:t>
            </a:r>
            <a:r>
              <a:rPr lang="tr-TR" sz="2800" dirty="0" err="1" smtClean="0"/>
              <a:t>dir</a:t>
            </a:r>
            <a:r>
              <a:rPr lang="tr-TR" sz="2800" dirty="0" smtClean="0"/>
              <a:t>.</a:t>
            </a:r>
            <a:br>
              <a:rPr lang="tr-TR" sz="2800" dirty="0" smtClean="0"/>
            </a:br>
            <a:r>
              <a:rPr lang="tr-TR" sz="2800" dirty="0" smtClean="0"/>
              <a:t>2 – x &gt; 0 --&gt; x &lt; 2...(1) ve</a:t>
            </a:r>
            <a:br>
              <a:rPr lang="tr-TR" sz="2800" dirty="0" smtClean="0"/>
            </a:br>
            <a:r>
              <a:rPr lang="tr-TR" sz="2800" dirty="0" smtClean="0"/>
              <a:t>2 – x &lt; 5 --&gt; x &gt; - 3 ..(2) </a:t>
            </a:r>
            <a:r>
              <a:rPr lang="tr-TR" sz="2800" dirty="0" err="1" smtClean="0"/>
              <a:t>dir</a:t>
            </a:r>
            <a:r>
              <a:rPr lang="tr-TR" sz="2800" dirty="0" smtClean="0"/>
              <a:t>.</a:t>
            </a:r>
            <a:br>
              <a:rPr lang="tr-TR" sz="2800" dirty="0" smtClean="0"/>
            </a:br>
            <a:r>
              <a:rPr lang="tr-TR" sz="2800" dirty="0" err="1" smtClean="0"/>
              <a:t>log</a:t>
            </a:r>
            <a:r>
              <a:rPr lang="tr-TR" sz="2800" dirty="0" smtClean="0"/>
              <a:t> (2 – x)&lt; 1 eşitliğinin çözüm aralığı (1) ile (2) </a:t>
            </a:r>
            <a:r>
              <a:rPr lang="tr-TR" sz="2800" dirty="0" err="1" smtClean="0"/>
              <a:t>nin</a:t>
            </a:r>
            <a:r>
              <a:rPr lang="tr-TR" sz="2800" dirty="0" smtClean="0"/>
              <a:t> kesişimidir. O halde</a:t>
            </a:r>
            <a:br>
              <a:rPr lang="tr-TR" sz="2800" dirty="0" smtClean="0"/>
            </a:br>
            <a:r>
              <a:rPr lang="tr-TR" sz="2800" dirty="0" smtClean="0"/>
              <a:t>x &lt; 2 ve x &gt; - 3 ise –3 &lt; x &lt; 2 </a:t>
            </a:r>
            <a:r>
              <a:rPr lang="tr-TR" sz="2800" dirty="0" err="1" smtClean="0"/>
              <a:t>dir</a:t>
            </a:r>
            <a:r>
              <a:rPr lang="tr-TR" sz="2800" dirty="0" smtClean="0"/>
              <a:t>.</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857224" y="2387640"/>
            <a:ext cx="7286660" cy="3539430"/>
          </a:xfrm>
          <a:prstGeom prst="rect">
            <a:avLst/>
          </a:prstGeom>
        </p:spPr>
        <p:txBody>
          <a:bodyPr wrap="square">
            <a:spAutoFit/>
          </a:bodyPr>
          <a:lstStyle/>
          <a:p>
            <a:r>
              <a:rPr lang="tr-TR" sz="2800" dirty="0" smtClean="0"/>
              <a:t> </a:t>
            </a:r>
            <a:r>
              <a:rPr lang="tr-TR" sz="2800" dirty="0" smtClean="0">
                <a:solidFill>
                  <a:srgbClr val="FF0000"/>
                </a:solidFill>
              </a:rPr>
              <a:t>22) </a:t>
            </a:r>
            <a:r>
              <a:rPr lang="tr-TR" sz="2800" dirty="0" smtClean="0"/>
              <a:t>log2( x – 3) &gt; 3 eşitsizliğinin çözüm kümesini bulunuz?</a:t>
            </a:r>
            <a:endParaRPr lang="tr-TR" sz="2800" b="1" dirty="0" smtClean="0"/>
          </a:p>
          <a:p>
            <a:r>
              <a:rPr lang="tr-TR" sz="2800" b="1" dirty="0" smtClean="0">
                <a:solidFill>
                  <a:srgbClr val="FF0000"/>
                </a:solidFill>
              </a:rPr>
              <a:t>Çözüm: </a:t>
            </a:r>
            <a:r>
              <a:rPr lang="tr-TR" sz="2800" dirty="0" smtClean="0">
                <a:solidFill>
                  <a:srgbClr val="FF0000"/>
                </a:solidFill>
              </a:rPr>
              <a:t>  </a:t>
            </a:r>
            <a:r>
              <a:rPr lang="tr-TR" sz="2800" dirty="0" smtClean="0"/>
              <a:t>log2(x – 3) &gt;3 </a:t>
            </a:r>
            <a:r>
              <a:rPr lang="tr-TR" sz="2800" dirty="0" smtClean="0">
                <a:sym typeface="Symbol"/>
              </a:rPr>
              <a:t></a:t>
            </a:r>
            <a:r>
              <a:rPr lang="tr-TR" sz="2800" dirty="0" smtClean="0"/>
              <a:t> x – 3 &gt; 23 </a:t>
            </a:r>
            <a:r>
              <a:rPr lang="tr-TR" sz="2800" dirty="0" smtClean="0">
                <a:sym typeface="Symbol"/>
              </a:rPr>
              <a:t></a:t>
            </a:r>
            <a:r>
              <a:rPr lang="tr-TR" sz="2800" dirty="0" smtClean="0"/>
              <a:t> x – 3 &gt; 0 olmalıdır.</a:t>
            </a:r>
            <a:endParaRPr lang="tr-TR" sz="2800" b="1" dirty="0" smtClean="0"/>
          </a:p>
          <a:p>
            <a:r>
              <a:rPr lang="tr-TR" sz="2800" dirty="0" smtClean="0"/>
              <a:t>    x – 3 &gt; 8  </a:t>
            </a:r>
            <a:r>
              <a:rPr lang="tr-TR" sz="2800" dirty="0" smtClean="0">
                <a:sym typeface="Symbol"/>
              </a:rPr>
              <a:t></a:t>
            </a:r>
            <a:r>
              <a:rPr lang="tr-TR" sz="2800" dirty="0" smtClean="0"/>
              <a:t> x &gt; 3</a:t>
            </a:r>
            <a:endParaRPr lang="tr-TR" sz="2800" b="1" dirty="0" smtClean="0"/>
          </a:p>
          <a:p>
            <a:r>
              <a:rPr lang="tr-TR" sz="2800" dirty="0" smtClean="0"/>
              <a:t>     x &gt; 11      </a:t>
            </a:r>
            <a:r>
              <a:rPr lang="tr-TR" sz="2800" dirty="0" smtClean="0">
                <a:sym typeface="Symbol"/>
              </a:rPr>
              <a:t></a:t>
            </a:r>
            <a:r>
              <a:rPr lang="tr-TR" sz="2800" dirty="0" smtClean="0"/>
              <a:t> x &gt; 3 olur. Buradan,</a:t>
            </a:r>
            <a:endParaRPr lang="tr-TR" sz="2800" b="1" dirty="0" smtClean="0"/>
          </a:p>
          <a:p>
            <a:r>
              <a:rPr lang="tr-TR" sz="2800" dirty="0" smtClean="0"/>
              <a:t>                Çözüm kümesi, Ç = </a:t>
            </a:r>
            <a:r>
              <a:rPr lang="tr-TR" sz="2800" dirty="0" smtClean="0">
                <a:sym typeface="Symbol"/>
              </a:rPr>
              <a:t></a:t>
            </a:r>
            <a:r>
              <a:rPr lang="tr-TR" sz="2800" dirty="0" smtClean="0"/>
              <a:t>x </a:t>
            </a:r>
            <a:r>
              <a:rPr lang="tr-TR" sz="2800" dirty="0" smtClean="0">
                <a:sym typeface="Symbol"/>
              </a:rPr>
              <a:t></a:t>
            </a:r>
            <a:r>
              <a:rPr lang="tr-TR" sz="2800" dirty="0" smtClean="0"/>
              <a:t> x &gt; 11, x </a:t>
            </a:r>
            <a:r>
              <a:rPr lang="tr-TR" sz="2800" dirty="0" smtClean="0">
                <a:sym typeface="Symbol"/>
              </a:rPr>
              <a:t></a:t>
            </a:r>
            <a:r>
              <a:rPr lang="tr-TR" sz="2800" dirty="0" smtClean="0"/>
              <a:t> R </a:t>
            </a:r>
            <a:r>
              <a:rPr lang="tr-TR" sz="2800" dirty="0" smtClean="0">
                <a:sym typeface="Symbol"/>
              </a:rPr>
              <a:t></a:t>
            </a:r>
            <a:r>
              <a:rPr lang="tr-TR" sz="2800" dirty="0" smtClean="0"/>
              <a:t> =(11, + </a:t>
            </a:r>
            <a:r>
              <a:rPr lang="tr-TR" sz="2800" dirty="0" smtClean="0">
                <a:sym typeface="Symbol"/>
              </a:rPr>
              <a:t></a:t>
            </a:r>
            <a:r>
              <a:rPr lang="tr-TR" sz="2800" dirty="0" smtClean="0"/>
              <a:t> ) olur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928662" y="2604214"/>
            <a:ext cx="7286660" cy="3539430"/>
          </a:xfrm>
          <a:prstGeom prst="rect">
            <a:avLst/>
          </a:prstGeom>
        </p:spPr>
        <p:txBody>
          <a:bodyPr wrap="square">
            <a:spAutoFit/>
          </a:bodyPr>
          <a:lstStyle/>
          <a:p>
            <a:r>
              <a:rPr lang="tr-TR" sz="2800" dirty="0" smtClean="0">
                <a:solidFill>
                  <a:srgbClr val="FF0000"/>
                </a:solidFill>
              </a:rPr>
              <a:t>23) </a:t>
            </a:r>
            <a:r>
              <a:rPr lang="tr-TR" sz="2800" dirty="0" err="1" smtClean="0"/>
              <a:t>log</a:t>
            </a:r>
            <a:r>
              <a:rPr lang="tr-TR" sz="2800" dirty="0" smtClean="0"/>
              <a:t> x = 4,25 olduğuna göre, </a:t>
            </a:r>
            <a:r>
              <a:rPr lang="tr-TR" sz="2800" dirty="0" err="1" smtClean="0"/>
              <a:t>colog</a:t>
            </a:r>
            <a:r>
              <a:rPr lang="tr-TR" sz="2800" dirty="0" smtClean="0"/>
              <a:t> x kaçtır?</a:t>
            </a:r>
          </a:p>
          <a:p>
            <a:r>
              <a:rPr lang="tr-TR" sz="2800" dirty="0" smtClean="0"/>
              <a:t/>
            </a:r>
            <a:br>
              <a:rPr lang="tr-TR" sz="2800" dirty="0" smtClean="0"/>
            </a:br>
            <a:r>
              <a:rPr lang="tr-TR" sz="2800" dirty="0" smtClean="0">
                <a:solidFill>
                  <a:srgbClr val="FF0000"/>
                </a:solidFill>
              </a:rPr>
              <a:t>Çözüm:</a:t>
            </a:r>
            <a:r>
              <a:rPr lang="tr-TR" sz="2800" dirty="0" smtClean="0"/>
              <a:t/>
            </a:r>
            <a:br>
              <a:rPr lang="tr-TR" sz="2800" dirty="0" smtClean="0"/>
            </a:br>
            <a:r>
              <a:rPr lang="tr-TR" sz="2800" dirty="0" err="1" smtClean="0"/>
              <a:t>Log</a:t>
            </a:r>
            <a:r>
              <a:rPr lang="tr-TR" sz="2800" dirty="0" smtClean="0"/>
              <a:t> x =4,25 --&gt; </a:t>
            </a:r>
            <a:r>
              <a:rPr lang="tr-TR" sz="2800" dirty="0" err="1" smtClean="0"/>
              <a:t>colog</a:t>
            </a:r>
            <a:r>
              <a:rPr lang="tr-TR" sz="2800" dirty="0" smtClean="0"/>
              <a:t> x = -4,25</a:t>
            </a:r>
            <a:br>
              <a:rPr lang="tr-TR" sz="2800" dirty="0" smtClean="0"/>
            </a:br>
            <a:r>
              <a:rPr lang="tr-TR" sz="2800" dirty="0" smtClean="0"/>
              <a:t>--&gt; </a:t>
            </a:r>
            <a:r>
              <a:rPr lang="tr-TR" sz="2800" dirty="0" err="1" smtClean="0"/>
              <a:t>colog</a:t>
            </a:r>
            <a:r>
              <a:rPr lang="tr-TR" sz="2800" dirty="0" smtClean="0"/>
              <a:t> x = -4,25 = - 4 – 0,25</a:t>
            </a:r>
            <a:br>
              <a:rPr lang="tr-TR" sz="2800" dirty="0" smtClean="0"/>
            </a:br>
            <a:r>
              <a:rPr lang="tr-TR" sz="2800" dirty="0" smtClean="0"/>
              <a:t>=-4-1+1-0,25 </a:t>
            </a:r>
            <a:br>
              <a:rPr lang="tr-TR" sz="2800" dirty="0" smtClean="0"/>
            </a:br>
            <a:r>
              <a:rPr lang="tr-TR" sz="2800" dirty="0" smtClean="0"/>
              <a:t>=-5+0,75</a:t>
            </a:r>
            <a:br>
              <a:rPr lang="tr-TR" sz="2800" dirty="0" smtClean="0"/>
            </a:br>
            <a:r>
              <a:rPr lang="tr-TR" sz="2800" dirty="0" smtClean="0"/>
              <a:t>= -5,75 tir.</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000100" y="2571744"/>
            <a:ext cx="7858164" cy="3108543"/>
          </a:xfrm>
          <a:prstGeom prst="rect">
            <a:avLst/>
          </a:prstGeom>
        </p:spPr>
        <p:txBody>
          <a:bodyPr wrap="square">
            <a:spAutoFit/>
          </a:bodyPr>
          <a:lstStyle/>
          <a:p>
            <a:r>
              <a:rPr lang="tr-TR" sz="2800" b="1" dirty="0" smtClean="0">
                <a:solidFill>
                  <a:srgbClr val="FF0000"/>
                </a:solidFill>
              </a:rPr>
              <a:t>24)</a:t>
            </a:r>
            <a:r>
              <a:rPr lang="tr-TR" sz="2800" dirty="0" smtClean="0">
                <a:solidFill>
                  <a:srgbClr val="FF0000"/>
                </a:solidFill>
              </a:rPr>
              <a:t>  </a:t>
            </a:r>
            <a:r>
              <a:rPr lang="tr-TR" sz="2800" dirty="0" smtClean="0"/>
              <a:t>log5 = 0,69897 olduğuna göre log625 nedir? </a:t>
            </a:r>
          </a:p>
          <a:p>
            <a:r>
              <a:rPr lang="tr-TR" sz="2800" dirty="0" smtClean="0">
                <a:solidFill>
                  <a:srgbClr val="FF0000"/>
                </a:solidFill>
              </a:rPr>
              <a:t> </a:t>
            </a:r>
          </a:p>
          <a:p>
            <a:r>
              <a:rPr lang="tr-TR" sz="2800" b="1" dirty="0" smtClean="0">
                <a:solidFill>
                  <a:srgbClr val="FF0000"/>
                </a:solidFill>
              </a:rPr>
              <a:t>Çözüm:</a:t>
            </a:r>
            <a:r>
              <a:rPr lang="tr-TR" sz="2800" dirty="0" smtClean="0">
                <a:solidFill>
                  <a:srgbClr val="FF0000"/>
                </a:solidFill>
              </a:rPr>
              <a:t>  </a:t>
            </a:r>
            <a:r>
              <a:rPr lang="tr-TR" sz="2800" dirty="0" smtClean="0"/>
              <a:t>log625 = log252</a:t>
            </a:r>
          </a:p>
          <a:p>
            <a:r>
              <a:rPr lang="tr-TR" sz="2800" dirty="0" smtClean="0"/>
              <a:t>                          =  </a:t>
            </a:r>
            <a:r>
              <a:rPr lang="tr-TR" sz="2800" dirty="0" err="1" smtClean="0"/>
              <a:t>log</a:t>
            </a:r>
            <a:r>
              <a:rPr lang="tr-TR" sz="2800" dirty="0" smtClean="0"/>
              <a:t>(52)2</a:t>
            </a:r>
          </a:p>
          <a:p>
            <a:r>
              <a:rPr lang="tr-TR" sz="2800" dirty="0" smtClean="0"/>
              <a:t>                          =  4log5</a:t>
            </a:r>
          </a:p>
          <a:p>
            <a:r>
              <a:rPr lang="tr-TR" sz="2800" dirty="0" smtClean="0"/>
              <a:t>                          =  4.0,69897</a:t>
            </a:r>
          </a:p>
          <a:p>
            <a:r>
              <a:rPr lang="tr-TR" sz="2800" dirty="0" smtClean="0"/>
              <a:t>                          =  2,79588</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857224" y="2643182"/>
            <a:ext cx="6500842" cy="2677656"/>
          </a:xfrm>
          <a:prstGeom prst="rect">
            <a:avLst/>
          </a:prstGeom>
        </p:spPr>
        <p:txBody>
          <a:bodyPr wrap="square">
            <a:spAutoFit/>
          </a:bodyPr>
          <a:lstStyle/>
          <a:p>
            <a:pPr marL="514350" indent="-514350"/>
            <a:r>
              <a:rPr lang="tr-TR" sz="2800" dirty="0" smtClean="0">
                <a:solidFill>
                  <a:srgbClr val="FF0000"/>
                </a:solidFill>
              </a:rPr>
              <a:t>25) </a:t>
            </a:r>
            <a:r>
              <a:rPr lang="tr-TR" sz="2800" dirty="0" err="1" smtClean="0"/>
              <a:t>log</a:t>
            </a:r>
            <a:r>
              <a:rPr lang="tr-TR" sz="2800" dirty="0" smtClean="0"/>
              <a:t> 64 = a olduğuna göre,log2 nedir?</a:t>
            </a:r>
          </a:p>
          <a:p>
            <a:endParaRPr lang="tr-TR" sz="2800" b="1" dirty="0" smtClean="0"/>
          </a:p>
          <a:p>
            <a:r>
              <a:rPr lang="tr-TR" sz="2800" b="1" dirty="0" smtClean="0">
                <a:solidFill>
                  <a:srgbClr val="FF0000"/>
                </a:solidFill>
              </a:rPr>
              <a:t>Çözüm:</a:t>
            </a:r>
            <a:r>
              <a:rPr lang="tr-TR" sz="2800" dirty="0" smtClean="0">
                <a:solidFill>
                  <a:srgbClr val="FF0000"/>
                </a:solidFill>
              </a:rPr>
              <a:t>  </a:t>
            </a:r>
            <a:r>
              <a:rPr lang="tr-TR" sz="2800" dirty="0" err="1" smtClean="0"/>
              <a:t>log</a:t>
            </a:r>
            <a:r>
              <a:rPr lang="tr-TR" sz="2800" dirty="0" smtClean="0"/>
              <a:t> 64 = </a:t>
            </a:r>
            <a:r>
              <a:rPr lang="tr-TR" sz="2800" dirty="0" err="1" smtClean="0"/>
              <a:t>log</a:t>
            </a:r>
            <a:r>
              <a:rPr lang="tr-TR" sz="2800" dirty="0" smtClean="0"/>
              <a:t> 82 = </a:t>
            </a:r>
            <a:r>
              <a:rPr lang="tr-TR" sz="2800" dirty="0" err="1" smtClean="0"/>
              <a:t>log</a:t>
            </a:r>
            <a:r>
              <a:rPr lang="tr-TR" sz="2800" dirty="0" smtClean="0"/>
              <a:t> (23)2</a:t>
            </a:r>
          </a:p>
          <a:p>
            <a:r>
              <a:rPr lang="tr-TR" sz="2800" dirty="0" smtClean="0"/>
              <a:t>               = log26  = 6 log2</a:t>
            </a:r>
          </a:p>
          <a:p>
            <a:r>
              <a:rPr lang="tr-TR" sz="2800" dirty="0" smtClean="0"/>
              <a:t>               </a:t>
            </a:r>
            <a:r>
              <a:rPr lang="tr-TR" sz="2800" dirty="0" err="1" smtClean="0"/>
              <a:t>log</a:t>
            </a:r>
            <a:r>
              <a:rPr lang="tr-TR" sz="2800" dirty="0" smtClean="0"/>
              <a:t> 2  = 1/6 </a:t>
            </a:r>
            <a:r>
              <a:rPr lang="tr-TR" sz="2800" dirty="0" err="1" smtClean="0"/>
              <a:t>log</a:t>
            </a:r>
            <a:r>
              <a:rPr lang="tr-TR" sz="2800" dirty="0" smtClean="0"/>
              <a:t> 64</a:t>
            </a:r>
          </a:p>
          <a:p>
            <a:r>
              <a:rPr lang="tr-TR" sz="2800" dirty="0" smtClean="0"/>
              <a:t>                         = 1/6.a</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714380" y="2675652"/>
            <a:ext cx="8143900" cy="3539430"/>
          </a:xfrm>
          <a:prstGeom prst="rect">
            <a:avLst/>
          </a:prstGeom>
        </p:spPr>
        <p:txBody>
          <a:bodyPr wrap="square">
            <a:spAutoFit/>
          </a:bodyPr>
          <a:lstStyle/>
          <a:p>
            <a:pPr marL="342900" indent="-342900"/>
            <a:r>
              <a:rPr lang="tr-TR" sz="2800" dirty="0" smtClean="0">
                <a:solidFill>
                  <a:srgbClr val="FF0000"/>
                </a:solidFill>
              </a:rPr>
              <a:t>26)</a:t>
            </a:r>
            <a:r>
              <a:rPr lang="tr-TR" sz="2800" dirty="0" err="1" smtClean="0"/>
              <a:t>log</a:t>
            </a:r>
            <a:r>
              <a:rPr lang="tr-TR" sz="2800" dirty="0" smtClean="0"/>
              <a:t> 3 = 0,47712 olduğuna göre , </a:t>
            </a:r>
            <a:r>
              <a:rPr lang="tr-TR" sz="2800" dirty="0" err="1" smtClean="0"/>
              <a:t>log</a:t>
            </a:r>
            <a:r>
              <a:rPr lang="tr-TR" sz="2800" dirty="0" smtClean="0"/>
              <a:t> 0,0009 nedir?</a:t>
            </a:r>
          </a:p>
          <a:p>
            <a:pPr marL="342900" indent="-342900"/>
            <a:endParaRPr lang="tr-TR" sz="2800" dirty="0" smtClean="0"/>
          </a:p>
          <a:p>
            <a:r>
              <a:rPr lang="tr-TR" sz="2800" b="1" dirty="0" smtClean="0">
                <a:solidFill>
                  <a:srgbClr val="FF0000"/>
                </a:solidFill>
              </a:rPr>
              <a:t>Çözüm:</a:t>
            </a:r>
            <a:r>
              <a:rPr lang="tr-TR" sz="2800" dirty="0" smtClean="0">
                <a:solidFill>
                  <a:srgbClr val="FF0000"/>
                </a:solidFill>
              </a:rPr>
              <a:t>   </a:t>
            </a:r>
            <a:r>
              <a:rPr lang="tr-TR" sz="2800" dirty="0" err="1" smtClean="0"/>
              <a:t>log</a:t>
            </a:r>
            <a:r>
              <a:rPr lang="tr-TR" sz="2800" dirty="0" smtClean="0"/>
              <a:t> 0,0009 = log9.10-4</a:t>
            </a:r>
          </a:p>
          <a:p>
            <a:r>
              <a:rPr lang="tr-TR" sz="2800" dirty="0" smtClean="0"/>
              <a:t>                                  = log32 + log10-4</a:t>
            </a:r>
          </a:p>
          <a:p>
            <a:r>
              <a:rPr lang="tr-TR" sz="2800" dirty="0" smtClean="0"/>
              <a:t>                                  = 2log3 –4 . log10 </a:t>
            </a:r>
          </a:p>
          <a:p>
            <a:r>
              <a:rPr lang="tr-TR" sz="2800" dirty="0" smtClean="0"/>
              <a:t>                                  = 2 . 0,47712 –4</a:t>
            </a:r>
          </a:p>
          <a:p>
            <a:r>
              <a:rPr lang="tr-TR" sz="2800" dirty="0" smtClean="0"/>
              <a:t>                                  = 0,95424 –4</a:t>
            </a:r>
          </a:p>
          <a:p>
            <a:r>
              <a:rPr lang="tr-TR" sz="2800" dirty="0" smtClean="0"/>
              <a:t>                                  = -3,04576</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571472" y="2385381"/>
            <a:ext cx="8143932" cy="3970318"/>
          </a:xfrm>
          <a:prstGeom prst="rect">
            <a:avLst/>
          </a:prstGeom>
        </p:spPr>
        <p:txBody>
          <a:bodyPr wrap="square">
            <a:spAutoFit/>
          </a:bodyPr>
          <a:lstStyle/>
          <a:p>
            <a:pPr marL="514350" indent="-514350"/>
            <a:r>
              <a:rPr lang="tr-TR" sz="2800" dirty="0" smtClean="0">
                <a:solidFill>
                  <a:srgbClr val="FF0000"/>
                </a:solidFill>
              </a:rPr>
              <a:t>27)</a:t>
            </a:r>
            <a:r>
              <a:rPr lang="tr-TR" sz="2800" dirty="0" err="1" smtClean="0"/>
              <a:t>log</a:t>
            </a:r>
            <a:r>
              <a:rPr lang="tr-TR" sz="2800" dirty="0" smtClean="0"/>
              <a:t> 913 =a ise </a:t>
            </a:r>
            <a:r>
              <a:rPr lang="tr-TR" sz="2800" dirty="0" err="1" smtClean="0"/>
              <a:t>log</a:t>
            </a:r>
            <a:r>
              <a:rPr lang="tr-TR" sz="2800" dirty="0" smtClean="0"/>
              <a:t> 939’un değeri nedir?</a:t>
            </a:r>
          </a:p>
          <a:p>
            <a:r>
              <a:rPr lang="tr-TR" sz="2800" b="1" dirty="0" smtClean="0">
                <a:solidFill>
                  <a:srgbClr val="FF0000"/>
                </a:solidFill>
              </a:rPr>
              <a:t>Çözüm:</a:t>
            </a:r>
            <a:r>
              <a:rPr lang="tr-TR" sz="2800" dirty="0" smtClean="0">
                <a:solidFill>
                  <a:srgbClr val="FF0000"/>
                </a:solidFill>
              </a:rPr>
              <a:t>  </a:t>
            </a:r>
            <a:r>
              <a:rPr lang="tr-TR" sz="2800" dirty="0" err="1" smtClean="0"/>
              <a:t>log</a:t>
            </a:r>
            <a:r>
              <a:rPr lang="tr-TR" sz="2800" dirty="0" smtClean="0"/>
              <a:t> 913 = a </a:t>
            </a:r>
            <a:r>
              <a:rPr lang="tr-TR" sz="2800" dirty="0" smtClean="0">
                <a:sym typeface="Symbol"/>
              </a:rPr>
              <a:t></a:t>
            </a:r>
            <a:r>
              <a:rPr lang="tr-TR" sz="2800" dirty="0" smtClean="0"/>
              <a:t>log3213 =a</a:t>
            </a:r>
          </a:p>
          <a:p>
            <a:r>
              <a:rPr lang="tr-TR" sz="2800" dirty="0" smtClean="0"/>
              <a:t>                                 </a:t>
            </a:r>
            <a:r>
              <a:rPr lang="tr-TR" sz="2800" dirty="0" smtClean="0">
                <a:sym typeface="Symbol"/>
              </a:rPr>
              <a:t></a:t>
            </a:r>
            <a:r>
              <a:rPr lang="tr-TR" sz="2800" dirty="0" smtClean="0"/>
              <a:t>1/2 log313 = 2a</a:t>
            </a:r>
          </a:p>
          <a:p>
            <a:r>
              <a:rPr lang="tr-TR" sz="2800" dirty="0" smtClean="0"/>
              <a:t>                                 </a:t>
            </a:r>
            <a:r>
              <a:rPr lang="tr-TR" sz="2800" dirty="0" smtClean="0">
                <a:sym typeface="Symbol"/>
              </a:rPr>
              <a:t></a:t>
            </a:r>
            <a:r>
              <a:rPr lang="tr-TR" sz="2800" dirty="0" err="1" smtClean="0"/>
              <a:t>log</a:t>
            </a:r>
            <a:r>
              <a:rPr lang="tr-TR" sz="2800" dirty="0" smtClean="0"/>
              <a:t> 313 = 2a</a:t>
            </a:r>
          </a:p>
          <a:p>
            <a:r>
              <a:rPr lang="tr-TR" sz="2800" dirty="0" smtClean="0"/>
              <a:t>               log133 . 13 = log133 + log1313</a:t>
            </a:r>
          </a:p>
          <a:p>
            <a:r>
              <a:rPr lang="tr-TR" sz="2800" dirty="0" smtClean="0"/>
              <a:t>                                 =log1339 . 13 = log133 + log1313</a:t>
            </a:r>
          </a:p>
          <a:p>
            <a:r>
              <a:rPr lang="tr-TR" sz="2800" dirty="0" smtClean="0"/>
              <a:t>                                 =log133 + 1</a:t>
            </a:r>
          </a:p>
          <a:p>
            <a:r>
              <a:rPr lang="tr-TR" sz="2800" dirty="0" smtClean="0"/>
              <a:t>                                 =1/log313 + 1</a:t>
            </a:r>
          </a:p>
          <a:p>
            <a:r>
              <a:rPr lang="tr-TR" sz="2800" dirty="0" smtClean="0"/>
              <a:t>                                 =1/2a + 1 =1 + 2a/2a</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214414" y="2675652"/>
            <a:ext cx="7000908" cy="3539430"/>
          </a:xfrm>
          <a:prstGeom prst="rect">
            <a:avLst/>
          </a:prstGeom>
        </p:spPr>
        <p:txBody>
          <a:bodyPr wrap="square">
            <a:spAutoFit/>
          </a:bodyPr>
          <a:lstStyle/>
          <a:p>
            <a:r>
              <a:rPr lang="tr-TR" sz="2800" b="1" dirty="0" smtClean="0">
                <a:solidFill>
                  <a:srgbClr val="FF0000"/>
                </a:solidFill>
              </a:rPr>
              <a:t>28)</a:t>
            </a:r>
            <a:r>
              <a:rPr lang="tr-TR" sz="2800" dirty="0" smtClean="0">
                <a:solidFill>
                  <a:srgbClr val="FF0000"/>
                </a:solidFill>
              </a:rPr>
              <a:t> </a:t>
            </a:r>
            <a:r>
              <a:rPr lang="tr-TR" sz="2800" dirty="0" smtClean="0"/>
              <a:t>log3(x2 + 2) &lt; 3 eşitsizliğinin çözüm kümesi hangisidir?</a:t>
            </a:r>
          </a:p>
          <a:p>
            <a:endParaRPr lang="tr-TR" sz="2800" dirty="0" smtClean="0"/>
          </a:p>
          <a:p>
            <a:r>
              <a:rPr lang="tr-TR" sz="2800" b="1" dirty="0" smtClean="0">
                <a:solidFill>
                  <a:srgbClr val="FF0000"/>
                </a:solidFill>
              </a:rPr>
              <a:t>Çözüm:</a:t>
            </a:r>
            <a:r>
              <a:rPr lang="tr-TR" sz="2800" dirty="0" smtClean="0">
                <a:solidFill>
                  <a:srgbClr val="FF0000"/>
                </a:solidFill>
              </a:rPr>
              <a:t>  </a:t>
            </a:r>
            <a:r>
              <a:rPr lang="tr-TR" sz="2800" dirty="0" smtClean="0"/>
              <a:t>log3(x2 + 2) &lt; log333 </a:t>
            </a:r>
            <a:r>
              <a:rPr lang="tr-TR" sz="2800" dirty="0" smtClean="0">
                <a:sym typeface="Symbol"/>
              </a:rPr>
              <a:t></a:t>
            </a:r>
            <a:r>
              <a:rPr lang="tr-TR" sz="2800" dirty="0" smtClean="0"/>
              <a:t>x2 + 2&lt; 33</a:t>
            </a:r>
          </a:p>
          <a:p>
            <a:r>
              <a:rPr lang="tr-TR" sz="2800" dirty="0" smtClean="0"/>
              <a:t>                                                </a:t>
            </a:r>
            <a:r>
              <a:rPr lang="tr-TR" sz="2800" dirty="0" smtClean="0">
                <a:sym typeface="Symbol"/>
              </a:rPr>
              <a:t></a:t>
            </a:r>
            <a:r>
              <a:rPr lang="tr-TR" sz="2800" dirty="0" smtClean="0"/>
              <a:t>x2&lt;27 – 2</a:t>
            </a:r>
          </a:p>
          <a:p>
            <a:r>
              <a:rPr lang="tr-TR" sz="2800" dirty="0" smtClean="0"/>
              <a:t>                                                </a:t>
            </a:r>
            <a:r>
              <a:rPr lang="tr-TR" sz="2800" dirty="0" smtClean="0">
                <a:sym typeface="Symbol"/>
              </a:rPr>
              <a:t></a:t>
            </a:r>
            <a:r>
              <a:rPr lang="tr-TR" sz="2800" dirty="0" smtClean="0"/>
              <a:t>x2&lt; 25</a:t>
            </a:r>
          </a:p>
          <a:p>
            <a:r>
              <a:rPr lang="tr-TR" sz="2800" dirty="0" smtClean="0"/>
              <a:t>                                                </a:t>
            </a:r>
            <a:r>
              <a:rPr lang="tr-TR" sz="2800" dirty="0" smtClean="0">
                <a:sym typeface="Symbol"/>
              </a:rPr>
              <a:t></a:t>
            </a:r>
            <a:r>
              <a:rPr lang="tr-TR" sz="2800" dirty="0" smtClean="0"/>
              <a:t> x &lt; 5</a:t>
            </a:r>
          </a:p>
          <a:p>
            <a:r>
              <a:rPr lang="tr-TR" sz="2800" dirty="0" smtClean="0"/>
              <a:t>                                                 -5  &lt; x &lt; 5</a:t>
            </a:r>
            <a:endParaRPr lang="tr-TR" sz="2800"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714348" y="2820787"/>
            <a:ext cx="7929602" cy="3108543"/>
          </a:xfrm>
          <a:prstGeom prst="rect">
            <a:avLst/>
          </a:prstGeom>
        </p:spPr>
        <p:txBody>
          <a:bodyPr wrap="square">
            <a:spAutoFit/>
          </a:bodyPr>
          <a:lstStyle/>
          <a:p>
            <a:r>
              <a:rPr lang="tr-TR" sz="2800" b="1" dirty="0" smtClean="0">
                <a:solidFill>
                  <a:srgbClr val="FF0000"/>
                </a:solidFill>
              </a:rPr>
              <a:t>29)</a:t>
            </a:r>
            <a:r>
              <a:rPr lang="tr-TR" sz="2800" dirty="0" smtClean="0">
                <a:solidFill>
                  <a:srgbClr val="FF0000"/>
                </a:solidFill>
              </a:rPr>
              <a:t>  </a:t>
            </a:r>
            <a:r>
              <a:rPr lang="tr-TR" sz="2800" dirty="0" err="1" smtClean="0"/>
              <a:t>lg</a:t>
            </a:r>
            <a:r>
              <a:rPr lang="tr-TR" sz="2800" dirty="0" smtClean="0"/>
              <a:t> x = 2,3415 ise, </a:t>
            </a:r>
            <a:r>
              <a:rPr lang="tr-TR" sz="2800" dirty="0" err="1" smtClean="0"/>
              <a:t>colog</a:t>
            </a:r>
            <a:r>
              <a:rPr lang="tr-TR" sz="2800" dirty="0" smtClean="0"/>
              <a:t> x değerini bulunuz?</a:t>
            </a:r>
          </a:p>
          <a:p>
            <a:endParaRPr lang="tr-TR" sz="2800" b="1" dirty="0" smtClean="0"/>
          </a:p>
          <a:p>
            <a:r>
              <a:rPr lang="tr-TR" sz="2800" b="1" dirty="0" smtClean="0">
                <a:solidFill>
                  <a:srgbClr val="FF0000"/>
                </a:solidFill>
              </a:rPr>
              <a:t>Çözüm</a:t>
            </a:r>
            <a:r>
              <a:rPr lang="tr-TR" sz="2800" dirty="0" smtClean="0">
                <a:solidFill>
                  <a:srgbClr val="FF0000"/>
                </a:solidFill>
              </a:rPr>
              <a:t>:  </a:t>
            </a:r>
            <a:r>
              <a:rPr lang="tr-TR" sz="2800" dirty="0" err="1" smtClean="0"/>
              <a:t>colog</a:t>
            </a:r>
            <a:r>
              <a:rPr lang="tr-TR" sz="2800" dirty="0" smtClean="0"/>
              <a:t> x = -</a:t>
            </a:r>
            <a:r>
              <a:rPr lang="tr-TR" sz="2800" dirty="0" err="1" smtClean="0"/>
              <a:t>lg</a:t>
            </a:r>
            <a:r>
              <a:rPr lang="tr-TR" sz="2800" dirty="0" smtClean="0"/>
              <a:t> x =- (2,3415) = -2 -0,3415 olur. Bir sayının logaritmasının mantisi negatif olmayacağından, - 0,3415 sayısını pozitif yapmak için,1 ekleyip 1 çıkarırız. Bu durumda,</a:t>
            </a:r>
            <a:endParaRPr lang="tr-TR" sz="2800" b="1" dirty="0" smtClean="0"/>
          </a:p>
          <a:p>
            <a:r>
              <a:rPr lang="tr-TR" sz="2800" dirty="0" err="1" smtClean="0"/>
              <a:t>colog</a:t>
            </a:r>
            <a:r>
              <a:rPr lang="tr-TR" sz="2800" dirty="0" smtClean="0"/>
              <a:t> x = -0,3415 +1 –1 = -3 +0,6585 =  3,6585 olur.</a:t>
            </a:r>
            <a:endParaRPr lang="tr-TR" sz="2800" b="1"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ÖRNEKLER</a:t>
            </a:r>
            <a:endParaRPr lang="tr-TR" dirty="0">
              <a:solidFill>
                <a:srgbClr val="FF0000"/>
              </a:solidFill>
            </a:endParaRPr>
          </a:p>
        </p:txBody>
      </p:sp>
      <p:sp>
        <p:nvSpPr>
          <p:cNvPr id="3" name="2 Dikdörtgen"/>
          <p:cNvSpPr/>
          <p:nvPr/>
        </p:nvSpPr>
        <p:spPr>
          <a:xfrm>
            <a:off x="1142976" y="2387640"/>
            <a:ext cx="5857900" cy="3970318"/>
          </a:xfrm>
          <a:prstGeom prst="rect">
            <a:avLst/>
          </a:prstGeom>
        </p:spPr>
        <p:txBody>
          <a:bodyPr wrap="square">
            <a:spAutoFit/>
          </a:bodyPr>
          <a:lstStyle/>
          <a:p>
            <a:r>
              <a:rPr lang="tr-TR" sz="2800" b="1" dirty="0" smtClean="0">
                <a:solidFill>
                  <a:srgbClr val="FF0000"/>
                </a:solidFill>
              </a:rPr>
              <a:t>30)</a:t>
            </a:r>
            <a:r>
              <a:rPr lang="tr-TR" sz="2800" dirty="0" smtClean="0">
                <a:solidFill>
                  <a:srgbClr val="FF0000"/>
                </a:solidFill>
              </a:rPr>
              <a:t>  </a:t>
            </a:r>
            <a:r>
              <a:rPr lang="tr-TR" sz="2800" dirty="0" err="1" smtClean="0"/>
              <a:t>cologx</a:t>
            </a:r>
            <a:r>
              <a:rPr lang="tr-TR" sz="2800" dirty="0" smtClean="0"/>
              <a:t> = -3,1746     </a:t>
            </a:r>
            <a:r>
              <a:rPr lang="tr-TR" sz="2800" dirty="0" err="1" smtClean="0"/>
              <a:t>logx</a:t>
            </a:r>
            <a:r>
              <a:rPr lang="tr-TR" sz="2800" dirty="0" smtClean="0"/>
              <a:t> = ?</a:t>
            </a:r>
          </a:p>
          <a:p>
            <a:endParaRPr lang="tr-TR" sz="2800" b="1" dirty="0" smtClean="0"/>
          </a:p>
          <a:p>
            <a:r>
              <a:rPr lang="tr-TR" sz="2800" b="1" dirty="0" smtClean="0">
                <a:solidFill>
                  <a:srgbClr val="FF0000"/>
                </a:solidFill>
              </a:rPr>
              <a:t>Çözüm</a:t>
            </a:r>
            <a:r>
              <a:rPr lang="tr-TR" sz="2800" dirty="0" smtClean="0">
                <a:solidFill>
                  <a:srgbClr val="FF0000"/>
                </a:solidFill>
              </a:rPr>
              <a:t>:  </a:t>
            </a:r>
            <a:r>
              <a:rPr lang="tr-TR" sz="2800" dirty="0" err="1" smtClean="0"/>
              <a:t>cologx</a:t>
            </a:r>
            <a:r>
              <a:rPr lang="tr-TR" sz="2800" dirty="0" smtClean="0"/>
              <a:t> =-</a:t>
            </a:r>
            <a:r>
              <a:rPr lang="tr-TR" sz="2800" dirty="0" err="1" smtClean="0"/>
              <a:t>lgx</a:t>
            </a:r>
            <a:endParaRPr lang="tr-TR" sz="2800" b="1" dirty="0" smtClean="0"/>
          </a:p>
          <a:p>
            <a:r>
              <a:rPr lang="tr-TR" sz="2800" dirty="0" smtClean="0"/>
              <a:t>              -3,1746 = -</a:t>
            </a:r>
            <a:r>
              <a:rPr lang="tr-TR" sz="2800" dirty="0" err="1" smtClean="0"/>
              <a:t>lgx</a:t>
            </a:r>
            <a:endParaRPr lang="tr-TR" sz="2800" b="1" dirty="0" smtClean="0"/>
          </a:p>
          <a:p>
            <a:r>
              <a:rPr lang="tr-TR" sz="2800" dirty="0" smtClean="0"/>
              <a:t>              +3+0,1746 = +</a:t>
            </a:r>
            <a:r>
              <a:rPr lang="tr-TR" sz="2800" dirty="0" err="1" smtClean="0"/>
              <a:t>lgx</a:t>
            </a:r>
            <a:endParaRPr lang="tr-TR" sz="2800" b="1" dirty="0" smtClean="0"/>
          </a:p>
          <a:p>
            <a:r>
              <a:rPr lang="tr-TR" sz="2800" dirty="0" smtClean="0"/>
              <a:t>            3-0,1746 = </a:t>
            </a:r>
            <a:r>
              <a:rPr lang="tr-TR" sz="2800" dirty="0" err="1" smtClean="0"/>
              <a:t>lgx</a:t>
            </a:r>
            <a:endParaRPr lang="tr-TR" sz="2800" b="1" dirty="0" smtClean="0"/>
          </a:p>
          <a:p>
            <a:r>
              <a:rPr lang="tr-TR" sz="2800" dirty="0" smtClean="0"/>
              <a:t>            3-0,1746+1 = 1lgx</a:t>
            </a:r>
            <a:endParaRPr lang="tr-TR" sz="2800" b="1" dirty="0" smtClean="0"/>
          </a:p>
          <a:p>
            <a:r>
              <a:rPr lang="tr-TR" sz="2800" dirty="0" smtClean="0"/>
              <a:t>            2+0,1746 = </a:t>
            </a:r>
            <a:r>
              <a:rPr lang="tr-TR" sz="2800" dirty="0" err="1" smtClean="0"/>
              <a:t>lgx</a:t>
            </a:r>
            <a:endParaRPr lang="tr-TR" sz="2800" b="1" dirty="0" smtClean="0"/>
          </a:p>
          <a:p>
            <a:r>
              <a:rPr lang="tr-TR" sz="2800" dirty="0" smtClean="0"/>
              <a:t>            </a:t>
            </a:r>
            <a:r>
              <a:rPr lang="tr-TR" sz="2800" dirty="0" err="1" smtClean="0"/>
              <a:t>lgx</a:t>
            </a:r>
            <a:r>
              <a:rPr lang="tr-TR" sz="2800" dirty="0" smtClean="0"/>
              <a:t> = 2  +8224</a:t>
            </a:r>
            <a:endParaRPr lang="tr-TR" sz="2800" b="1" dirty="0"/>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499992" y="1772816"/>
            <a:ext cx="4248472" cy="349161"/>
          </a:xfrm>
          <a:ln>
            <a:noFill/>
          </a:ln>
        </p:spPr>
        <p:txBody>
          <a:bodyPr>
            <a:noAutofit/>
          </a:bodyPr>
          <a:lstStyle/>
          <a:p>
            <a:pPr algn="r"/>
            <a:r>
              <a:rPr lang="tr-TR" sz="4400" dirty="0">
                <a:solidFill>
                  <a:schemeClr val="accent2">
                    <a:lumMod val="75000"/>
                  </a:schemeClr>
                </a:solidFill>
              </a:rPr>
              <a:t>UYGULAMALAR</a:t>
            </a:r>
          </a:p>
        </p:txBody>
      </p:sp>
      <p:sp>
        <p:nvSpPr>
          <p:cNvPr id="3" name="Dikdörtgen 2"/>
          <p:cNvSpPr/>
          <p:nvPr/>
        </p:nvSpPr>
        <p:spPr>
          <a:xfrm>
            <a:off x="823895" y="2530624"/>
            <a:ext cx="6318448" cy="3108543"/>
          </a:xfrm>
          <a:prstGeom prst="rect">
            <a:avLst/>
          </a:prstGeom>
        </p:spPr>
        <p:txBody>
          <a:bodyPr wrap="square">
            <a:spAutoFit/>
          </a:bodyPr>
          <a:lstStyle/>
          <a:p>
            <a:r>
              <a:rPr lang="tr-TR" sz="2800" dirty="0"/>
              <a:t>H.Briggs (1618) tarafından bulunan ondalık logaritmalar, üç yüzyıl boyunca, sayısal hesapta kullanılan tek kesin aracı oluşturdu. 1950’ye doğru bilgisayarların, 1970’e doğru da elektronik cep hesap makinelerinin ortaya çıkması logaritma cetvellerine gösterilen ilgiyi azalttı.</a:t>
            </a:r>
          </a:p>
        </p:txBody>
      </p:sp>
      <p:sp>
        <p:nvSpPr>
          <p:cNvPr id="5" name="Başlık 1"/>
          <p:cNvSpPr txBox="1">
            <a:spLocks/>
          </p:cNvSpPr>
          <p:nvPr/>
        </p:nvSpPr>
        <p:spPr>
          <a:xfrm>
            <a:off x="1043607" y="481157"/>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1386958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Başlık 2"/>
          <p:cNvSpPr txBox="1">
            <a:spLocks/>
          </p:cNvSpPr>
          <p:nvPr/>
        </p:nvSpPr>
        <p:spPr>
          <a:xfrm>
            <a:off x="6156176" y="4659854"/>
            <a:ext cx="2304256" cy="2232248"/>
          </a:xfrm>
          <a:prstGeom prst="rect">
            <a:avLst/>
          </a:prstGeom>
          <a:ln>
            <a:noFill/>
          </a:ln>
        </p:spPr>
        <p:txBody>
          <a:bodyPr vert="horz" lIns="45720" rIns="45720" anchor="t">
            <a:normAutofit fontScale="92500" lnSpcReduction="10000"/>
          </a:bodyPr>
          <a:lstStyle>
            <a:lvl1pPr algn="r" rtl="0" eaLnBrk="1" latinLnBrk="0" hangingPunct="1">
              <a:spcBef>
                <a:spcPct val="0"/>
              </a:spcBef>
              <a:buNone/>
              <a:defRPr kumimoji="0" lang="en-US" sz="4600" b="1" kern="1200"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defRPr>
            </a:lvl1pPr>
          </a:lstStyle>
          <a:p>
            <a:pPr algn="ctr"/>
            <a:r>
              <a:rPr lang="tr-TR" sz="3200" dirty="0" smtClean="0">
                <a:solidFill>
                  <a:schemeClr val="bg1"/>
                </a:solidFill>
                <a:sym typeface="Wingdings" pitchFamily="2" charset="2"/>
              </a:rPr>
              <a:t>Kötü </a:t>
            </a:r>
          </a:p>
          <a:p>
            <a:pPr algn="ctr"/>
            <a:r>
              <a:rPr lang="tr-TR" sz="3200" dirty="0" smtClean="0">
                <a:solidFill>
                  <a:schemeClr val="bg1"/>
                </a:solidFill>
                <a:sym typeface="Wingdings" pitchFamily="2" charset="2"/>
              </a:rPr>
              <a:t>Notun </a:t>
            </a:r>
          </a:p>
          <a:p>
            <a:pPr algn="ctr"/>
            <a:r>
              <a:rPr lang="tr-TR" sz="3200" dirty="0" smtClean="0">
                <a:solidFill>
                  <a:schemeClr val="bg1"/>
                </a:solidFill>
                <a:sym typeface="Wingdings" pitchFamily="2" charset="2"/>
              </a:rPr>
              <a:t>Sonucu</a:t>
            </a:r>
          </a:p>
          <a:p>
            <a:pPr algn="ctr"/>
            <a:r>
              <a:rPr lang="tr-TR" sz="3200" dirty="0" smtClean="0">
                <a:solidFill>
                  <a:srgbClr val="7030A0"/>
                </a:solidFill>
                <a:sym typeface="Wingdings" pitchFamily="2" charset="2"/>
              </a:rPr>
              <a:t>=</a:t>
            </a:r>
            <a:r>
              <a:rPr lang="tr-TR" sz="3200" dirty="0" smtClean="0">
                <a:sym typeface="Wingdings" pitchFamily="2" charset="2"/>
              </a:rPr>
              <a:t> </a:t>
            </a:r>
          </a:p>
          <a:p>
            <a:pPr algn="ctr"/>
            <a:r>
              <a:rPr lang="tr-TR" sz="3200" dirty="0" smtClean="0">
                <a:sym typeface="Wingdings" pitchFamily="2" charset="2"/>
              </a:rPr>
              <a:t> </a:t>
            </a:r>
            <a:endParaRPr lang="tr-TR" sz="3200" dirty="0"/>
          </a:p>
        </p:txBody>
      </p:sp>
      <p:sp>
        <p:nvSpPr>
          <p:cNvPr id="5" name="Başlık 2"/>
          <p:cNvSpPr txBox="1">
            <a:spLocks/>
          </p:cNvSpPr>
          <p:nvPr/>
        </p:nvSpPr>
        <p:spPr>
          <a:xfrm>
            <a:off x="281011" y="116632"/>
            <a:ext cx="1944216" cy="2376264"/>
          </a:xfrm>
          <a:prstGeom prst="rect">
            <a:avLst/>
          </a:prstGeom>
          <a:ln>
            <a:noFill/>
          </a:ln>
        </p:spPr>
        <p:txBody>
          <a:bodyPr vert="horz" lIns="45720" rIns="45720" anchor="t">
            <a:normAutofit lnSpcReduction="10000"/>
          </a:bodyPr>
          <a:lstStyle>
            <a:lvl1pPr algn="r" rtl="0" eaLnBrk="1" latinLnBrk="0" hangingPunct="1">
              <a:spcBef>
                <a:spcPct val="0"/>
              </a:spcBef>
              <a:buNone/>
              <a:defRPr kumimoji="0" lang="en-US" sz="4600" b="1" kern="1200"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defRPr>
            </a:lvl1pPr>
          </a:lstStyle>
          <a:p>
            <a:pPr algn="ctr"/>
            <a:r>
              <a:rPr lang="tr-TR" sz="3200" dirty="0" smtClean="0">
                <a:solidFill>
                  <a:schemeClr val="bg1"/>
                </a:solidFill>
                <a:sym typeface="Wingdings" pitchFamily="2" charset="2"/>
              </a:rPr>
              <a:t>İyİ </a:t>
            </a:r>
          </a:p>
          <a:p>
            <a:pPr algn="ctr"/>
            <a:r>
              <a:rPr lang="tr-TR" sz="3200" dirty="0" smtClean="0">
                <a:solidFill>
                  <a:schemeClr val="bg1"/>
                </a:solidFill>
                <a:sym typeface="Wingdings" pitchFamily="2" charset="2"/>
              </a:rPr>
              <a:t>Notun </a:t>
            </a:r>
          </a:p>
          <a:p>
            <a:pPr algn="ctr"/>
            <a:r>
              <a:rPr lang="tr-TR" sz="3200" dirty="0" smtClean="0">
                <a:solidFill>
                  <a:schemeClr val="bg1"/>
                </a:solidFill>
                <a:sym typeface="Wingdings" pitchFamily="2" charset="2"/>
              </a:rPr>
              <a:t>Sonucu</a:t>
            </a:r>
          </a:p>
          <a:p>
            <a:pPr algn="ctr"/>
            <a:r>
              <a:rPr lang="tr-TR" sz="3200" dirty="0" smtClean="0">
                <a:solidFill>
                  <a:srgbClr val="7030A0"/>
                </a:solidFill>
                <a:sym typeface="Wingdings" pitchFamily="2" charset="2"/>
              </a:rPr>
              <a:t>=</a:t>
            </a:r>
            <a:r>
              <a:rPr lang="tr-TR" sz="3200" dirty="0" smtClean="0">
                <a:sym typeface="Wingdings" pitchFamily="2" charset="2"/>
              </a:rPr>
              <a:t> </a:t>
            </a:r>
          </a:p>
          <a:p>
            <a:pPr algn="ctr"/>
            <a:r>
              <a:rPr lang="tr-TR" sz="3200" dirty="0" smtClean="0">
                <a:sym typeface="Wingdings" pitchFamily="2" charset="2"/>
              </a:rPr>
              <a:t> </a:t>
            </a:r>
            <a:endParaRPr lang="tr-TR" sz="3200" dirty="0"/>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3431127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7" name="Başlık 6"/>
          <p:cNvSpPr>
            <a:spLocks noGrp="1"/>
          </p:cNvSpPr>
          <p:nvPr>
            <p:ph type="title"/>
          </p:nvPr>
        </p:nvSpPr>
        <p:spPr>
          <a:xfrm>
            <a:off x="899592" y="1844824"/>
            <a:ext cx="5572472" cy="4399384"/>
          </a:xfrm>
        </p:spPr>
        <p:txBody>
          <a:bodyPr/>
          <a:lstStyle/>
          <a:p>
            <a:pPr algn="l"/>
            <a:r>
              <a:rPr lang="tr-TR" dirty="0" smtClean="0">
                <a:solidFill>
                  <a:schemeClr val="accent2"/>
                </a:solidFill>
              </a:rPr>
              <a:t>Adı:</a:t>
            </a:r>
            <a:r>
              <a:rPr lang="tr-TR" dirty="0" smtClean="0">
                <a:solidFill>
                  <a:schemeClr val="bg1"/>
                </a:solidFill>
              </a:rPr>
              <a:t>Elif Nur</a:t>
            </a:r>
            <a:br>
              <a:rPr lang="tr-TR" dirty="0" smtClean="0">
                <a:solidFill>
                  <a:schemeClr val="bg1"/>
                </a:solidFill>
              </a:rPr>
            </a:br>
            <a:r>
              <a:rPr lang="tr-TR" dirty="0" smtClean="0">
                <a:solidFill>
                  <a:schemeClr val="accent2"/>
                </a:solidFill>
              </a:rPr>
              <a:t>Soyadı:</a:t>
            </a:r>
            <a:r>
              <a:rPr lang="tr-TR" dirty="0" smtClean="0">
                <a:solidFill>
                  <a:schemeClr val="bg1"/>
                </a:solidFill>
              </a:rPr>
              <a:t>Nerede</a:t>
            </a:r>
            <a:br>
              <a:rPr lang="tr-TR" dirty="0" smtClean="0">
                <a:solidFill>
                  <a:schemeClr val="bg1"/>
                </a:solidFill>
              </a:rPr>
            </a:br>
            <a:r>
              <a:rPr lang="tr-TR" dirty="0" smtClean="0">
                <a:solidFill>
                  <a:schemeClr val="accent2"/>
                </a:solidFill>
              </a:rPr>
              <a:t>Sınıfı:</a:t>
            </a:r>
            <a:r>
              <a:rPr lang="tr-TR" dirty="0" smtClean="0">
                <a:solidFill>
                  <a:schemeClr val="bg1"/>
                </a:solidFill>
              </a:rPr>
              <a:t>11/K</a:t>
            </a:r>
            <a:br>
              <a:rPr lang="tr-TR" dirty="0" smtClean="0">
                <a:solidFill>
                  <a:schemeClr val="bg1"/>
                </a:solidFill>
              </a:rPr>
            </a:br>
            <a:r>
              <a:rPr lang="tr-TR" dirty="0" smtClean="0">
                <a:solidFill>
                  <a:schemeClr val="accent2"/>
                </a:solidFill>
              </a:rPr>
              <a:t>No:</a:t>
            </a:r>
            <a:r>
              <a:rPr lang="tr-TR" dirty="0" smtClean="0">
                <a:solidFill>
                  <a:schemeClr val="bg1"/>
                </a:solidFill>
              </a:rPr>
              <a:t>665</a:t>
            </a:r>
            <a:br>
              <a:rPr lang="tr-TR" dirty="0" smtClean="0">
                <a:solidFill>
                  <a:schemeClr val="bg1"/>
                </a:solidFill>
              </a:rPr>
            </a:br>
            <a:r>
              <a:rPr lang="tr-TR" dirty="0" smtClean="0">
                <a:solidFill>
                  <a:schemeClr val="accent2"/>
                </a:solidFill>
              </a:rPr>
              <a:t>Öğretmen:</a:t>
            </a:r>
            <a:r>
              <a:rPr lang="tr-TR" dirty="0" smtClean="0">
                <a:solidFill>
                  <a:schemeClr val="bg1"/>
                </a:solidFill>
              </a:rPr>
              <a:t>İbrahim Halil Babaoğlu</a:t>
            </a:r>
            <a:endParaRPr lang="tr-TR" dirty="0">
              <a:solidFill>
                <a:schemeClr val="bg1"/>
              </a:solidFill>
            </a:endParaRPr>
          </a:p>
        </p:txBody>
      </p:sp>
      <p:sp>
        <p:nvSpPr>
          <p:cNvPr id="8" name="Dikdörtgen 7"/>
          <p:cNvSpPr/>
          <p:nvPr/>
        </p:nvSpPr>
        <p:spPr>
          <a:xfrm>
            <a:off x="2283235" y="1297541"/>
            <a:ext cx="4896544" cy="769441"/>
          </a:xfrm>
          <a:prstGeom prst="rect">
            <a:avLst/>
          </a:prstGeom>
        </p:spPr>
        <p:txBody>
          <a:bodyPr wrap="square">
            <a:spAutoFit/>
          </a:bodyPr>
          <a:lstStyle/>
          <a:p>
            <a:r>
              <a:rPr lang="tr-TR" sz="4400" dirty="0">
                <a:solidFill>
                  <a:schemeClr val="accent2"/>
                </a:solidFill>
              </a:rPr>
              <a:t>HAZIRLAYAN</a:t>
            </a:r>
          </a:p>
        </p:txBody>
      </p:sp>
      <p:sp>
        <p:nvSpPr>
          <p:cNvPr id="2" name="Altbilgi Yer Tutucusu 1"/>
          <p:cNvSpPr>
            <a:spLocks noGrp="1"/>
          </p:cNvSpPr>
          <p:nvPr>
            <p:ph type="ftr" sz="quarter" idx="12"/>
          </p:nvPr>
        </p:nvSpPr>
        <p:spPr/>
        <p:txBody>
          <a:bodyPr/>
          <a:lstStyle/>
          <a:p>
            <a:r>
              <a:rPr lang="tr-TR" smtClean="0"/>
              <a:t>www.globalders.com</a:t>
            </a:r>
            <a:endParaRPr lang="tr-TR" dirty="0"/>
          </a:p>
        </p:txBody>
      </p:sp>
    </p:spTree>
    <p:extLst>
      <p:ext uri="{BB962C8B-B14F-4D97-AF65-F5344CB8AC3E}">
        <p14:creationId xmlns:p14="http://schemas.microsoft.com/office/powerpoint/2010/main" val="1425482186"/>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quarter" idx="13"/>
          </p:nvPr>
        </p:nvSpPr>
        <p:spPr>
          <a:xfrm>
            <a:off x="683568" y="2348880"/>
            <a:ext cx="3822192" cy="3447288"/>
          </a:xfrm>
        </p:spPr>
        <p:txBody>
          <a:bodyPr>
            <a:normAutofit lnSpcReduction="10000"/>
          </a:bodyPr>
          <a:lstStyle/>
          <a:p>
            <a:r>
              <a:rPr lang="tr-TR" sz="2800" dirty="0">
                <a:solidFill>
                  <a:schemeClr val="tx1"/>
                </a:solidFill>
              </a:rPr>
              <a:t>Bununla birlikte, logaritmaların ilkesi hesap cetvelinde hala kullanılmaktadır. Hesap cetveli, birbiri üstünde kayabilen iki dereceli cetvelcikten oluşur. </a:t>
            </a:r>
          </a:p>
        </p:txBody>
      </p:sp>
      <p:sp>
        <p:nvSpPr>
          <p:cNvPr id="3" name="İçerik Yer Tutucusu 2"/>
          <p:cNvSpPr>
            <a:spLocks noGrp="1"/>
          </p:cNvSpPr>
          <p:nvPr>
            <p:ph sz="quarter" idx="14"/>
          </p:nvPr>
        </p:nvSpPr>
        <p:spPr>
          <a:xfrm>
            <a:off x="4355976" y="2276872"/>
            <a:ext cx="4235896" cy="4114800"/>
          </a:xfrm>
        </p:spPr>
        <p:txBody>
          <a:bodyPr>
            <a:normAutofit/>
          </a:bodyPr>
          <a:lstStyle/>
          <a:p>
            <a:r>
              <a:rPr lang="tr-TR" sz="2800" dirty="0">
                <a:solidFill>
                  <a:schemeClr val="tx1"/>
                </a:solidFill>
              </a:rPr>
              <a:t>Bunlardaki derecelerin uzunluğu, üstlerindeki sayılarla değil, ama sayıların logaritmalarıyla orantılıdır. Böylelikle f yapı dönüşümünün somut bir gerçekleşmesi elde edilir.</a:t>
            </a:r>
          </a:p>
          <a:p>
            <a:endParaRPr lang="tr-TR" dirty="0">
              <a:solidFill>
                <a:schemeClr val="tx1"/>
              </a:solidFill>
            </a:endParaRPr>
          </a:p>
        </p:txBody>
      </p:sp>
      <p:sp>
        <p:nvSpPr>
          <p:cNvPr id="7" name="Başlık 1"/>
          <p:cNvSpPr txBox="1">
            <a:spLocks noGrp="1"/>
          </p:cNvSpPr>
          <p:nvPr>
            <p:ph type="title"/>
          </p:nvPr>
        </p:nvSpPr>
        <p:spPr>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4" name="Altbilgi Yer Tutucusu 3"/>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28644139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6608" y="2780928"/>
            <a:ext cx="6696744" cy="3416320"/>
          </a:xfrm>
          <a:prstGeom prst="rect">
            <a:avLst/>
          </a:prstGeom>
        </p:spPr>
        <p:txBody>
          <a:bodyPr wrap="square">
            <a:spAutoFit/>
          </a:bodyPr>
          <a:lstStyle/>
          <a:p>
            <a:r>
              <a:rPr lang="tr-TR" sz="2400" dirty="0" smtClean="0"/>
              <a:t>Kuramsal açıdan, logaritma fonksiyonları, kullanılan fonksiyonlarının çoğunun tamamına girerler. Sözgelimi neper logaritma fonksiyonu, R</a:t>
            </a:r>
            <a:r>
              <a:rPr lang="tr-TR" sz="2400" baseline="30000" dirty="0" smtClean="0"/>
              <a:t>*</a:t>
            </a:r>
            <a:r>
              <a:rPr lang="tr-TR" sz="2400" dirty="0" smtClean="0"/>
              <a:t>+ grubunun R grubu üstündeki bir eş yapı dönüşümüdür. Demek ki, bu logaritma fonksiyonu, R grubunun R</a:t>
            </a:r>
            <a:r>
              <a:rPr lang="tr-TR" sz="2400" baseline="30000" dirty="0" smtClean="0"/>
              <a:t>*</a:t>
            </a:r>
            <a:r>
              <a:rPr lang="tr-TR" sz="2400" dirty="0" smtClean="0"/>
              <a:t>+ grubu üstündeki bir eş biçimlemesi olan karşıt bir uygulama kabul eder. Bu karşıt uygulamaya üstel (eksponansiyel) fonksiyon denir ve exp. olarak gösterilir. </a:t>
            </a:r>
            <a:endParaRPr lang="tr-TR" sz="2400" dirty="0"/>
          </a:p>
        </p:txBody>
      </p:sp>
      <p:sp>
        <p:nvSpPr>
          <p:cNvPr id="8" name="Başlık 1"/>
          <p:cNvSpPr txBox="1">
            <a:spLocks/>
          </p:cNvSpPr>
          <p:nvPr/>
        </p:nvSpPr>
        <p:spPr>
          <a:xfrm>
            <a:off x="1043607" y="481157"/>
            <a:ext cx="6512511" cy="1143000"/>
          </a:xfrm>
          <a:prstGeom prst="rect">
            <a:avLst/>
          </a:prstGeom>
        </p:spPr>
        <p:txBody>
          <a:bodyPr vert="horz" lIns="91440" tIns="45720" rIns="91440" bIns="45720" rtlCol="0" anchor="b">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dirty="0" smtClean="0"/>
              <a:t> </a:t>
            </a:r>
            <a:r>
              <a:rPr lang="tr-TR" dirty="0" smtClean="0">
                <a:solidFill>
                  <a:schemeClr val="accent2">
                    <a:lumMod val="50000"/>
                  </a:schemeClr>
                </a:solidFill>
              </a:rPr>
              <a:t>LOGARİTMA’NIN TARİHÇESİ</a:t>
            </a:r>
            <a:endParaRPr lang="tr-TR" dirty="0">
              <a:solidFill>
                <a:schemeClr val="accent2">
                  <a:lumMod val="50000"/>
                </a:schemeClr>
              </a:solidFill>
            </a:endParaRPr>
          </a:p>
        </p:txBody>
      </p:sp>
      <p:sp>
        <p:nvSpPr>
          <p:cNvPr id="2" name="Altbilgi Yer Tutucusu 1"/>
          <p:cNvSpPr>
            <a:spLocks noGrp="1"/>
          </p:cNvSpPr>
          <p:nvPr>
            <p:ph type="ftr" sz="quarter" idx="11"/>
          </p:nvPr>
        </p:nvSpPr>
        <p:spPr/>
        <p:txBody>
          <a:bodyPr/>
          <a:lstStyle/>
          <a:p>
            <a:r>
              <a:rPr lang="tr-TR" smtClean="0"/>
              <a:t>www.globalders.com</a:t>
            </a:r>
            <a:endParaRPr lang="tr-TR" dirty="0"/>
          </a:p>
        </p:txBody>
      </p:sp>
    </p:spTree>
    <p:extLst>
      <p:ext uri="{BB962C8B-B14F-4D97-AF65-F5344CB8AC3E}">
        <p14:creationId xmlns:p14="http://schemas.microsoft.com/office/powerpoint/2010/main" val="419008051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Bitişiklik">
  <a:themeElements>
    <a:clrScheme name="Bitişiklik">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is">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itişiklik">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3.xml><?xml version="1.0" encoding="utf-8"?>
<a:theme xmlns:a="http://schemas.openxmlformats.org/drawingml/2006/main" name="Ufuk">
  <a:themeElements>
    <a:clrScheme name="Ufuk">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4.xml><?xml version="1.0" encoding="utf-8"?>
<a:theme xmlns:a="http://schemas.openxmlformats.org/drawingml/2006/main" name="Bileşik">
  <a:themeElements>
    <a:clrScheme name="Bileşik">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Bileşik">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ileşik">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5.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676</TotalTime>
  <Words>1989</Words>
  <Application>Microsoft Office PowerPoint</Application>
  <PresentationFormat>Ekran Gösterisi (4:3)</PresentationFormat>
  <Paragraphs>548</Paragraphs>
  <Slides>71</Slides>
  <Notes>0</Notes>
  <HiddenSlides>0</HiddenSlides>
  <MMClips>0</MMClips>
  <ScaleCrop>false</ScaleCrop>
  <HeadingPairs>
    <vt:vector size="4" baseType="variant">
      <vt:variant>
        <vt:lpstr>Tema</vt:lpstr>
      </vt:variant>
      <vt:variant>
        <vt:i4>4</vt:i4>
      </vt:variant>
      <vt:variant>
        <vt:lpstr>Slayt Başlıkları</vt:lpstr>
      </vt:variant>
      <vt:variant>
        <vt:i4>71</vt:i4>
      </vt:variant>
    </vt:vector>
  </HeadingPairs>
  <TitlesOfParts>
    <vt:vector size="75" baseType="lpstr">
      <vt:lpstr>Dalga Biçimi</vt:lpstr>
      <vt:lpstr>Bitişiklik</vt:lpstr>
      <vt:lpstr>Ufuk</vt:lpstr>
      <vt:lpstr>Bileşik</vt:lpstr>
      <vt:lpstr>Logaritma</vt:lpstr>
      <vt:lpstr> LOGARİTMA’NIN TARİHÇESİ</vt:lpstr>
      <vt:lpstr>PowerPoint Sunusu</vt:lpstr>
      <vt:lpstr>PowerPoint Sunusu</vt:lpstr>
      <vt:lpstr>ONDALIK LOGARİTMA</vt:lpstr>
      <vt:lpstr>LOGARİTMA’NIN TARİHÇESİ  </vt:lpstr>
      <vt:lpstr>UYGULAMALAR</vt:lpstr>
      <vt:lpstr> LOGARİTMA’NIN TARİHÇESİ</vt:lpstr>
      <vt:lpstr>PowerPoint Sunusu</vt:lpstr>
      <vt:lpstr>PowerPoint Sunusu</vt:lpstr>
      <vt:lpstr>LOGARİTMA</vt:lpstr>
      <vt:lpstr>LOGARİTMA</vt:lpstr>
      <vt:lpstr>LOGARİTMA</vt:lpstr>
      <vt:lpstr>LOGARİTMA</vt:lpstr>
      <vt:lpstr>LOGARİTMA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4. LOGARİTMA FONKSİYONUNUN GRAFİĞİ </vt:lpstr>
      <vt:lpstr>LOGARİTMA FONKSİYONUNUN GRAFİĞİ </vt:lpstr>
      <vt:lpstr>LOGARİTMA FONKSİYONUNUN GRAFİĞİ </vt:lpstr>
      <vt:lpstr>LOGARİTMA FONKSİYONUNUN GRAFİĞİ </vt:lpstr>
      <vt:lpstr>5. LOGARİTMA FONKSİYONUNUN TERSİ </vt:lpstr>
      <vt:lpstr>6. LOGARİTMALI EŞİTSİZLİKLER </vt:lpstr>
      <vt:lpstr>LOGARİTMALI EŞİTSİZLİKLER</vt:lpstr>
      <vt:lpstr>7. BAYAĞI LOGARİTMA </vt:lpstr>
      <vt:lpstr>BAYAĞI LOGARİTMA</vt:lpstr>
      <vt:lpstr>BAYAĞI LOGARİTMA </vt:lpstr>
      <vt:lpstr>BAYAĞI LOGARİTMA</vt:lpstr>
      <vt:lpstr>BAYAĞI LOGARİTMA</vt:lpstr>
      <vt:lpstr>  b) Kologaritma </vt:lpstr>
      <vt:lpstr>ÖRNEKLER</vt:lpstr>
      <vt:lpstr>ÖRNEKLER</vt:lpstr>
      <vt:lpstr>ÖRNEKLER</vt:lpstr>
      <vt:lpstr>ÖRNEKLER</vt:lpstr>
      <vt:lpstr>ÖRNEKLER</vt:lpstr>
      <vt:lpstr>ÖRNEKLER</vt:lpstr>
      <vt:lpstr>ÖRNEKLER</vt:lpstr>
      <vt:lpstr>ÖRNEKLER</vt:lpstr>
      <vt:lpstr>PowerPoint Sunusu</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ÖRNEKLER</vt:lpstr>
      <vt:lpstr>PowerPoint Sunusu</vt:lpstr>
      <vt:lpstr>Adı:Elif Nur Soyadı:Nerede Sınıfı:11/K No:665 Öğretmen:İbrahim Halil Babaoğlu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Logaritma</dc:title>
  <dc:creator>seyit</dc:creator>
  <cp:lastModifiedBy>Administrator</cp:lastModifiedBy>
  <cp:revision>232</cp:revision>
  <dcterms:created xsi:type="dcterms:W3CDTF">2012-03-30T15:09:57Z</dcterms:created>
  <dcterms:modified xsi:type="dcterms:W3CDTF">2012-08-09T23:47:30Z</dcterms:modified>
</cp:coreProperties>
</file>