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84" r:id="rId28"/>
    <p:sldId id="285" r:id="rId29"/>
    <p:sldId id="286" r:id="rId30"/>
    <p:sldId id="287" r:id="rId31"/>
    <p:sldId id="288" r:id="rId32"/>
    <p:sldId id="289" r:id="rId33"/>
    <p:sldId id="290"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p:scale>
          <a:sx n="87" d="100"/>
          <a:sy n="87" d="100"/>
        </p:scale>
        <p:origin x="-72" y="7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A5B466-CB0A-4651-922B-359860B979D8}" type="datetimeFigureOut">
              <a:rPr lang="tr-TR" smtClean="0"/>
              <a:pPr/>
              <a:t>10.08.2012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D1CF09-7E5E-4B29-9890-455F66D4AB24}" type="slidenum">
              <a:rPr lang="tr-TR" smtClean="0"/>
              <a:pPr/>
              <a:t>‹#›</a:t>
            </a:fld>
            <a:endParaRPr lang="tr-TR"/>
          </a:p>
        </p:txBody>
      </p:sp>
    </p:spTree>
    <p:extLst>
      <p:ext uri="{BB962C8B-B14F-4D97-AF65-F5344CB8AC3E}">
        <p14:creationId xmlns:p14="http://schemas.microsoft.com/office/powerpoint/2010/main" val="3869976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6D1CF09-7E5E-4B29-9890-455F66D4AB24}" type="slidenum">
              <a:rPr lang="tr-TR" smtClean="0"/>
              <a:pPr/>
              <a:t>20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6D1CF09-7E5E-4B29-9890-455F66D4AB24}" type="slidenum">
              <a:rPr lang="tr-TR" smtClean="0"/>
              <a:pPr/>
              <a:t>35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2CBF24F0-B59C-412B-9428-FDB71218E3D0}"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F9F4891-2FBA-421C-A170-4D6AC9D9BC86}"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CC7B61-C85F-43E7-B5D9-9C22A401C9E8}"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9F593-9339-4B59-86CA-FFE770BF0BBD}"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D38BCDD-E7CF-4591-987F-1946BAFEDC90}" type="datetime1">
              <a:rPr lang="tr-TR" smtClean="0"/>
              <a:t>10.08.2012</a:t>
            </a:fld>
            <a:endParaRPr lang="tr-TR"/>
          </a:p>
        </p:txBody>
      </p:sp>
      <p:sp>
        <p:nvSpPr>
          <p:cNvPr id="5" name="4 Altbilgi Yer Tutucusu"/>
          <p:cNvSpPr>
            <a:spLocks noGrp="1"/>
          </p:cNvSpPr>
          <p:nvPr>
            <p:ph type="ftr" sz="quarter" idx="11"/>
          </p:nvPr>
        </p:nvSpPr>
        <p:spPr/>
        <p:txBody>
          <a:bodyPr/>
          <a:lstStyle/>
          <a:p>
            <a:r>
              <a:rPr lang="tr-TR" smtClean="0"/>
              <a:t>www.globalders.com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AE360F6-9843-4D1F-A83A-25C584C3EBBA}"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EA963F0-A862-48A0-A93F-6564CB6993AB}" type="datetime1">
              <a:rPr lang="tr-TR" smtClean="0"/>
              <a:t>10.08.2012</a:t>
            </a:fld>
            <a:endParaRPr lang="tr-TR"/>
          </a:p>
        </p:txBody>
      </p:sp>
      <p:sp>
        <p:nvSpPr>
          <p:cNvPr id="8" name="7 Altbilgi Yer Tutucusu"/>
          <p:cNvSpPr>
            <a:spLocks noGrp="1"/>
          </p:cNvSpPr>
          <p:nvPr>
            <p:ph type="ftr" sz="quarter" idx="11"/>
          </p:nvPr>
        </p:nvSpPr>
        <p:spPr/>
        <p:txBody>
          <a:bodyPr/>
          <a:lstStyle/>
          <a:p>
            <a:r>
              <a:rPr lang="tr-TR" smtClean="0"/>
              <a:t>www.globalders.com</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D665789-5FEB-4CC4-81F9-2DD34BEE514C}" type="datetime1">
              <a:rPr lang="tr-TR" smtClean="0"/>
              <a:t>10.08.2012</a:t>
            </a:fld>
            <a:endParaRPr lang="tr-TR"/>
          </a:p>
        </p:txBody>
      </p:sp>
      <p:sp>
        <p:nvSpPr>
          <p:cNvPr id="4" name="3 Altbilgi Yer Tutucusu"/>
          <p:cNvSpPr>
            <a:spLocks noGrp="1"/>
          </p:cNvSpPr>
          <p:nvPr>
            <p:ph type="ftr" sz="quarter" idx="11"/>
          </p:nvPr>
        </p:nvSpPr>
        <p:spPr/>
        <p:txBody>
          <a:bodyPr/>
          <a:lstStyle/>
          <a:p>
            <a:r>
              <a:rPr lang="tr-TR" smtClean="0"/>
              <a:t>www.globalders.com</a:t>
            </a: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C3B2AAB-C2BA-48A8-8070-EE9F5D59603C}" type="datetime1">
              <a:rPr lang="tr-TR" smtClean="0"/>
              <a:t>10.08.2012</a:t>
            </a:fld>
            <a:endParaRPr lang="tr-TR"/>
          </a:p>
        </p:txBody>
      </p:sp>
      <p:sp>
        <p:nvSpPr>
          <p:cNvPr id="3" name="2 Altbilgi Yer Tutucusu"/>
          <p:cNvSpPr>
            <a:spLocks noGrp="1"/>
          </p:cNvSpPr>
          <p:nvPr>
            <p:ph type="ftr" sz="quarter" idx="11"/>
          </p:nvPr>
        </p:nvSpPr>
        <p:spPr/>
        <p:txBody>
          <a:bodyPr/>
          <a:lstStyle/>
          <a:p>
            <a:r>
              <a:rPr lang="tr-TR" smtClean="0"/>
              <a:t>www.globalders.com</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EA189C4-5C2D-48AB-A97C-7718441FF978}"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3884755-69CB-4698-965E-797F41A86142}" type="datetime1">
              <a:rPr lang="tr-TR" smtClean="0"/>
              <a:t>10.08.2012</a:t>
            </a:fld>
            <a:endParaRPr lang="tr-TR"/>
          </a:p>
        </p:txBody>
      </p:sp>
      <p:sp>
        <p:nvSpPr>
          <p:cNvPr id="6" name="5 Altbilgi Yer Tutucusu"/>
          <p:cNvSpPr>
            <a:spLocks noGrp="1"/>
          </p:cNvSpPr>
          <p:nvPr>
            <p:ph type="ftr" sz="quarter" idx="11"/>
          </p:nvPr>
        </p:nvSpPr>
        <p:spPr/>
        <p:txBody>
          <a:bodyPr/>
          <a:lstStyle/>
          <a:p>
            <a:r>
              <a:rPr lang="tr-TR" smtClean="0"/>
              <a:t>www.globalders.com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9F7BD-20E9-44BE-B3A3-EB4DCF24D9D1}" type="datetime1">
              <a:rPr lang="tr-TR" smtClean="0"/>
              <a:t>10.08.2012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www.globalders.com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tr.wikipedia.org/w/index.php?title=Dosya:Vector_from_A_to_B.svg&amp;filetimestamp=20070509030327"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tr.wikipedia.org/wiki/D%C3%BCzlem" TargetMode="External"/><Relationship Id="rId2" Type="http://schemas.openxmlformats.org/officeDocument/2006/relationships/hyperlink" Target="http://tr.wikipedia.org/w/index.php?title=Koordinat_d%C3%BCzlemi&amp;action=edit&amp;redlink=1"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tr.wikipedia.org/w/index.php?title=Dosya:Notation_for_vectors_in_or_out_of_a_plane.svg&amp;filetimestamp=20070602223110"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tr.wikipedia.org/wiki/Kartezyen_koordinat_sistemi"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tr.wikipedia.org/wiki/Pisagor_teoremi"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tr.wikipedia.org/wiki/Nokta_%C3%A7arp%C4%B1m"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tr.wikipedia.org/w/index.php?title=Dosya:Dot_Product.svg&amp;filetimestamp=20101208150407" TargetMode="External"/><Relationship Id="rId7" Type="http://schemas.openxmlformats.org/officeDocument/2006/relationships/image" Target="../media/image7.png"/><Relationship Id="rId2" Type="http://schemas.openxmlformats.org/officeDocument/2006/relationships/hyperlink" Target="http://tr.wikipedia.org/wiki/Theta"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tr.wikipedia.org/wiki/%C3%87apraz_%C3%A7arp%C4%B1m"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hyperlink" Target="http://tr.wikipedia.org/wiki/Denklik_ba%C4%9F%C4%B1nt%C4%B1s%C4%B1" TargetMode="External"/><Relationship Id="rId7" Type="http://schemas.openxmlformats.org/officeDocument/2006/relationships/hyperlink" Target="http://tr.wikipedia.org/wiki/Koordinat" TargetMode="External"/><Relationship Id="rId2" Type="http://schemas.openxmlformats.org/officeDocument/2006/relationships/hyperlink" Target="http://tr.wikipedia.org/wiki/Vekt%C3%B6r_uzay%C4%B1" TargetMode="External"/><Relationship Id="rId1" Type="http://schemas.openxmlformats.org/officeDocument/2006/relationships/slideLayout" Target="../slideLayouts/slideLayout2.xml"/><Relationship Id="rId6" Type="http://schemas.openxmlformats.org/officeDocument/2006/relationships/hyperlink" Target="http://tr.wikipedia.org/wiki/Nokta" TargetMode="External"/><Relationship Id="rId5" Type="http://schemas.openxmlformats.org/officeDocument/2006/relationships/hyperlink" Target="http://tr.wikipedia.org/wiki/Ba%C4%9F%C4%B1nt%C4%B1" TargetMode="External"/><Relationship Id="rId4" Type="http://schemas.openxmlformats.org/officeDocument/2006/relationships/hyperlink" Target="http://tr.wikipedia.org/wiki/Ancak_ve_ancak"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tr.wikipedia.org/w/index.php?title=Denklik_s%C4%B1n%C4%B1f%C4%B1&amp;action=edit&amp;redlink=1"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tr.wikipedia.org/w/index.php?title=S%C4%B1ral%C4%B1_n-li&amp;action=edit&amp;redlink=1" TargetMode="External"/><Relationship Id="rId2" Type="http://schemas.openxmlformats.org/officeDocument/2006/relationships/hyperlink" Target="http://tr.wikipedia.org/w/index.php?title=Bile%C5%9Fen&amp;action=edit&amp;redlink=1" TargetMode="External"/><Relationship Id="rId1" Type="http://schemas.openxmlformats.org/officeDocument/2006/relationships/slideLayout" Target="../slideLayouts/slideLayout2.xml"/><Relationship Id="rId5" Type="http://schemas.openxmlformats.org/officeDocument/2006/relationships/hyperlink" Target="http://tr.wikipedia.org/w/index.php?title=S%C3%BCtun_dizey&amp;action=edit&amp;redlink=1" TargetMode="External"/><Relationship Id="rId4" Type="http://schemas.openxmlformats.org/officeDocument/2006/relationships/hyperlink" Target="http://tr.wikipedia.org/w/index.php?title=Sat%C4%B1r_dizey&amp;action=edit&amp;redlink=1"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tr.wikipedia.org/w/index.php?title=Dosya:Vector_addition.svg&amp;filetimestamp=20070602203432"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tr.wikipedia.org/w/index.php?title=Da%C4%9F%C4%B1lma_%C3%B6zelli%C4%9Fi&amp;action=edit&amp;redlink=1" TargetMode="External"/><Relationship Id="rId7" Type="http://schemas.openxmlformats.org/officeDocument/2006/relationships/image" Target="../media/image22.png"/><Relationship Id="rId2" Type="http://schemas.openxmlformats.org/officeDocument/2006/relationships/hyperlink" Target="http://tr.wikipedia.org/wiki/Skaler" TargetMode="External"/><Relationship Id="rId1" Type="http://schemas.openxmlformats.org/officeDocument/2006/relationships/slideLayout" Target="../slideLayouts/slideLayout2.xml"/><Relationship Id="rId6" Type="http://schemas.openxmlformats.org/officeDocument/2006/relationships/hyperlink" Target="http://tr.wikipedia.org/wiki/Birim_%C3%B6%C4%9Fe" TargetMode="External"/><Relationship Id="rId11" Type="http://schemas.openxmlformats.org/officeDocument/2006/relationships/image" Target="../media/image26.png"/><Relationship Id="rId5" Type="http://schemas.openxmlformats.org/officeDocument/2006/relationships/hyperlink" Target="http://tr.wikipedia.org/wiki/Birle%C5%9Fme" TargetMode="External"/><Relationship Id="rId10" Type="http://schemas.openxmlformats.org/officeDocument/2006/relationships/image" Target="../media/image25.png"/><Relationship Id="rId4" Type="http://schemas.openxmlformats.org/officeDocument/2006/relationships/hyperlink" Target="http://tr.wikipedia.org/w/index.php?title=Say%C4%B1l&amp;action=edit&amp;redlink=1" TargetMode="External"/><Relationship Id="rId9" Type="http://schemas.openxmlformats.org/officeDocument/2006/relationships/image" Target="../media/image24.png"/></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tr.wikipedia.org/w/index.php?title=Birim_vekt%C3%B6r&amp;action=edit&amp;redlink=1" TargetMode="External"/><Relationship Id="rId7" Type="http://schemas.openxmlformats.org/officeDocument/2006/relationships/image" Target="../media/image29.png"/><Relationship Id="rId2" Type="http://schemas.openxmlformats.org/officeDocument/2006/relationships/hyperlink" Target="http://tr.wikipedia.org/wiki/Skaler" TargetMode="Externa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hyperlink" Target="http://tr.wikipedia.org/wiki/Kronecker_delta_fonksiyon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www.akademikmatematik.com/lineer-cebir/vektor-uzaylari.html" TargetMode="External"/><Relationship Id="rId7" Type="http://schemas.openxmlformats.org/officeDocument/2006/relationships/image" Target="../media/image34.png"/><Relationship Id="rId2" Type="http://schemas.openxmlformats.org/officeDocument/2006/relationships/hyperlink" Target="http://www.akademikmatematik.com/mat/lineer-bagimlilik-ve-lineer-bagimsizlik.html" TargetMode="Externa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akademikmatematik.com/lineer-cebir/vektor-uzaylari.html" TargetMode="Externa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hyperlink" Target="http://www.akademikmatematik.com/analiz/kumeler.html" TargetMode="Externa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3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hyperlink" Target="http://www.akademikmatematik.com/lineer-cebir/vektor-uzaylari.html" TargetMode="Externa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hyperlink" Target="http://www.akademikmatematik.com/lineer-cebir/vektor-uzaylari.html" TargetMode="External"/><Relationship Id="rId7" Type="http://schemas.openxmlformats.org/officeDocument/2006/relationships/image" Target="../media/image6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image" Target="../media/image85.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8.gif"/><Relationship Id="rId2" Type="http://schemas.openxmlformats.org/officeDocument/2006/relationships/image" Target="../media/image87.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image" Target="../media/image89.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image" Target="../media/image9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image" Target="../media/image93.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image" Target="../media/image95.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8.gif"/><Relationship Id="rId2" Type="http://schemas.openxmlformats.org/officeDocument/2006/relationships/image" Target="../media/image97.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0.gif"/><Relationship Id="rId2" Type="http://schemas.openxmlformats.org/officeDocument/2006/relationships/image" Target="../media/image99.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image" Target="../media/image101.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image" Target="../media/image103.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6.gif"/><Relationship Id="rId2" Type="http://schemas.openxmlformats.org/officeDocument/2006/relationships/image" Target="../media/image105.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8.gif"/><Relationship Id="rId2" Type="http://schemas.openxmlformats.org/officeDocument/2006/relationships/image" Target="../media/image107.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0.gif"/><Relationship Id="rId2" Type="http://schemas.openxmlformats.org/officeDocument/2006/relationships/image" Target="../media/image109.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2.gif"/><Relationship Id="rId2" Type="http://schemas.openxmlformats.org/officeDocument/2006/relationships/image" Target="../media/image11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4.gif"/><Relationship Id="rId2" Type="http://schemas.openxmlformats.org/officeDocument/2006/relationships/image" Target="../media/image113.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3 Dikdörtgen"/>
          <p:cNvSpPr/>
          <p:nvPr/>
        </p:nvSpPr>
        <p:spPr>
          <a:xfrm>
            <a:off x="285721" y="642918"/>
            <a:ext cx="8358246" cy="2246769"/>
          </a:xfrm>
          <a:prstGeom prst="rect">
            <a:avLst/>
          </a:prstGeom>
          <a:noFill/>
        </p:spPr>
        <p:txBody>
          <a:bodyPr wrap="square" lIns="91440" tIns="45720" rIns="91440" bIns="45720">
            <a:spAutoFit/>
          </a:bodyPr>
          <a:lstStyle/>
          <a:p>
            <a:pPr algn="ctr"/>
            <a:r>
              <a:rPr lang="tr-TR" sz="7000" b="1" i="1" u="sng"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Eras Bold ITC" pitchFamily="34" charset="0"/>
              </a:rPr>
              <a:t>GEOMETRİ YILLIK ÖDEVİ</a:t>
            </a:r>
            <a:endParaRPr lang="tr-TR" sz="7000" b="1" i="1" u="sng"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Eras Bold ITC" pitchFamily="34" charset="0"/>
            </a:endParaRP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4.Düzlemde Nokta İle Doğrunun Durumları</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pPr lvl="0"/>
            <a:r>
              <a:rPr lang="tr-TR" dirty="0" smtClean="0"/>
              <a:t>Doğrunun üzerindeki bir noktadan geçen ve bu doğruya dik olan bir tek doğru çizilebilir. </a:t>
            </a:r>
          </a:p>
          <a:p>
            <a:r>
              <a:rPr lang="tr-TR" dirty="0" smtClean="0"/>
              <a:t>d2 doğrusu </a:t>
            </a:r>
            <a:r>
              <a:rPr lang="tr-TR" dirty="0" err="1" smtClean="0"/>
              <a:t>A'dan</a:t>
            </a:r>
            <a:r>
              <a:rPr lang="tr-TR" dirty="0" smtClean="0"/>
              <a:t> geçer ve d1 e diktir </a:t>
            </a:r>
          </a:p>
          <a:p>
            <a:pPr lvl="0"/>
            <a:r>
              <a:rPr lang="tr-TR" dirty="0" smtClean="0"/>
              <a:t>Doğrunun dışındaki bir noktadan geçen ve bu doğruya dik olan bir tek doğru çizilebilir. </a:t>
            </a:r>
          </a:p>
          <a:p>
            <a:r>
              <a:rPr lang="tr-TR" dirty="0" smtClean="0"/>
              <a:t>d3 doğrusu </a:t>
            </a:r>
            <a:r>
              <a:rPr lang="tr-TR" dirty="0" err="1" smtClean="0"/>
              <a:t>B'den</a:t>
            </a:r>
            <a:r>
              <a:rPr lang="tr-TR" dirty="0" smtClean="0"/>
              <a:t> geçer ve d1 e diktir. </a:t>
            </a:r>
          </a:p>
          <a:p>
            <a:pPr lvl="0"/>
            <a:r>
              <a:rPr lang="tr-TR" dirty="0" smtClean="0"/>
              <a:t>Doğrunun dışındaki bir noktadan geçen ve bu doğruya paralel olan bir tek doğru çizilebilir. </a:t>
            </a:r>
          </a:p>
          <a:p>
            <a:r>
              <a:rPr lang="tr-TR" dirty="0" smtClean="0"/>
              <a:t>l2 doğrusu </a:t>
            </a:r>
            <a:r>
              <a:rPr lang="tr-TR" dirty="0" err="1" smtClean="0"/>
              <a:t>A'dan</a:t>
            </a:r>
            <a:r>
              <a:rPr lang="tr-TR" dirty="0" smtClean="0"/>
              <a:t> geçer ve l1 ile paraleldir. </a:t>
            </a:r>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5. Doğruların Düzlemde Ayırdığı Bölge Sayısı</a:t>
            </a:r>
            <a:r>
              <a:rPr lang="tr-TR" dirty="0" smtClean="0"/>
              <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Genel olarak, n adet doğru bir düzlemi en az (n + 1) bölgeye (paralellik hali), en fazla bölgeye ayırır.</a:t>
            </a:r>
          </a:p>
          <a:p>
            <a:pPr lvl="0"/>
            <a:r>
              <a:rPr lang="tr-TR" dirty="0" smtClean="0"/>
              <a:t>İki doğru, bir düzlemi en az 3 bölgeye, en fazla 4 bölgeye ayırır.</a:t>
            </a:r>
          </a:p>
          <a:p>
            <a:pPr lvl="0"/>
            <a:r>
              <a:rPr lang="tr-TR" dirty="0" smtClean="0"/>
              <a:t>Üç doğru, bir düzlemi en az 4 bölgeye, en fazla 7 bölgeye ayırır.</a:t>
            </a:r>
          </a:p>
          <a:p>
            <a:pPr lvl="0"/>
            <a:r>
              <a:rPr lang="tr-TR" dirty="0" smtClean="0"/>
              <a:t>Dört doğru, bir düzlemi en az 5 bölgeye, en fazla 11 bölgeye ayırır.</a:t>
            </a:r>
          </a:p>
          <a:p>
            <a:pPr lvl="0">
              <a:buNone/>
            </a:pPr>
            <a:endParaRPr lang="tr-TR" dirty="0" smtClean="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DOĞRU PARÇASI</a:t>
            </a:r>
            <a:br>
              <a:rPr lang="tr-TR" b="1" dirty="0" smtClean="0"/>
            </a:br>
            <a:endParaRPr lang="tr-TR" dirty="0"/>
          </a:p>
        </p:txBody>
      </p:sp>
      <p:sp>
        <p:nvSpPr>
          <p:cNvPr id="3" name="2 İçerik Yer Tutucusu"/>
          <p:cNvSpPr>
            <a:spLocks noGrp="1"/>
          </p:cNvSpPr>
          <p:nvPr>
            <p:ph idx="1"/>
          </p:nvPr>
        </p:nvSpPr>
        <p:spPr>
          <a:xfrm>
            <a:off x="457200" y="1600200"/>
            <a:ext cx="8229600" cy="4900634"/>
          </a:xfrm>
        </p:spPr>
        <p:txBody>
          <a:bodyPr/>
          <a:lstStyle/>
          <a:p>
            <a:r>
              <a:rPr lang="tr-TR" b="1" dirty="0" smtClean="0"/>
              <a:t>Doğru parçasının gösterimi: </a:t>
            </a:r>
            <a:r>
              <a:rPr lang="tr-TR" dirty="0" smtClean="0"/>
              <a:t>Doğru parçası etrafına konan iki dik çizgi ile gösterilir.</a:t>
            </a:r>
          </a:p>
          <a:p>
            <a:r>
              <a:rPr lang="tr-TR" dirty="0" smtClean="0"/>
              <a:t>Bunun anlamı şudur. bu şeklin sağı ve solu kapalıdır, uzatılamaz.</a:t>
            </a:r>
          </a:p>
          <a:p>
            <a:r>
              <a:rPr lang="tr-TR" dirty="0" smtClean="0"/>
              <a:t> </a:t>
            </a:r>
          </a:p>
          <a:p>
            <a:r>
              <a:rPr lang="tr-TR" dirty="0" smtClean="0"/>
              <a:t>A———-B </a:t>
            </a:r>
            <a:r>
              <a:rPr lang="tr-TR" dirty="0" err="1" smtClean="0"/>
              <a:t>şeklindekidoğru</a:t>
            </a:r>
            <a:r>
              <a:rPr lang="tr-TR" dirty="0" smtClean="0"/>
              <a:t> parçası,</a:t>
            </a:r>
          </a:p>
          <a:p>
            <a:r>
              <a:rPr lang="tr-TR" dirty="0" smtClean="0"/>
              <a:t>[AB]</a:t>
            </a:r>
            <a:br>
              <a:rPr lang="tr-TR" dirty="0" smtClean="0"/>
            </a:br>
            <a:r>
              <a:rPr lang="tr-TR" dirty="0" smtClean="0"/>
              <a:t>şeklinde gösterilir.</a:t>
            </a:r>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2900354" cy="1143000"/>
          </a:xfrm>
        </p:spPr>
        <p:txBody>
          <a:bodyPr/>
          <a:lstStyle/>
          <a:p>
            <a:r>
              <a:rPr lang="tr-TR" b="1" dirty="0" smtClean="0"/>
              <a:t>Işın nedir: </a:t>
            </a:r>
            <a:endParaRPr lang="tr-TR" dirty="0"/>
          </a:p>
        </p:txBody>
      </p:sp>
      <p:sp>
        <p:nvSpPr>
          <p:cNvPr id="3" name="2 İçerik Yer Tutucusu"/>
          <p:cNvSpPr>
            <a:spLocks noGrp="1"/>
          </p:cNvSpPr>
          <p:nvPr>
            <p:ph idx="1"/>
          </p:nvPr>
        </p:nvSpPr>
        <p:spPr>
          <a:xfrm>
            <a:off x="457200" y="1357298"/>
            <a:ext cx="8229600" cy="5214974"/>
          </a:xfrm>
        </p:spPr>
        <p:txBody>
          <a:bodyPr>
            <a:normAutofit fontScale="92500" lnSpcReduction="10000"/>
          </a:bodyPr>
          <a:lstStyle/>
          <a:p>
            <a:r>
              <a:rPr lang="tr-TR" dirty="0" smtClean="0"/>
              <a:t>Işın doğru ile doğru parçası arasında kalan bir gösterim şeklidir.</a:t>
            </a:r>
          </a:p>
          <a:p>
            <a:r>
              <a:rPr lang="tr-TR" dirty="0" err="1" smtClean="0"/>
              <a:t>şının</a:t>
            </a:r>
            <a:r>
              <a:rPr lang="tr-TR" dirty="0" smtClean="0"/>
              <a:t> bir ucu uzatılabilir, diğer ucu ise kapalıdır hiçbir şekilde uzatılamaz.</a:t>
            </a:r>
          </a:p>
          <a:p>
            <a:r>
              <a:rPr lang="tr-TR" b="1" dirty="0" smtClean="0"/>
              <a:t>Işın nasıl gösterilir: </a:t>
            </a:r>
            <a:r>
              <a:rPr lang="tr-TR" dirty="0" smtClean="0"/>
              <a:t>ışın doğru ile doğru parçasının arasında bir şekildir.</a:t>
            </a:r>
          </a:p>
          <a:p>
            <a:r>
              <a:rPr lang="tr-TR" dirty="0" smtClean="0"/>
              <a:t>Gösterimi de doğru ile doğru parçasının arasındadır.</a:t>
            </a:r>
          </a:p>
          <a:p>
            <a:r>
              <a:rPr lang="tr-TR" dirty="0" smtClean="0"/>
              <a:t>Örneğin</a:t>
            </a:r>
          </a:p>
          <a:p>
            <a:r>
              <a:rPr lang="tr-TR" dirty="0" smtClean="0"/>
              <a:t>A———-&gt;B şekildeki ışın [AB şeklinde gösterilir ve AB ışını diye okunur.</a:t>
            </a:r>
          </a:p>
          <a:p>
            <a:endParaRPr lang="tr-TR" dirty="0" smtClean="0"/>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Yönlü doğru parçası [Fiziksel (Geometrik) vektörler]</a:t>
            </a:r>
            <a:br>
              <a:rPr lang="tr-TR" b="1" dirty="0" smtClean="0"/>
            </a:br>
            <a:endParaRPr lang="tr-TR" dirty="0"/>
          </a:p>
        </p:txBody>
      </p:sp>
      <p:sp>
        <p:nvSpPr>
          <p:cNvPr id="3" name="2 İçerik Yer Tutucusu"/>
          <p:cNvSpPr>
            <a:spLocks noGrp="1"/>
          </p:cNvSpPr>
          <p:nvPr>
            <p:ph idx="1"/>
          </p:nvPr>
        </p:nvSpPr>
        <p:spPr>
          <a:xfrm>
            <a:off x="457200" y="1600200"/>
            <a:ext cx="8229600" cy="4972072"/>
          </a:xfrm>
        </p:spPr>
        <p:txBody>
          <a:bodyPr>
            <a:normAutofit/>
          </a:bodyPr>
          <a:lstStyle/>
          <a:p>
            <a:endParaRPr lang="tr-TR" dirty="0" smtClean="0"/>
          </a:p>
          <a:p>
            <a:pPr>
              <a:buNone/>
            </a:pPr>
            <a:endParaRPr lang="tr-TR" dirty="0" smtClean="0"/>
          </a:p>
          <a:p>
            <a:r>
              <a:rPr lang="tr-TR" dirty="0" err="1" smtClean="0"/>
              <a:t>Vectorarrowpointingfrom</a:t>
            </a:r>
            <a:r>
              <a:rPr lang="tr-TR" i="1" dirty="0" err="1" smtClean="0"/>
              <a:t>A</a:t>
            </a:r>
            <a:r>
              <a:rPr lang="tr-TR" dirty="0" err="1" smtClean="0"/>
              <a:t>to</a:t>
            </a:r>
            <a:r>
              <a:rPr lang="tr-TR" i="1" dirty="0" err="1" smtClean="0"/>
              <a:t>B</a:t>
            </a:r>
            <a:endParaRPr lang="tr-TR" dirty="0" smtClean="0"/>
          </a:p>
          <a:p>
            <a:r>
              <a:rPr lang="tr-TR" b="1" dirty="0" smtClean="0"/>
              <a:t>Yönlü doğru parçası</a:t>
            </a:r>
            <a:r>
              <a:rPr lang="tr-TR" dirty="0" smtClean="0"/>
              <a:t> veya </a:t>
            </a:r>
            <a:r>
              <a:rPr lang="tr-TR" b="1" dirty="0" smtClean="0"/>
              <a:t>Fiziksel vektörler</a:t>
            </a:r>
            <a:r>
              <a:rPr lang="tr-TR" dirty="0" smtClean="0"/>
              <a:t> veya </a:t>
            </a:r>
            <a:r>
              <a:rPr lang="tr-TR" b="1" dirty="0" smtClean="0"/>
              <a:t>Geometrik vektörler</a:t>
            </a:r>
            <a:r>
              <a:rPr lang="tr-TR" dirty="0" smtClean="0"/>
              <a:t>, </a:t>
            </a:r>
            <a:r>
              <a:rPr lang="tr-TR" dirty="0" err="1" smtClean="0"/>
              <a:t>başlangış</a:t>
            </a:r>
            <a:r>
              <a:rPr lang="tr-TR" dirty="0" smtClean="0"/>
              <a:t> noktası "</a:t>
            </a:r>
            <a:r>
              <a:rPr lang="tr-TR" b="1" dirty="0" smtClean="0"/>
              <a:t>A</a:t>
            </a:r>
            <a:r>
              <a:rPr lang="tr-TR" dirty="0" smtClean="0"/>
              <a:t>", Bitim noktası "</a:t>
            </a:r>
            <a:r>
              <a:rPr lang="tr-TR" b="1" dirty="0" smtClean="0"/>
              <a:t>B</a:t>
            </a:r>
            <a:r>
              <a:rPr lang="tr-TR" dirty="0" smtClean="0"/>
              <a:t>" olan [AB] doğru parçasına </a:t>
            </a:r>
            <a:r>
              <a:rPr lang="tr-TR" i="1" dirty="0" smtClean="0"/>
              <a:t>Yönlü doğru parçası</a:t>
            </a:r>
            <a:r>
              <a:rPr lang="tr-TR" dirty="0" smtClean="0"/>
              <a:t> denir. Bu </a:t>
            </a:r>
            <a:r>
              <a:rPr lang="tr-TR" b="1" dirty="0" smtClean="0"/>
              <a:t>Vektör</a:t>
            </a:r>
            <a:r>
              <a:rPr lang="tr-TR" dirty="0" smtClean="0"/>
              <a:t>;</a:t>
            </a:r>
          </a:p>
          <a:p>
            <a:r>
              <a:rPr lang="tr-TR" dirty="0" smtClean="0"/>
              <a:t>ile gösterilir.</a:t>
            </a:r>
          </a:p>
          <a:p>
            <a:pPr>
              <a:buNone/>
            </a:pPr>
            <a:endParaRPr lang="tr-TR" dirty="0"/>
          </a:p>
        </p:txBody>
      </p:sp>
      <p:pic>
        <p:nvPicPr>
          <p:cNvPr id="4" name="3 Resim" descr="http://upload.wikimedia.org/wikipedia/commons/thumb/9/95/Vector_from_A_to_B.svg/200px-Vector_from_A_to_B.svg.pn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500166" y="1785926"/>
            <a:ext cx="2643206" cy="1000132"/>
          </a:xfrm>
          <a:prstGeom prst="rect">
            <a:avLst/>
          </a:prstGeom>
          <a:noFill/>
          <a:ln>
            <a:noFill/>
          </a:ln>
        </p:spPr>
      </p:pic>
      <p:sp>
        <p:nvSpPr>
          <p:cNvPr id="5" name="Altbilgi Yer Tutucusu 4"/>
          <p:cNvSpPr>
            <a:spLocks noGrp="1"/>
          </p:cNvSpPr>
          <p:nvPr>
            <p:ph type="ftr" sz="quarter" idx="11"/>
          </p:nvPr>
        </p:nvSpPr>
        <p:spPr/>
        <p:txBody>
          <a:bodyPr/>
          <a:lstStyle/>
          <a:p>
            <a:r>
              <a:rPr lang="tr-TR" smtClean="0"/>
              <a:t>www.globalders.com</a:t>
            </a:r>
            <a:endParaRPr lang="tr-TR"/>
          </a:p>
        </p:txBody>
      </p:sp>
    </p:spTree>
  </p:cSld>
  <p:clrMapOvr>
    <a:masterClrMapping/>
  </p:clrMapOvr>
  <p:transition>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idx="1"/>
          </p:nvPr>
        </p:nvSpPr>
        <p:spPr>
          <a:xfrm>
            <a:off x="457200" y="285750"/>
            <a:ext cx="8229600" cy="5840413"/>
          </a:xfrm>
        </p:spPr>
        <p:txBody>
          <a:bodyPr>
            <a:normAutofit fontScale="92500" lnSpcReduction="10000"/>
          </a:bodyPr>
          <a:lstStyle/>
          <a:p>
            <a:endParaRPr lang="tr-TR" sz="2400" dirty="0" smtClean="0"/>
          </a:p>
          <a:p>
            <a:endParaRPr lang="tr-TR" sz="2400" dirty="0" smtClean="0"/>
          </a:p>
          <a:p>
            <a:endParaRPr lang="tr-TR" sz="2400" dirty="0" smtClean="0"/>
          </a:p>
          <a:p>
            <a:endParaRPr lang="tr-TR" sz="2400" dirty="0" smtClean="0"/>
          </a:p>
          <a:p>
            <a:endParaRPr lang="tr-TR" sz="2400" dirty="0" smtClean="0"/>
          </a:p>
          <a:p>
            <a:endParaRPr lang="tr-TR" sz="2400" dirty="0" smtClean="0"/>
          </a:p>
          <a:p>
            <a:r>
              <a:rPr lang="tr-TR" sz="2800" dirty="0" smtClean="0"/>
              <a:t>Ok vektörün yönünü gösterir. Doğru parçasının uzunluğu ise, vektör büyüklüğü ile doğru orantılıdır.</a:t>
            </a:r>
          </a:p>
          <a:p>
            <a:r>
              <a:rPr lang="tr-TR" sz="2800" dirty="0" smtClean="0"/>
              <a:t>İki boyutlu bir </a:t>
            </a:r>
            <a:r>
              <a:rPr lang="tr-TR" sz="2800" dirty="0" smtClean="0">
                <a:hlinkClick r:id="rId2" tooltip="Koordinat düzlemi (sayfa mevcut değil)"/>
              </a:rPr>
              <a:t>koordinat düzleminde</a:t>
            </a:r>
            <a:r>
              <a:rPr lang="tr-TR" sz="2800" dirty="0" smtClean="0"/>
              <a:t>; bazen bir vektör koordinat düzlemine dik olarak gösterilmesi gerekebilir. Bir dairenin merkezinde bir nokta bulunursa (Unicode U+2299 ⊙), bu sembol yönü gözlemciye doğru olan bir vektörü göstermektedir. Bir dairenin içinde bir çarpı işareti bulunursa (Unicode U+2297 ⊗), bu sembol yönü </a:t>
            </a:r>
            <a:r>
              <a:rPr lang="tr-TR" sz="2800" dirty="0" smtClean="0">
                <a:hlinkClick r:id="rId3" tooltip="Düzlem"/>
              </a:rPr>
              <a:t>düzlemin</a:t>
            </a:r>
            <a:r>
              <a:rPr lang="tr-TR" sz="2800" dirty="0" smtClean="0"/>
              <a:t> arkasına doğru olan bir vektörü </a:t>
            </a:r>
          </a:p>
          <a:p>
            <a:endParaRPr lang="tr-TR" dirty="0"/>
          </a:p>
        </p:txBody>
      </p:sp>
      <p:pic>
        <p:nvPicPr>
          <p:cNvPr id="5" name="4 Resim" descr="Notation for vectors in or out of a plane.svg">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1071538" y="285728"/>
            <a:ext cx="3643338" cy="1714512"/>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5614998" cy="1154098"/>
          </a:xfrm>
        </p:spPr>
        <p:txBody>
          <a:bodyPr>
            <a:normAutofit fontScale="90000"/>
          </a:bodyPr>
          <a:lstStyle/>
          <a:p>
            <a:r>
              <a:rPr lang="tr-TR" b="1" dirty="0" smtClean="0"/>
              <a:t/>
            </a:r>
            <a:br>
              <a:rPr lang="tr-TR" b="1" dirty="0" smtClean="0"/>
            </a:br>
            <a:r>
              <a:rPr lang="tr-TR" b="1" dirty="0" smtClean="0"/>
              <a:t/>
            </a:r>
            <a:br>
              <a:rPr lang="tr-TR" b="1" dirty="0" smtClean="0"/>
            </a:br>
            <a:r>
              <a:rPr lang="tr-TR" b="1" dirty="0" smtClean="0"/>
              <a:t>Standart temel vektörler </a:t>
            </a:r>
            <a:r>
              <a:rPr lang="tr-TR" dirty="0" smtClean="0"/>
              <a:t/>
            </a:r>
            <a:br>
              <a:rPr lang="tr-TR" dirty="0" smtClean="0"/>
            </a:br>
            <a:r>
              <a:rPr lang="tr-TR" dirty="0" smtClean="0"/>
              <a:t/>
            </a:r>
            <a:br>
              <a:rPr lang="tr-TR" dirty="0" smtClean="0"/>
            </a:br>
            <a:endParaRPr lang="tr-TR" dirty="0"/>
          </a:p>
        </p:txBody>
      </p:sp>
      <p:sp>
        <p:nvSpPr>
          <p:cNvPr id="3" name="2 İçerik Yer Tutucusu"/>
          <p:cNvSpPr>
            <a:spLocks noGrp="1"/>
          </p:cNvSpPr>
          <p:nvPr>
            <p:ph idx="1"/>
          </p:nvPr>
        </p:nvSpPr>
        <p:spPr/>
        <p:txBody>
          <a:bodyPr>
            <a:normAutofit/>
          </a:bodyPr>
          <a:lstStyle/>
          <a:p>
            <a:pPr>
              <a:buNone/>
            </a:pPr>
            <a:endParaRPr lang="tr-TR" dirty="0" smtClean="0"/>
          </a:p>
          <a:p>
            <a:pPr>
              <a:buNone/>
            </a:pPr>
            <a:endParaRPr lang="tr-TR" dirty="0" smtClean="0"/>
          </a:p>
          <a:p>
            <a:r>
              <a:rPr lang="tr-TR" sz="2400" dirty="0" smtClean="0"/>
              <a:t>"</a:t>
            </a:r>
            <a:r>
              <a:rPr lang="tr-TR" sz="2400" b="1" dirty="0" smtClean="0"/>
              <a:t>i</a:t>
            </a:r>
            <a:r>
              <a:rPr lang="tr-TR" sz="2400" dirty="0" smtClean="0"/>
              <a:t>","</a:t>
            </a:r>
            <a:r>
              <a:rPr lang="tr-TR" sz="2400" b="1" dirty="0" smtClean="0"/>
              <a:t>j</a:t>
            </a:r>
            <a:r>
              <a:rPr lang="tr-TR" sz="2400" dirty="0" smtClean="0"/>
              <a:t>","</a:t>
            </a:r>
            <a:r>
              <a:rPr lang="tr-TR" sz="2400" b="1" dirty="0" smtClean="0"/>
              <a:t>k</a:t>
            </a:r>
            <a:r>
              <a:rPr lang="tr-TR" sz="2400" dirty="0" smtClean="0"/>
              <a:t>" temel birim vektörleri.</a:t>
            </a:r>
          </a:p>
          <a:p>
            <a:r>
              <a:rPr lang="tr-TR" sz="2400" dirty="0" smtClean="0"/>
              <a:t>Üç boyutlu </a:t>
            </a:r>
            <a:r>
              <a:rPr lang="tr-TR" sz="2400" dirty="0" err="1" smtClean="0">
                <a:hlinkClick r:id="rId2" tooltip="Kartezyen koordinat sistemi"/>
              </a:rPr>
              <a:t>kartezyen</a:t>
            </a:r>
            <a:r>
              <a:rPr lang="tr-TR" sz="2400" dirty="0" smtClean="0">
                <a:hlinkClick r:id="rId2" tooltip="Kartezyen koordinat sistemi"/>
              </a:rPr>
              <a:t> koordinat </a:t>
            </a:r>
            <a:r>
              <a:rPr lang="tr-TR" sz="2400" dirty="0" err="1" smtClean="0">
                <a:hlinkClick r:id="rId2" tooltip="Kartezyen koordinat sistemi"/>
              </a:rPr>
              <a:t>sisteminde</a:t>
            </a:r>
            <a:r>
              <a:rPr lang="tr-TR" sz="2400" b="1" dirty="0" err="1" smtClean="0"/>
              <a:t>x</a:t>
            </a:r>
            <a:r>
              <a:rPr lang="tr-TR" sz="2400" dirty="0" smtClean="0"/>
              <a:t>,</a:t>
            </a:r>
            <a:r>
              <a:rPr lang="tr-TR" sz="2400" b="1" dirty="0" smtClean="0"/>
              <a:t>y</a:t>
            </a:r>
            <a:r>
              <a:rPr lang="tr-TR" sz="2400" dirty="0" smtClean="0"/>
              <a:t> ve </a:t>
            </a:r>
            <a:r>
              <a:rPr lang="tr-TR" sz="2400" b="1" dirty="0" smtClean="0"/>
              <a:t>z</a:t>
            </a:r>
            <a:r>
              <a:rPr lang="tr-TR" sz="2400" dirty="0" smtClean="0"/>
              <a:t> eksenleri üzerinde yer alan üç tane temel birim vektör (Birim vektör: uzunluğu 1 birim olan vektörlere denir) vardır. </a:t>
            </a:r>
            <a:endParaRPr lang="tr-TR" sz="2400"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Bunlar:</a:t>
            </a:r>
          </a:p>
          <a:p>
            <a:pPr>
              <a:buNone/>
            </a:pPr>
            <a:endParaRPr lang="tr-TR" dirty="0" smtClean="0"/>
          </a:p>
          <a:p>
            <a:pPr>
              <a:buNone/>
            </a:pPr>
            <a:r>
              <a:rPr lang="tr-TR" dirty="0" smtClean="0"/>
              <a:t> </a:t>
            </a:r>
          </a:p>
          <a:p>
            <a:pPr>
              <a:buNone/>
            </a:pPr>
            <a:r>
              <a:rPr lang="tr-TR" sz="1200" dirty="0" smtClean="0"/>
              <a:t>    </a:t>
            </a:r>
            <a:r>
              <a:rPr lang="tr-TR" sz="1800" dirty="0" smtClean="0"/>
              <a:t>ise:</a:t>
            </a:r>
            <a:endParaRPr lang="tr-TR" sz="1800" dirty="0"/>
          </a:p>
        </p:txBody>
      </p:sp>
      <p:pic>
        <p:nvPicPr>
          <p:cNvPr id="4" name="3 Resim" descr="j = {\mathbf e}_2 = (0,1,0)"/>
          <p:cNvPicPr/>
          <p:nvPr/>
        </p:nvPicPr>
        <p:blipFill>
          <a:blip r:embed="rId2">
            <a:extLst>
              <a:ext uri="{28A0092B-C50C-407E-A947-70E740481C1C}">
                <a14:useLocalDpi xmlns:a14="http://schemas.microsoft.com/office/drawing/2010/main" val="0"/>
              </a:ext>
            </a:extLst>
          </a:blip>
          <a:srcRect/>
          <a:stretch>
            <a:fillRect/>
          </a:stretch>
        </p:blipFill>
        <p:spPr bwMode="auto">
          <a:xfrm>
            <a:off x="714348" y="2285992"/>
            <a:ext cx="2286016" cy="428628"/>
          </a:xfrm>
          <a:prstGeom prst="rect">
            <a:avLst/>
          </a:prstGeom>
          <a:noFill/>
          <a:ln>
            <a:noFill/>
          </a:ln>
        </p:spPr>
      </p:pic>
      <p:pic>
        <p:nvPicPr>
          <p:cNvPr id="5" name="4 Resim" descr="\overrightarrow{G} = (a, b, c) = a{\mathbf i} + b{\mathbf j} + c{\mathbf k}"/>
          <p:cNvPicPr/>
          <p:nvPr/>
        </p:nvPicPr>
        <p:blipFill>
          <a:blip r:embed="rId3">
            <a:extLst>
              <a:ext uri="{28A0092B-C50C-407E-A947-70E740481C1C}">
                <a14:useLocalDpi xmlns:a14="http://schemas.microsoft.com/office/drawing/2010/main" val="0"/>
              </a:ext>
            </a:extLst>
          </a:blip>
          <a:srcRect/>
          <a:stretch>
            <a:fillRect/>
          </a:stretch>
        </p:blipFill>
        <p:spPr bwMode="auto">
          <a:xfrm>
            <a:off x="571472" y="3857628"/>
            <a:ext cx="3071834" cy="785818"/>
          </a:xfrm>
          <a:prstGeom prst="rect">
            <a:avLst/>
          </a:prstGeom>
          <a:noFill/>
          <a:ln>
            <a:noFill/>
          </a:ln>
        </p:spPr>
      </p:pic>
      <p:pic>
        <p:nvPicPr>
          <p:cNvPr id="6" name="5 Resim" descr="k = {\mathbf e}_3 = (0,0,1)"/>
          <p:cNvPicPr/>
          <p:nvPr/>
        </p:nvPicPr>
        <p:blipFill>
          <a:blip r:embed="rId4">
            <a:extLst>
              <a:ext uri="{28A0092B-C50C-407E-A947-70E740481C1C}">
                <a14:useLocalDpi xmlns:a14="http://schemas.microsoft.com/office/drawing/2010/main" val="0"/>
              </a:ext>
            </a:extLst>
          </a:blip>
          <a:srcRect/>
          <a:stretch>
            <a:fillRect/>
          </a:stretch>
        </p:blipFill>
        <p:spPr bwMode="auto">
          <a:xfrm>
            <a:off x="714348" y="2857496"/>
            <a:ext cx="2071702" cy="571504"/>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Bir konum vektörünün normu [uzunluğu(boyu)] </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b="1" dirty="0" smtClean="0"/>
              <a:t>a</a:t>
            </a:r>
            <a:r>
              <a:rPr lang="tr-TR" dirty="0" smtClean="0"/>
              <a:t> vektörünün uzunluğu, </a:t>
            </a:r>
            <a:r>
              <a:rPr lang="tr-TR" b="1" dirty="0" smtClean="0"/>
              <a:t>||a||</a:t>
            </a:r>
            <a:r>
              <a:rPr lang="tr-TR" dirty="0" smtClean="0"/>
              <a:t> sembolü ile gösterilir.</a:t>
            </a:r>
          </a:p>
          <a:p>
            <a:r>
              <a:rPr lang="tr-TR" dirty="0" smtClean="0"/>
              <a:t>"</a:t>
            </a:r>
            <a:r>
              <a:rPr lang="tr-TR" b="1" dirty="0" smtClean="0"/>
              <a:t>i</a:t>
            </a:r>
            <a:r>
              <a:rPr lang="tr-TR" dirty="0" smtClean="0"/>
              <a:t>", "</a:t>
            </a:r>
            <a:r>
              <a:rPr lang="tr-TR" b="1" dirty="0" smtClean="0"/>
              <a:t>j</a:t>
            </a:r>
            <a:r>
              <a:rPr lang="tr-TR" dirty="0" smtClean="0"/>
              <a:t>" ve "</a:t>
            </a:r>
            <a:r>
              <a:rPr lang="tr-TR" b="1" dirty="0" smtClean="0"/>
              <a:t>k</a:t>
            </a:r>
            <a:r>
              <a:rPr lang="tr-TR" dirty="0" smtClean="0"/>
              <a:t>" temel birim vektörleri cinsinden yazılan bir vektörün uzunluk formülü, </a:t>
            </a:r>
            <a:r>
              <a:rPr lang="tr-TR" dirty="0" smtClean="0">
                <a:hlinkClick r:id="rId2" tooltip="Pisagor teoremi"/>
              </a:rPr>
              <a:t>Pisagor </a:t>
            </a:r>
            <a:r>
              <a:rPr lang="tr-TR" dirty="0" err="1" smtClean="0">
                <a:hlinkClick r:id="rId2" tooltip="Pisagor teoremi"/>
              </a:rPr>
              <a:t>teoremi</a:t>
            </a:r>
            <a:r>
              <a:rPr lang="tr-TR" dirty="0" err="1" smtClean="0"/>
              <a:t>'nin</a:t>
            </a:r>
            <a:r>
              <a:rPr lang="tr-TR" dirty="0" smtClean="0"/>
              <a:t> bir sonucudur. O halde:</a:t>
            </a:r>
          </a:p>
          <a:p>
            <a:endParaRPr lang="tr-TR" dirty="0" smtClean="0"/>
          </a:p>
          <a:p>
            <a:pPr>
              <a:buNone/>
            </a:pPr>
            <a:r>
              <a:rPr lang="tr-TR" dirty="0" smtClean="0"/>
              <a:t>   Yukarıdaki vektörü ele alırsak:</a:t>
            </a:r>
          </a:p>
          <a:p>
            <a:endParaRPr lang="tr-TR" dirty="0"/>
          </a:p>
        </p:txBody>
      </p:sp>
      <p:pic>
        <p:nvPicPr>
          <p:cNvPr id="4" name="3 Resim" descr="\overrightarrow{G} = (a, b, c) = a{\mathbf i} + b{\mathbf j} + c{\mathbf k}"/>
          <p:cNvPicPr/>
          <p:nvPr/>
        </p:nvPicPr>
        <p:blipFill>
          <a:blip r:embed="rId3">
            <a:extLst>
              <a:ext uri="{28A0092B-C50C-407E-A947-70E740481C1C}">
                <a14:useLocalDpi xmlns:a14="http://schemas.microsoft.com/office/drawing/2010/main" val="0"/>
              </a:ext>
            </a:extLst>
          </a:blip>
          <a:srcRect/>
          <a:stretch>
            <a:fillRect/>
          </a:stretch>
        </p:blipFill>
        <p:spPr bwMode="auto">
          <a:xfrm>
            <a:off x="857224" y="4357694"/>
            <a:ext cx="2428892" cy="500066"/>
          </a:xfrm>
          <a:prstGeom prst="rect">
            <a:avLst/>
          </a:prstGeom>
          <a:noFill/>
          <a:ln>
            <a:noFill/>
          </a:ln>
        </p:spPr>
      </p:pic>
      <p:pic>
        <p:nvPicPr>
          <p:cNvPr id="5" name="4 Resim" descr="\left\|\overrightarrow{G}\right\|=\sqrt{{a}^2+{b}^2+{c}^2}"/>
          <p:cNvPicPr/>
          <p:nvPr/>
        </p:nvPicPr>
        <p:blipFill>
          <a:blip r:embed="rId4">
            <a:extLst>
              <a:ext uri="{28A0092B-C50C-407E-A947-70E740481C1C}">
                <a14:useLocalDpi xmlns:a14="http://schemas.microsoft.com/office/drawing/2010/main" val="0"/>
              </a:ext>
            </a:extLst>
          </a:blip>
          <a:srcRect/>
          <a:stretch>
            <a:fillRect/>
          </a:stretch>
        </p:blipFill>
        <p:spPr bwMode="auto">
          <a:xfrm>
            <a:off x="928662" y="5500702"/>
            <a:ext cx="2357454" cy="785818"/>
          </a:xfrm>
          <a:prstGeom prst="rect">
            <a:avLst/>
          </a:prstGeom>
          <a:noFill/>
          <a:ln>
            <a:noFill/>
          </a:ln>
        </p:spPr>
      </p:pic>
      <p:sp>
        <p:nvSpPr>
          <p:cNvPr id="6" name="Altbilgi Yer Tutucusu 5"/>
          <p:cNvSpPr>
            <a:spLocks noGrp="1"/>
          </p:cNvSpPr>
          <p:nvPr>
            <p:ph type="ftr" sz="quarter" idx="11"/>
          </p:nvPr>
        </p:nvSpPr>
        <p:spPr/>
        <p:txBody>
          <a:bodyPr/>
          <a:lstStyle/>
          <a:p>
            <a:r>
              <a:rPr lang="tr-TR" smtClean="0"/>
              <a:t>www.globalders.com</a:t>
            </a:r>
            <a:endParaRPr lang="tr-TR"/>
          </a:p>
        </p:txBody>
      </p:sp>
    </p:spTree>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İki konum vektörünün birbiriyle çarpımı</a:t>
            </a:r>
            <a:r>
              <a:rPr lang="tr-TR" dirty="0" smtClean="0"/>
              <a:t/>
            </a:r>
            <a:br>
              <a:rPr lang="tr-TR" dirty="0" smtClean="0"/>
            </a:br>
            <a:endParaRPr lang="tr-TR" dirty="0"/>
          </a:p>
        </p:txBody>
      </p:sp>
      <p:sp>
        <p:nvSpPr>
          <p:cNvPr id="3" name="2 İçerik Yer Tutucusu"/>
          <p:cNvSpPr>
            <a:spLocks noGrp="1"/>
          </p:cNvSpPr>
          <p:nvPr>
            <p:ph idx="1"/>
          </p:nvPr>
        </p:nvSpPr>
        <p:spPr/>
        <p:txBody>
          <a:bodyPr/>
          <a:lstStyle/>
          <a:p>
            <a:endParaRPr lang="tr-TR" dirty="0" smtClean="0"/>
          </a:p>
          <a:p>
            <a:pPr>
              <a:buNone/>
            </a:pPr>
            <a:r>
              <a:rPr lang="tr-TR" dirty="0" smtClean="0"/>
              <a:t> </a:t>
            </a:r>
          </a:p>
          <a:p>
            <a:r>
              <a:rPr lang="tr-TR" dirty="0" smtClean="0"/>
              <a:t> Bu iki vektörü ele alırsak:</a:t>
            </a:r>
          </a:p>
          <a:p>
            <a:r>
              <a:rPr lang="tr-TR" b="1" dirty="0" smtClean="0"/>
              <a:t>  </a:t>
            </a:r>
            <a:r>
              <a:rPr lang="tr-TR" b="1" dirty="0" err="1" smtClean="0"/>
              <a:t>Skaler</a:t>
            </a:r>
            <a:r>
              <a:rPr lang="tr-TR" b="1" dirty="0" smtClean="0"/>
              <a:t> (iç) çarpım ( ) </a:t>
            </a:r>
            <a:endParaRPr lang="tr-TR" dirty="0" smtClean="0"/>
          </a:p>
          <a:p>
            <a:r>
              <a:rPr lang="tr-TR" dirty="0" smtClean="0"/>
              <a:t>  "</a:t>
            </a:r>
            <a:r>
              <a:rPr lang="tr-TR" dirty="0" smtClean="0">
                <a:hlinkClick r:id="rId2" tooltip="Nokta çarpım"/>
              </a:rPr>
              <a:t>Nokta çarpım</a:t>
            </a:r>
            <a:r>
              <a:rPr lang="tr-TR" dirty="0" smtClean="0"/>
              <a:t>" denilen çarpım yöntemiyle         yapılan çarpımdır.</a:t>
            </a:r>
          </a:p>
          <a:p>
            <a:pPr>
              <a:buNone/>
            </a:pPr>
            <a:endParaRPr lang="tr-TR" dirty="0"/>
          </a:p>
        </p:txBody>
      </p:sp>
      <p:pic>
        <p:nvPicPr>
          <p:cNvPr id="4" name="3 Resim" descr="\overrightarrow{G} = (a, b, c)"/>
          <p:cNvPicPr/>
          <p:nvPr/>
        </p:nvPicPr>
        <p:blipFill>
          <a:blip r:embed="rId3">
            <a:extLst>
              <a:ext uri="{28A0092B-C50C-407E-A947-70E740481C1C}">
                <a14:useLocalDpi xmlns:a14="http://schemas.microsoft.com/office/drawing/2010/main" val="0"/>
              </a:ext>
            </a:extLst>
          </a:blip>
          <a:srcRect/>
          <a:stretch>
            <a:fillRect/>
          </a:stretch>
        </p:blipFill>
        <p:spPr bwMode="auto">
          <a:xfrm>
            <a:off x="857224" y="1714488"/>
            <a:ext cx="1643074" cy="500066"/>
          </a:xfrm>
          <a:prstGeom prst="rect">
            <a:avLst/>
          </a:prstGeom>
          <a:noFill/>
          <a:ln>
            <a:noFill/>
          </a:ln>
        </p:spPr>
      </p:pic>
      <p:pic>
        <p:nvPicPr>
          <p:cNvPr id="5" name="4 Resim" descr="\overrightarrow{H} = (d, e, f)"/>
          <p:cNvPicPr/>
          <p:nvPr/>
        </p:nvPicPr>
        <p:blipFill>
          <a:blip r:embed="rId4">
            <a:extLst>
              <a:ext uri="{28A0092B-C50C-407E-A947-70E740481C1C}">
                <a14:useLocalDpi xmlns:a14="http://schemas.microsoft.com/office/drawing/2010/main" val="0"/>
              </a:ext>
            </a:extLst>
          </a:blip>
          <a:srcRect/>
          <a:stretch>
            <a:fillRect/>
          </a:stretch>
        </p:blipFill>
        <p:spPr bwMode="auto">
          <a:xfrm>
            <a:off x="857224" y="2214554"/>
            <a:ext cx="1714512" cy="500066"/>
          </a:xfrm>
          <a:prstGeom prst="rect">
            <a:avLst/>
          </a:prstGeom>
          <a:noFill/>
          <a:ln>
            <a:noFill/>
          </a:ln>
        </p:spPr>
      </p:pic>
      <p:sp>
        <p:nvSpPr>
          <p:cNvPr id="6" name="Altbilgi Yer Tutucusu 5"/>
          <p:cNvSpPr>
            <a:spLocks noGrp="1"/>
          </p:cNvSpPr>
          <p:nvPr>
            <p:ph type="ftr" sz="quarter" idx="11"/>
          </p:nvPr>
        </p:nvSpPr>
        <p:spPr/>
        <p:txBody>
          <a:bodyPr/>
          <a:lstStyle/>
          <a:p>
            <a:r>
              <a:rPr lang="tr-TR" smtClean="0"/>
              <a:t>www.globalders.com</a:t>
            </a:r>
            <a:endParaRPr lang="tr-TR"/>
          </a:p>
        </p:txBody>
      </p:sp>
    </p:spTree>
  </p:cSld>
  <p:clrMapOvr>
    <a:masterClrMapping/>
  </p:clrMapOvr>
  <p:transition>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5768997"/>
          </a:xfrm>
        </p:spPr>
        <p:txBody>
          <a:bodyPr>
            <a:noAutofit/>
          </a:bodyPr>
          <a:lstStyle/>
          <a:p>
            <a:r>
              <a:rPr lang="tr-TR" dirty="0" smtClean="0"/>
              <a:t>Geometride nokta, doğru, düzlem ve uzay gibi bazı kavramlar tanımsız olarak kabul edilir. Kalemin veya sivri bir şeyin ucunun bıraktığı ize nokta diyebiliriz. Cetvelin kenarı ile bir doğru çizebiliriz. Sınıfın duvarı, pencere camı birer düzlemdir. Odanın içerisi, herhangi bir cismin kapladığı yer birer uzay belirtirler. </a:t>
            </a:r>
            <a:br>
              <a:rPr lang="tr-TR" dirty="0" smtClean="0"/>
            </a:br>
            <a:r>
              <a:rPr lang="tr-TR" dirty="0" smtClean="0"/>
              <a:t/>
            </a:r>
            <a:br>
              <a:rPr lang="tr-TR" dirty="0" smtClean="0"/>
            </a:br>
            <a:r>
              <a:rPr lang="tr-TR" dirty="0" smtClean="0"/>
              <a:t>Nokta : « . » Biçiminde ifade edilir ve genellikle büyük harfle gösterilir. Nokta boyutsuzdur.</a:t>
            </a:r>
            <a:br>
              <a:rPr lang="tr-TR" dirty="0" smtClean="0"/>
            </a:br>
            <a:r>
              <a:rPr lang="tr-TR" dirty="0" smtClean="0"/>
              <a:t>« . » nokta, « . A” A noktası </a:t>
            </a:r>
            <a:br>
              <a:rPr lang="tr-TR" dirty="0" smtClean="0"/>
            </a:b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Bileşenleri türünden çarpımı</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Örnek:</a:t>
            </a:r>
          </a:p>
          <a:p>
            <a:endParaRPr lang="tr-TR" dirty="0" smtClean="0"/>
          </a:p>
          <a:p>
            <a:pPr>
              <a:buNone/>
            </a:pPr>
            <a:r>
              <a:rPr lang="tr-TR" sz="6600" dirty="0" smtClean="0"/>
              <a:t>.</a:t>
            </a:r>
            <a:r>
              <a:rPr lang="tr-TR" dirty="0" smtClean="0"/>
              <a:t>Bu iki vektörü ele alırsak:</a:t>
            </a:r>
          </a:p>
          <a:p>
            <a:pPr>
              <a:buNone/>
            </a:pPr>
            <a:endParaRPr lang="tr-TR" dirty="0"/>
          </a:p>
        </p:txBody>
      </p:sp>
      <p:pic>
        <p:nvPicPr>
          <p:cNvPr id="4" name="3 Resim" descr="\overrightarrow{G} = (a, b, c)"/>
          <p:cNvPicPr/>
          <p:nvPr/>
        </p:nvPicPr>
        <p:blipFill>
          <a:blip r:embed="rId3">
            <a:extLst>
              <a:ext uri="{28A0092B-C50C-407E-A947-70E740481C1C}">
                <a14:useLocalDpi xmlns:a14="http://schemas.microsoft.com/office/drawing/2010/main" val="0"/>
              </a:ext>
            </a:extLst>
          </a:blip>
          <a:srcRect/>
          <a:stretch>
            <a:fillRect/>
          </a:stretch>
        </p:blipFill>
        <p:spPr bwMode="auto">
          <a:xfrm>
            <a:off x="857224" y="2285992"/>
            <a:ext cx="1643074" cy="285752"/>
          </a:xfrm>
          <a:prstGeom prst="rect">
            <a:avLst/>
          </a:prstGeom>
          <a:noFill/>
          <a:ln>
            <a:noFill/>
          </a:ln>
        </p:spPr>
      </p:pic>
      <p:pic>
        <p:nvPicPr>
          <p:cNvPr id="5" name="4 Resim" descr="\overrightarrow{H} = (d, e, f)"/>
          <p:cNvPicPr/>
          <p:nvPr/>
        </p:nvPicPr>
        <p:blipFill>
          <a:blip r:embed="rId4">
            <a:extLst>
              <a:ext uri="{28A0092B-C50C-407E-A947-70E740481C1C}">
                <a14:useLocalDpi xmlns:a14="http://schemas.microsoft.com/office/drawing/2010/main" val="0"/>
              </a:ext>
            </a:extLst>
          </a:blip>
          <a:srcRect/>
          <a:stretch>
            <a:fillRect/>
          </a:stretch>
        </p:blipFill>
        <p:spPr bwMode="auto">
          <a:xfrm>
            <a:off x="857224" y="2643182"/>
            <a:ext cx="1643074" cy="285752"/>
          </a:xfrm>
          <a:prstGeom prst="rect">
            <a:avLst/>
          </a:prstGeom>
          <a:noFill/>
          <a:ln>
            <a:noFill/>
          </a:ln>
        </p:spPr>
      </p:pic>
      <p:pic>
        <p:nvPicPr>
          <p:cNvPr id="6" name="5 Resim" descr="\overrightarrow{G}\cdot\overrightarrow{H} = {(a, b, c)}\cdot{(d, e, f)} = {a}\cdot{d} + {b}\cdot{e} + {c}\cdot{f}"/>
          <p:cNvPicPr/>
          <p:nvPr/>
        </p:nvPicPr>
        <p:blipFill>
          <a:blip r:embed="rId5">
            <a:extLst>
              <a:ext uri="{28A0092B-C50C-407E-A947-70E740481C1C}">
                <a14:useLocalDpi xmlns:a14="http://schemas.microsoft.com/office/drawing/2010/main" val="0"/>
              </a:ext>
            </a:extLst>
          </a:blip>
          <a:srcRect/>
          <a:stretch>
            <a:fillRect/>
          </a:stretch>
        </p:blipFill>
        <p:spPr bwMode="auto">
          <a:xfrm>
            <a:off x="714348" y="4214818"/>
            <a:ext cx="5143536" cy="571504"/>
          </a:xfrm>
          <a:prstGeom prst="rect">
            <a:avLst/>
          </a:prstGeom>
          <a:noFill/>
          <a:ln>
            <a:noFill/>
          </a:ln>
        </p:spPr>
      </p:pic>
      <p:sp>
        <p:nvSpPr>
          <p:cNvPr id="7" name="Altbilgi Yer Tutucusu 6"/>
          <p:cNvSpPr>
            <a:spLocks noGrp="1"/>
          </p:cNvSpPr>
          <p:nvPr>
            <p:ph type="ftr" sz="quarter" idx="11"/>
          </p:nvPr>
        </p:nvSpPr>
        <p:spPr/>
        <p:txBody>
          <a:bodyPr/>
          <a:lstStyle/>
          <a:p>
            <a:r>
              <a:rPr lang="tr-TR" smtClean="0"/>
              <a:t>www.globalders.com</a:t>
            </a:r>
            <a:endParaRPr lang="tr-TR"/>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14290"/>
            <a:ext cx="8229600" cy="1143000"/>
          </a:xfrm>
        </p:spPr>
        <p:txBody>
          <a:bodyPr>
            <a:normAutofit fontScale="90000"/>
          </a:bodyPr>
          <a:lstStyle/>
          <a:p>
            <a:r>
              <a:rPr lang="tr-TR" b="1" dirty="0" smtClean="0"/>
              <a:t>Aralarındaki açı türünden çarpımı </a:t>
            </a:r>
            <a:r>
              <a:rPr lang="tr-TR" dirty="0" smtClean="0"/>
              <a:t/>
            </a:r>
            <a:br>
              <a:rPr lang="tr-TR" dirty="0" smtClean="0"/>
            </a:br>
            <a:endParaRPr lang="tr-TR" dirty="0"/>
          </a:p>
        </p:txBody>
      </p:sp>
      <p:sp>
        <p:nvSpPr>
          <p:cNvPr id="5" name="4 İçerik Yer Tutucusu"/>
          <p:cNvSpPr>
            <a:spLocks noGrp="1"/>
          </p:cNvSpPr>
          <p:nvPr>
            <p:ph idx="1"/>
          </p:nvPr>
        </p:nvSpPr>
        <p:spPr>
          <a:xfrm>
            <a:off x="457200" y="1071546"/>
            <a:ext cx="8229600" cy="5572164"/>
          </a:xfrm>
        </p:spPr>
        <p:txBody>
          <a:bodyPr/>
          <a:lstStyle/>
          <a:p>
            <a:endParaRPr lang="tr-TR" dirty="0" smtClean="0"/>
          </a:p>
          <a:p>
            <a:endParaRPr lang="tr-TR" dirty="0" smtClean="0"/>
          </a:p>
          <a:p>
            <a:endParaRPr lang="tr-TR" dirty="0" smtClean="0"/>
          </a:p>
          <a:p>
            <a:endParaRPr lang="tr-TR" dirty="0" smtClean="0"/>
          </a:p>
          <a:p>
            <a:pPr>
              <a:buNone/>
            </a:pPr>
            <a:endParaRPr lang="tr-TR" dirty="0" smtClean="0"/>
          </a:p>
          <a:p>
            <a:r>
              <a:rPr lang="tr-TR" dirty="0" smtClean="0"/>
              <a:t>     ve    vektörleri arasındaki "</a:t>
            </a:r>
            <a:r>
              <a:rPr lang="tr-TR" dirty="0" err="1" smtClean="0">
                <a:hlinkClick r:id="rId2" tooltip="Theta"/>
              </a:rPr>
              <a:t>theta</a:t>
            </a:r>
            <a:r>
              <a:rPr lang="tr-TR" dirty="0" smtClean="0"/>
              <a:t>" açısı.</a:t>
            </a:r>
          </a:p>
          <a:p>
            <a:pPr>
              <a:buNone/>
            </a:pPr>
            <a:r>
              <a:rPr lang="tr-TR" dirty="0" smtClean="0"/>
              <a:t>Örnek:</a:t>
            </a:r>
          </a:p>
          <a:p>
            <a:pPr>
              <a:buNone/>
            </a:pPr>
            <a:endParaRPr lang="tr-TR" dirty="0" smtClean="0"/>
          </a:p>
          <a:p>
            <a:pPr>
              <a:buNone/>
            </a:pPr>
            <a:r>
              <a:rPr lang="tr-TR" dirty="0" smtClean="0"/>
              <a:t>Bu iki vektörü ele </a:t>
            </a:r>
            <a:r>
              <a:rPr lang="tr-TR" i="1" dirty="0" smtClean="0"/>
              <a:t>alırsak:</a:t>
            </a:r>
            <a:endParaRPr lang="tr-TR" dirty="0" smtClean="0"/>
          </a:p>
          <a:p>
            <a:pPr>
              <a:buNone/>
            </a:pPr>
            <a:endParaRPr lang="tr-TR" dirty="0"/>
          </a:p>
        </p:txBody>
      </p:sp>
      <p:pic>
        <p:nvPicPr>
          <p:cNvPr id="6" name="5 Resim" descr="http://upload.wikimedia.org/wikipedia/commons/thumb/3/3e/Dot_Product.svg/300px-Dot_Product.svg.pn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42910" y="1214422"/>
            <a:ext cx="2857500" cy="2286000"/>
          </a:xfrm>
          <a:prstGeom prst="rect">
            <a:avLst/>
          </a:prstGeom>
          <a:noFill/>
          <a:ln>
            <a:noFill/>
          </a:ln>
        </p:spPr>
      </p:pic>
      <p:pic>
        <p:nvPicPr>
          <p:cNvPr id="7" name="6 Resim" descr="\overrightarrow{A}"/>
          <p:cNvPicPr/>
          <p:nvPr/>
        </p:nvPicPr>
        <p:blipFill>
          <a:blip r:embed="rId5">
            <a:extLst>
              <a:ext uri="{28A0092B-C50C-407E-A947-70E740481C1C}">
                <a14:useLocalDpi xmlns:a14="http://schemas.microsoft.com/office/drawing/2010/main" val="0"/>
              </a:ext>
            </a:extLst>
          </a:blip>
          <a:srcRect/>
          <a:stretch>
            <a:fillRect/>
          </a:stretch>
        </p:blipFill>
        <p:spPr bwMode="auto">
          <a:xfrm flipH="1">
            <a:off x="928662" y="4143380"/>
            <a:ext cx="357190" cy="285752"/>
          </a:xfrm>
          <a:prstGeom prst="rect">
            <a:avLst/>
          </a:prstGeom>
          <a:noFill/>
          <a:ln>
            <a:noFill/>
          </a:ln>
        </p:spPr>
      </p:pic>
      <p:pic>
        <p:nvPicPr>
          <p:cNvPr id="8" name="7 Resim" descr="\overrightarrow{B}"/>
          <p:cNvPicPr/>
          <p:nvPr/>
        </p:nvPicPr>
        <p:blipFill>
          <a:blip r:embed="rId6">
            <a:extLst>
              <a:ext uri="{28A0092B-C50C-407E-A947-70E740481C1C}">
                <a14:useLocalDpi xmlns:a14="http://schemas.microsoft.com/office/drawing/2010/main" val="0"/>
              </a:ext>
            </a:extLst>
          </a:blip>
          <a:srcRect/>
          <a:stretch>
            <a:fillRect/>
          </a:stretch>
        </p:blipFill>
        <p:spPr bwMode="auto">
          <a:xfrm>
            <a:off x="1714480" y="4143380"/>
            <a:ext cx="357190" cy="285752"/>
          </a:xfrm>
          <a:prstGeom prst="rect">
            <a:avLst/>
          </a:prstGeom>
          <a:noFill/>
          <a:ln>
            <a:noFill/>
          </a:ln>
        </p:spPr>
      </p:pic>
      <p:pic>
        <p:nvPicPr>
          <p:cNvPr id="9" name="8 Resim" descr="\overrightarrow{G} = (a, b, c)"/>
          <p:cNvPicPr/>
          <p:nvPr/>
        </p:nvPicPr>
        <p:blipFill>
          <a:blip r:embed="rId7">
            <a:extLst>
              <a:ext uri="{28A0092B-C50C-407E-A947-70E740481C1C}">
                <a14:useLocalDpi xmlns:a14="http://schemas.microsoft.com/office/drawing/2010/main" val="0"/>
              </a:ext>
            </a:extLst>
          </a:blip>
          <a:srcRect/>
          <a:stretch>
            <a:fillRect/>
          </a:stretch>
        </p:blipFill>
        <p:spPr bwMode="auto">
          <a:xfrm>
            <a:off x="571472" y="5143512"/>
            <a:ext cx="971550" cy="257175"/>
          </a:xfrm>
          <a:prstGeom prst="rect">
            <a:avLst/>
          </a:prstGeom>
          <a:noFill/>
          <a:ln>
            <a:noFill/>
          </a:ln>
        </p:spPr>
      </p:pic>
      <p:pic>
        <p:nvPicPr>
          <p:cNvPr id="10" name="9 Resim" descr="\overrightarrow{H} = (d, e, f)"/>
          <p:cNvPicPr/>
          <p:nvPr/>
        </p:nvPicPr>
        <p:blipFill>
          <a:blip r:embed="rId8">
            <a:extLst>
              <a:ext uri="{28A0092B-C50C-407E-A947-70E740481C1C}">
                <a14:useLocalDpi xmlns:a14="http://schemas.microsoft.com/office/drawing/2010/main" val="0"/>
              </a:ext>
            </a:extLst>
          </a:blip>
          <a:srcRect/>
          <a:stretch>
            <a:fillRect/>
          </a:stretch>
        </p:blipFill>
        <p:spPr bwMode="auto">
          <a:xfrm>
            <a:off x="571472" y="5429264"/>
            <a:ext cx="1019175" cy="257175"/>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a:p>
        </p:txBody>
      </p:sp>
    </p:spTree>
  </p:cSld>
  <p:clrMapOvr>
    <a:masterClrMapping/>
  </p:clrMapOvr>
  <p:transition>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p:txBody>
          <a:bodyPr>
            <a:normAutofit/>
          </a:bodyPr>
          <a:lstStyle/>
          <a:p>
            <a:endParaRPr lang="tr-TR" dirty="0" smtClean="0"/>
          </a:p>
          <a:p>
            <a:pPr>
              <a:buNone/>
            </a:pPr>
            <a:r>
              <a:rPr lang="tr-TR" dirty="0" smtClean="0"/>
              <a:t>              </a:t>
            </a:r>
            <a:r>
              <a:rPr lang="tr-TR" dirty="0" err="1" smtClean="0"/>
              <a:t>nın</a:t>
            </a:r>
            <a:r>
              <a:rPr lang="tr-TR" dirty="0" smtClean="0"/>
              <a:t> değerini bulmak için:</a:t>
            </a:r>
          </a:p>
          <a:p>
            <a:pPr>
              <a:buNone/>
            </a:pPr>
            <a:endParaRPr lang="tr-TR" dirty="0" smtClean="0"/>
          </a:p>
          <a:p>
            <a:pPr>
              <a:buNone/>
            </a:pPr>
            <a:endParaRPr lang="tr-TR" dirty="0" smtClean="0"/>
          </a:p>
          <a:p>
            <a:r>
              <a:rPr lang="tr-TR" b="1" dirty="0" err="1" smtClean="0"/>
              <a:t>Vektörel</a:t>
            </a:r>
            <a:r>
              <a:rPr lang="tr-TR" b="1" dirty="0" smtClean="0"/>
              <a:t> çarpım (       ) </a:t>
            </a:r>
            <a:endParaRPr lang="tr-TR" dirty="0" smtClean="0"/>
          </a:p>
          <a:p>
            <a:r>
              <a:rPr lang="tr-TR" dirty="0" smtClean="0"/>
              <a:t>"</a:t>
            </a:r>
            <a:r>
              <a:rPr lang="tr-TR" dirty="0" smtClean="0">
                <a:hlinkClick r:id="rId2" tooltip="Çapraz çarpım"/>
              </a:rPr>
              <a:t>Çapraz çarpım</a:t>
            </a:r>
            <a:r>
              <a:rPr lang="tr-TR" dirty="0" smtClean="0"/>
              <a:t>" denilen çarpım yöntemiyle yapılan çarpımdır.</a:t>
            </a:r>
            <a:endParaRPr lang="tr-TR" dirty="0"/>
          </a:p>
        </p:txBody>
      </p:sp>
      <p:pic>
        <p:nvPicPr>
          <p:cNvPr id="6" name="5 Resim" descr="\overrightarrow{G}\cdot\overrightarrow{H}&#10;=\left\|\overrightarrow{G}\right\|\left\|\overrightarrow{H}\right\|\cos\theta"/>
          <p:cNvPicPr/>
          <p:nvPr/>
        </p:nvPicPr>
        <p:blipFill>
          <a:blip r:embed="rId3">
            <a:extLst>
              <a:ext uri="{28A0092B-C50C-407E-A947-70E740481C1C}">
                <a14:useLocalDpi xmlns:a14="http://schemas.microsoft.com/office/drawing/2010/main" val="0"/>
              </a:ext>
            </a:extLst>
          </a:blip>
          <a:srcRect/>
          <a:stretch>
            <a:fillRect/>
          </a:stretch>
        </p:blipFill>
        <p:spPr bwMode="auto">
          <a:xfrm>
            <a:off x="785786" y="1714488"/>
            <a:ext cx="1914525" cy="314325"/>
          </a:xfrm>
          <a:prstGeom prst="rect">
            <a:avLst/>
          </a:prstGeom>
          <a:noFill/>
          <a:ln>
            <a:noFill/>
          </a:ln>
        </p:spPr>
      </p:pic>
      <p:pic>
        <p:nvPicPr>
          <p:cNvPr id="7" name="6 Resim" descr="\cos\theta"/>
          <p:cNvPicPr/>
          <p:nvPr/>
        </p:nvPicPr>
        <p:blipFill>
          <a:blip r:embed="rId4">
            <a:extLst>
              <a:ext uri="{28A0092B-C50C-407E-A947-70E740481C1C}">
                <a14:useLocalDpi xmlns:a14="http://schemas.microsoft.com/office/drawing/2010/main" val="0"/>
              </a:ext>
            </a:extLst>
          </a:blip>
          <a:srcRect/>
          <a:stretch>
            <a:fillRect/>
          </a:stretch>
        </p:blipFill>
        <p:spPr bwMode="auto">
          <a:xfrm>
            <a:off x="1000100" y="2428868"/>
            <a:ext cx="785818" cy="214314"/>
          </a:xfrm>
          <a:prstGeom prst="rect">
            <a:avLst/>
          </a:prstGeom>
          <a:noFill/>
          <a:ln>
            <a:noFill/>
          </a:ln>
        </p:spPr>
      </p:pic>
      <p:pic>
        <p:nvPicPr>
          <p:cNvPr id="8" name="7 Resim" descr="\cos \theta=\frac {\overrightarrow{G}\cdot\overrightarrow{H}} {\left\|\overrightarrow{G}\right\|\left\|\overrightarrow{H}\right\|}"/>
          <p:cNvPicPr/>
          <p:nvPr/>
        </p:nvPicPr>
        <p:blipFill>
          <a:blip r:embed="rId5">
            <a:extLst>
              <a:ext uri="{28A0092B-C50C-407E-A947-70E740481C1C}">
                <a14:useLocalDpi xmlns:a14="http://schemas.microsoft.com/office/drawing/2010/main" val="0"/>
              </a:ext>
            </a:extLst>
          </a:blip>
          <a:srcRect/>
          <a:stretch>
            <a:fillRect/>
          </a:stretch>
        </p:blipFill>
        <p:spPr bwMode="auto">
          <a:xfrm>
            <a:off x="928662" y="3000372"/>
            <a:ext cx="2786082" cy="785818"/>
          </a:xfrm>
          <a:prstGeom prst="rect">
            <a:avLst/>
          </a:prstGeom>
          <a:noFill/>
          <a:ln>
            <a:noFill/>
          </a:ln>
        </p:spPr>
      </p:pic>
      <p:pic>
        <p:nvPicPr>
          <p:cNvPr id="9" name="8 Resim" descr="\overrightarrow{G}\times\overrightarrow{H}"/>
          <p:cNvPicPr/>
          <p:nvPr/>
        </p:nvPicPr>
        <p:blipFill>
          <a:blip r:embed="rId6">
            <a:extLst>
              <a:ext uri="{28A0092B-C50C-407E-A947-70E740481C1C}">
                <a14:useLocalDpi xmlns:a14="http://schemas.microsoft.com/office/drawing/2010/main" val="0"/>
              </a:ext>
            </a:extLst>
          </a:blip>
          <a:srcRect/>
          <a:stretch>
            <a:fillRect/>
          </a:stretch>
        </p:blipFill>
        <p:spPr bwMode="auto">
          <a:xfrm>
            <a:off x="3786182" y="4143380"/>
            <a:ext cx="600075" cy="209550"/>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blind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2757478" cy="1143000"/>
          </a:xfrm>
        </p:spPr>
        <p:txBody>
          <a:bodyPr>
            <a:normAutofit fontScale="90000"/>
          </a:bodyPr>
          <a:lstStyle/>
          <a:p>
            <a:r>
              <a:rPr lang="tr-TR" b="1" dirty="0" smtClean="0"/>
              <a:t/>
            </a:r>
            <a:br>
              <a:rPr lang="tr-TR" b="1" dirty="0" smtClean="0"/>
            </a:br>
            <a:r>
              <a:rPr lang="tr-TR" b="1" dirty="0" smtClean="0"/>
              <a:t>Tanım</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Soyut olarak vektörler , </a:t>
            </a:r>
            <a:r>
              <a:rPr lang="tr-TR" dirty="0" err="1" smtClean="0"/>
              <a:t>bir</a:t>
            </a:r>
            <a:r>
              <a:rPr lang="tr-TR" i="1" dirty="0" err="1" smtClean="0"/>
              <a:t>F</a:t>
            </a:r>
            <a:r>
              <a:rPr lang="tr-TR" dirty="0" smtClean="0"/>
              <a:t> cisminin üzerine tanımlı bir </a:t>
            </a:r>
            <a:r>
              <a:rPr lang="tr-TR" dirty="0" smtClean="0">
                <a:hlinkClick r:id="rId2" tooltip="Vektör uzayı"/>
              </a:rPr>
              <a:t>vektör uzayının</a:t>
            </a:r>
            <a:r>
              <a:rPr lang="tr-TR" dirty="0" smtClean="0"/>
              <a:t> öğeleridir. Vektörler bu cisim üzerine tanımlanmış bir </a:t>
            </a:r>
            <a:r>
              <a:rPr lang="tr-TR" dirty="0" smtClean="0">
                <a:hlinkClick r:id="rId3" tooltip="Denklik bağıntısı"/>
              </a:rPr>
              <a:t>denklik bağıntısı</a:t>
            </a:r>
            <a:r>
              <a:rPr lang="tr-TR" dirty="0" smtClean="0"/>
              <a:t> yardımıyla tanımlanabilir. (</a:t>
            </a:r>
            <a:r>
              <a:rPr lang="tr-TR" i="1" dirty="0" smtClean="0"/>
              <a:t>n</a:t>
            </a:r>
            <a:r>
              <a:rPr lang="tr-TR" dirty="0" smtClean="0"/>
              <a:t> tane) olsun. </a:t>
            </a:r>
            <a:r>
              <a:rPr lang="tr-TR" i="1" dirty="0" smtClean="0"/>
              <a:t>a</a:t>
            </a:r>
            <a:r>
              <a:rPr lang="tr-TR" dirty="0" smtClean="0"/>
              <a:t> öğesi ile </a:t>
            </a:r>
            <a:r>
              <a:rPr lang="tr-TR" i="1" dirty="0" smtClean="0"/>
              <a:t>b</a:t>
            </a:r>
            <a:r>
              <a:rPr lang="tr-TR" dirty="0" smtClean="0"/>
              <a:t> öğesi, </a:t>
            </a:r>
            <a:r>
              <a:rPr lang="tr-TR" dirty="0" smtClean="0">
                <a:hlinkClick r:id="rId4" tooltip="Ancak ve ancak"/>
              </a:rPr>
              <a:t>ancak</a:t>
            </a:r>
            <a:r>
              <a:rPr lang="tr-TR" dirty="0" smtClean="0"/>
              <a:t> bileşenlerin toplamı olarak </a:t>
            </a:r>
            <a:r>
              <a:rPr lang="tr-TR" i="1" dirty="0" smtClean="0"/>
              <a:t>a+d=b+c</a:t>
            </a:r>
            <a:r>
              <a:rPr lang="tr-TR" dirty="0" smtClean="0"/>
              <a:t> ise </a:t>
            </a:r>
            <a:r>
              <a:rPr lang="tr-TR" dirty="0" smtClean="0">
                <a:hlinkClick r:id="rId5" tooltip="Bağıntı"/>
              </a:rPr>
              <a:t>bağıntılıdır</a:t>
            </a:r>
            <a:r>
              <a:rPr lang="tr-TR" dirty="0" smtClean="0"/>
              <a:t>. Daha biçimsel olmak gerekirse</a:t>
            </a:r>
          </a:p>
          <a:p>
            <a:r>
              <a:rPr lang="tr-TR" dirty="0" smtClean="0"/>
              <a:t>şeklinde tanımlanır ki burada '</a:t>
            </a:r>
            <a:r>
              <a:rPr lang="tr-TR" dirty="0" err="1" smtClean="0"/>
              <a:t>ler</a:t>
            </a:r>
            <a:r>
              <a:rPr lang="tr-TR" i="1" dirty="0" err="1" smtClean="0"/>
              <a:t>a</a:t>
            </a:r>
            <a:r>
              <a:rPr lang="tr-TR" dirty="0" err="1" smtClean="0">
                <a:hlinkClick r:id="rId6" tooltip="Nokta"/>
              </a:rPr>
              <a:t>noktasının</a:t>
            </a:r>
            <a:r>
              <a:rPr lang="tr-TR" dirty="0" err="1" smtClean="0">
                <a:hlinkClick r:id="rId7" tooltip="Koordinat"/>
              </a:rPr>
              <a:t>koordinatlarıdır</a:t>
            </a:r>
            <a:r>
              <a:rPr lang="tr-TR" dirty="0" smtClean="0"/>
              <a:t> ve </a:t>
            </a:r>
            <a:r>
              <a:rPr lang="tr-TR" i="1" dirty="0" smtClean="0"/>
              <a:t>+</a:t>
            </a:r>
            <a:r>
              <a:rPr lang="tr-TR" dirty="0" smtClean="0"/>
              <a:t> işlemi </a:t>
            </a:r>
            <a:r>
              <a:rPr lang="tr-TR" i="1" dirty="0" smtClean="0"/>
              <a:t>F</a:t>
            </a:r>
            <a:r>
              <a:rPr lang="tr-TR" dirty="0" smtClean="0"/>
              <a:t> cismine aittir.</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483245"/>
          </a:xfrm>
        </p:spPr>
        <p:txBody>
          <a:bodyPr/>
          <a:lstStyle/>
          <a:p>
            <a:r>
              <a:rPr lang="tr-TR" dirty="0" smtClean="0"/>
              <a:t>Bu bağıntının bir denklik bağıntısı olduğu kolaylıkla görülebilir. O halde vektör, </a:t>
            </a:r>
            <a:r>
              <a:rPr lang="tr-TR" dirty="0" smtClean="0">
                <a:hlinkClick r:id="rId2" tooltip="Denklik sınıfı (sayfa mevcut değil)"/>
              </a:rPr>
              <a:t>denklik sınıflarıdır</a:t>
            </a:r>
            <a:r>
              <a:rPr lang="tr-TR" dirty="0" smtClean="0"/>
              <a:t>. Böylece denklik sınıfı temsilcisini koyu harfle gösterirsek, bir vektör</a:t>
            </a:r>
          </a:p>
          <a:p>
            <a:r>
              <a:rPr lang="tr-TR" dirty="0" smtClean="0"/>
              <a:t>olarak tanımlanmış olur. Daha açık bir biçimde bir vektör,	</a:t>
            </a:r>
          </a:p>
          <a:p>
            <a:r>
              <a:rPr lang="tr-TR" dirty="0" smtClean="0"/>
              <a:t>şeklinde düşünülebilir.</a:t>
            </a:r>
          </a:p>
          <a:p>
            <a:pPr>
              <a:buNone/>
            </a:pP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2828916" cy="1143000"/>
          </a:xfrm>
        </p:spPr>
        <p:txBody>
          <a:bodyPr>
            <a:normAutofit fontScale="90000"/>
          </a:bodyPr>
          <a:lstStyle/>
          <a:p>
            <a:r>
              <a:rPr lang="tr-TR" b="1" dirty="0" smtClean="0"/>
              <a:t/>
            </a:r>
            <a:br>
              <a:rPr lang="tr-TR" b="1" dirty="0" smtClean="0"/>
            </a:br>
            <a:r>
              <a:rPr lang="tr-TR" b="1" dirty="0" smtClean="0"/>
              <a:t>Gösterim </a:t>
            </a:r>
            <a:r>
              <a:rPr lang="tr-TR" dirty="0" smtClean="0"/>
              <a:t/>
            </a:r>
            <a:br>
              <a:rPr lang="tr-TR" dirty="0" smtClean="0"/>
            </a:br>
            <a:endParaRPr lang="tr-TR" dirty="0"/>
          </a:p>
        </p:txBody>
      </p:sp>
      <p:sp>
        <p:nvSpPr>
          <p:cNvPr id="3" name="2 İçerik Yer Tutucusu"/>
          <p:cNvSpPr>
            <a:spLocks noGrp="1"/>
          </p:cNvSpPr>
          <p:nvPr>
            <p:ph idx="1"/>
          </p:nvPr>
        </p:nvSpPr>
        <p:spPr>
          <a:xfrm>
            <a:off x="457200" y="1600200"/>
            <a:ext cx="8229600" cy="4972072"/>
          </a:xfrm>
        </p:spPr>
        <p:txBody>
          <a:bodyPr>
            <a:normAutofit fontScale="92500"/>
          </a:bodyPr>
          <a:lstStyle/>
          <a:p>
            <a:r>
              <a:rPr lang="tr-TR" dirty="0" smtClean="0"/>
              <a:t>Bir vektör çok çeşitli şekillerde </a:t>
            </a:r>
            <a:r>
              <a:rPr lang="tr-TR" dirty="0" err="1" smtClean="0"/>
              <a:t>gösterimlenebilir</a:t>
            </a:r>
            <a:r>
              <a:rPr lang="tr-TR" dirty="0" smtClean="0"/>
              <a:t>. En yaygın gösterimler, üzerinde bir ok işareti ( ) ya da koyu harf ( ) gösterimidir. Oklu gösterimin avantajı el yazılarında kolaylıkla kullanılabilir olmasıdır. Ancak baskı ve sayısal metinlerde koyu harf kullanmak adettir.</a:t>
            </a:r>
          </a:p>
          <a:p>
            <a:r>
              <a:rPr lang="tr-TR" dirty="0" smtClean="0"/>
              <a:t>Vektörün </a:t>
            </a:r>
            <a:r>
              <a:rPr lang="tr-TR" dirty="0" smtClean="0">
                <a:hlinkClick r:id="rId2" tooltip="Bileşen (sayfa mevcut değil)"/>
              </a:rPr>
              <a:t>bileşenleriyle</a:t>
            </a:r>
            <a:r>
              <a:rPr lang="tr-TR" dirty="0" smtClean="0"/>
              <a:t> gösteriminde ise genellikle </a:t>
            </a:r>
            <a:r>
              <a:rPr lang="tr-TR" dirty="0" smtClean="0">
                <a:hlinkClick r:id="rId3" tooltip="Sıralı n-li (sayfa mevcut değil)"/>
              </a:rPr>
              <a:t>sıralı n-</a:t>
            </a:r>
            <a:r>
              <a:rPr lang="tr-TR" dirty="0" err="1" smtClean="0">
                <a:hlinkClick r:id="rId3" tooltip="Sıralı n-li (sayfa mevcut değil)"/>
              </a:rPr>
              <a:t>li</a:t>
            </a:r>
            <a:r>
              <a:rPr lang="tr-TR" dirty="0" smtClean="0"/>
              <a:t> kullanılır.</a:t>
            </a:r>
          </a:p>
          <a:p>
            <a:r>
              <a:rPr lang="tr-TR" dirty="0" smtClean="0"/>
              <a:t>Yer yer (konunun veriliş tarzına bağlı olarak) </a:t>
            </a:r>
            <a:r>
              <a:rPr lang="tr-TR" dirty="0" smtClean="0">
                <a:hlinkClick r:id="rId4" tooltip="Satır dizey (sayfa mevcut değil)"/>
              </a:rPr>
              <a:t>satır</a:t>
            </a:r>
            <a:r>
              <a:rPr lang="tr-TR" dirty="0" smtClean="0"/>
              <a:t> ya da </a:t>
            </a:r>
            <a:r>
              <a:rPr lang="tr-TR" dirty="0" smtClean="0">
                <a:hlinkClick r:id="rId5" tooltip="Sütun dizey (sayfa mevcut değil)"/>
              </a:rPr>
              <a:t>sütun dizey</a:t>
            </a:r>
            <a:r>
              <a:rPr lang="tr-TR" dirty="0" smtClean="0"/>
              <a:t> gösterimi de yeğlenir.</a:t>
            </a:r>
          </a:p>
          <a:p>
            <a:pPr>
              <a:buNone/>
            </a:pP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Vektör toplamı </a:t>
            </a:r>
            <a:r>
              <a:rPr lang="tr-TR" dirty="0" smtClean="0"/>
              <a:t/>
            </a:r>
            <a:br>
              <a:rPr lang="tr-TR" dirty="0" smtClean="0"/>
            </a:br>
            <a:endParaRPr lang="tr-TR" dirty="0"/>
          </a:p>
        </p:txBody>
      </p:sp>
      <p:sp>
        <p:nvSpPr>
          <p:cNvPr id="5" name="4 İçerik Yer Tutucusu"/>
          <p:cNvSpPr>
            <a:spLocks noGrp="1"/>
          </p:cNvSpPr>
          <p:nvPr>
            <p:ph idx="1"/>
          </p:nvPr>
        </p:nvSpPr>
        <p:spPr/>
        <p:txBody>
          <a:bodyPr/>
          <a:lstStyle/>
          <a:p>
            <a:endParaRPr lang="tr-TR" dirty="0" smtClean="0"/>
          </a:p>
          <a:p>
            <a:endParaRPr lang="tr-TR" dirty="0" smtClean="0"/>
          </a:p>
          <a:p>
            <a:endParaRPr lang="tr-TR" dirty="0" smtClean="0"/>
          </a:p>
          <a:p>
            <a:endParaRPr lang="tr-TR" dirty="0" smtClean="0"/>
          </a:p>
          <a:p>
            <a:endParaRPr lang="tr-TR" dirty="0" smtClean="0"/>
          </a:p>
          <a:p>
            <a:r>
              <a:rPr lang="tr-TR" dirty="0" smtClean="0"/>
              <a:t>İki vektörün toplamı üçüncü bir vektöre eşittir. 1.şekil </a:t>
            </a:r>
            <a:r>
              <a:rPr lang="tr-TR" dirty="0" err="1" smtClean="0"/>
              <a:t>parelelkenar</a:t>
            </a:r>
            <a:r>
              <a:rPr lang="tr-TR" dirty="0" smtClean="0"/>
              <a:t> metodu,2.si ise uç uca ekleme metodudur.</a:t>
            </a:r>
          </a:p>
          <a:p>
            <a:pPr>
              <a:buNone/>
            </a:pPr>
            <a:endParaRPr lang="tr-TR" dirty="0"/>
          </a:p>
        </p:txBody>
      </p:sp>
      <p:pic>
        <p:nvPicPr>
          <p:cNvPr id="6" name="5 Resim" descr="Vector addition.sv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785786" y="2428868"/>
            <a:ext cx="2667000" cy="1409700"/>
          </a:xfrm>
          <a:prstGeom prst="rect">
            <a:avLst/>
          </a:prstGeom>
          <a:noFill/>
          <a:ln>
            <a:noFill/>
          </a:ln>
        </p:spPr>
      </p:pic>
      <p:sp>
        <p:nvSpPr>
          <p:cNvPr id="3" name="Altbilgi Yer Tutucusu 2"/>
          <p:cNvSpPr>
            <a:spLocks noGrp="1"/>
          </p:cNvSpPr>
          <p:nvPr>
            <p:ph type="ftr" sz="quarter" idx="11"/>
          </p:nvPr>
        </p:nvSpPr>
        <p:spPr/>
        <p:txBody>
          <a:bodyPr/>
          <a:lstStyle/>
          <a:p>
            <a:r>
              <a:rPr lang="tr-TR" smtClean="0"/>
              <a:t>www.globalders.com</a:t>
            </a:r>
            <a:endParaRPr lang="tr-TR"/>
          </a:p>
        </p:txBody>
      </p:sp>
    </p:spTree>
  </p:cSld>
  <p:clrMapOvr>
    <a:masterClrMapping/>
  </p:clrMapOvr>
  <p:transition>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athbf{a}+\mathbf{b}"/>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5786" y="1214422"/>
            <a:ext cx="447675" cy="315687"/>
          </a:xfrm>
          <a:prstGeom prst="rect">
            <a:avLst/>
          </a:prstGeom>
          <a:noFill/>
          <a:ln>
            <a:noFill/>
          </a:ln>
        </p:spPr>
      </p:pic>
      <p:pic>
        <p:nvPicPr>
          <p:cNvPr id="5" name="4 Resim" descr="=(a_1 \mathbf{i}_1+a_2 \mathbf{i}_2+\cdots+a_n \mathbf{i}_n)+(b_1 \mathbf{i}_1+b_2 \mathbf{i}_2+\cdots+b_n \mathbf{i}_n)"/>
          <p:cNvPicPr/>
          <p:nvPr/>
        </p:nvPicPr>
        <p:blipFill>
          <a:blip r:embed="rId3">
            <a:extLst>
              <a:ext uri="{28A0092B-C50C-407E-A947-70E740481C1C}">
                <a14:useLocalDpi xmlns:a14="http://schemas.microsoft.com/office/drawing/2010/main" val="0"/>
              </a:ext>
            </a:extLst>
          </a:blip>
          <a:srcRect/>
          <a:stretch>
            <a:fillRect/>
          </a:stretch>
        </p:blipFill>
        <p:spPr bwMode="auto">
          <a:xfrm>
            <a:off x="1357290" y="1214422"/>
            <a:ext cx="4786346" cy="428628"/>
          </a:xfrm>
          <a:prstGeom prst="rect">
            <a:avLst/>
          </a:prstGeom>
          <a:noFill/>
          <a:ln>
            <a:noFill/>
          </a:ln>
        </p:spPr>
      </p:pic>
      <p:pic>
        <p:nvPicPr>
          <p:cNvPr id="6" name="5 Resim" descr="=(a_1+b_1)\mathbf{i}_1 + (a_2+b_2)\mathbf{i}_2 + \cdots + (a_n+b_n)\mathbf{i}_n"/>
          <p:cNvPicPr/>
          <p:nvPr/>
        </p:nvPicPr>
        <p:blipFill>
          <a:blip r:embed="rId4">
            <a:extLst>
              <a:ext uri="{28A0092B-C50C-407E-A947-70E740481C1C}">
                <a14:useLocalDpi xmlns:a14="http://schemas.microsoft.com/office/drawing/2010/main" val="0"/>
              </a:ext>
            </a:extLst>
          </a:blip>
          <a:srcRect/>
          <a:stretch>
            <a:fillRect/>
          </a:stretch>
        </p:blipFill>
        <p:spPr bwMode="auto">
          <a:xfrm>
            <a:off x="1357290" y="1857365"/>
            <a:ext cx="4714908" cy="285752"/>
          </a:xfrm>
          <a:prstGeom prst="rect">
            <a:avLst/>
          </a:prstGeom>
          <a:noFill/>
          <a:ln>
            <a:noFill/>
          </a:ln>
        </p:spPr>
      </p:pic>
      <p:pic>
        <p:nvPicPr>
          <p:cNvPr id="7" name="6 Resim" descr="=\begin{bmatrix}a_1+b_n \\ a_2+b_n \\ \cdots \\ a_3+b_n\end{bmatrix}"/>
          <p:cNvPicPr/>
          <p:nvPr/>
        </p:nvPicPr>
        <p:blipFill>
          <a:blip r:embed="rId5">
            <a:extLst>
              <a:ext uri="{28A0092B-C50C-407E-A947-70E740481C1C}">
                <a14:useLocalDpi xmlns:a14="http://schemas.microsoft.com/office/drawing/2010/main" val="0"/>
              </a:ext>
            </a:extLst>
          </a:blip>
          <a:srcRect/>
          <a:stretch>
            <a:fillRect/>
          </a:stretch>
        </p:blipFill>
        <p:spPr bwMode="auto">
          <a:xfrm>
            <a:off x="1357290" y="2428868"/>
            <a:ext cx="2357454" cy="1556662"/>
          </a:xfrm>
          <a:prstGeom prst="rect">
            <a:avLst/>
          </a:prstGeom>
          <a:noFill/>
          <a:ln>
            <a:noFill/>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zoom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err="1" smtClean="0"/>
              <a:t>Skaler</a:t>
            </a:r>
            <a:r>
              <a:rPr lang="tr-TR" b="1" dirty="0" smtClean="0"/>
              <a:t> (sayıl) ile çarpma </a:t>
            </a:r>
            <a:r>
              <a:rPr lang="tr-TR" dirty="0" smtClean="0"/>
              <a:t/>
            </a:r>
            <a:br>
              <a:rPr lang="tr-TR" dirty="0" smtClean="0"/>
            </a:br>
            <a:endParaRPr lang="tr-TR" dirty="0"/>
          </a:p>
        </p:txBody>
      </p:sp>
      <p:sp>
        <p:nvSpPr>
          <p:cNvPr id="3" name="2 İçerik Yer Tutucusu"/>
          <p:cNvSpPr>
            <a:spLocks noGrp="1"/>
          </p:cNvSpPr>
          <p:nvPr>
            <p:ph idx="1"/>
          </p:nvPr>
        </p:nvSpPr>
        <p:spPr>
          <a:xfrm>
            <a:off x="457200" y="1600200"/>
            <a:ext cx="8229600" cy="5114948"/>
          </a:xfrm>
        </p:spPr>
        <p:txBody>
          <a:bodyPr>
            <a:normAutofit fontScale="92500" lnSpcReduction="10000"/>
          </a:bodyPr>
          <a:lstStyle/>
          <a:p>
            <a:r>
              <a:rPr lang="tr-TR" dirty="0" smtClean="0"/>
              <a:t>Bir vektör uzayında, </a:t>
            </a:r>
            <a:r>
              <a:rPr lang="tr-TR" dirty="0" err="1" smtClean="0">
                <a:hlinkClick r:id="rId2" tooltip="Skaler"/>
              </a:rPr>
              <a:t>skaler</a:t>
            </a:r>
            <a:r>
              <a:rPr lang="tr-TR" dirty="0" smtClean="0"/>
              <a:t> ve vektörler arasında bir çarpma ve </a:t>
            </a:r>
            <a:r>
              <a:rPr lang="tr-TR" dirty="0" smtClean="0">
                <a:hlinkClick r:id="rId3" tooltip="Dağılma özelliği (sayfa mevcut değil)"/>
              </a:rPr>
              <a:t>dağılma</a:t>
            </a:r>
            <a:r>
              <a:rPr lang="tr-TR" dirty="0" smtClean="0"/>
              <a:t> olması gerekir. </a:t>
            </a:r>
            <a:r>
              <a:rPr lang="tr-TR" i="1" dirty="0" smtClean="0"/>
              <a:t>r,</a:t>
            </a:r>
            <a:r>
              <a:rPr lang="tr-TR" i="1" dirty="0" err="1" smtClean="0"/>
              <a:t>s</a:t>
            </a:r>
            <a:r>
              <a:rPr lang="tr-TR" dirty="0" err="1" smtClean="0"/>
              <a:t>sayılları</a:t>
            </a:r>
            <a:r>
              <a:rPr lang="tr-TR" i="1" dirty="0" err="1" smtClean="0"/>
              <a:t>F</a:t>
            </a:r>
            <a:r>
              <a:rPr lang="tr-TR" dirty="0" smtClean="0"/>
              <a:t> cismine ait olsun. O halde a ,b vektörleri için,</a:t>
            </a:r>
          </a:p>
          <a:p>
            <a:pPr lvl="0"/>
            <a:r>
              <a:rPr lang="tr-TR" dirty="0" smtClean="0">
                <a:hlinkClick r:id="rId4" tooltip="Sayıl (sayfa mevcut değil)"/>
              </a:rPr>
              <a:t>Sayıl</a:t>
            </a:r>
            <a:r>
              <a:rPr lang="tr-TR" dirty="0" smtClean="0"/>
              <a:t> ile </a:t>
            </a:r>
            <a:r>
              <a:rPr lang="tr-TR" dirty="0" smtClean="0">
                <a:hlinkClick r:id="rId5" tooltip="Birleşme"/>
              </a:rPr>
              <a:t>birleşme</a:t>
            </a:r>
            <a:r>
              <a:rPr lang="tr-TR" dirty="0" smtClean="0"/>
              <a:t>: </a:t>
            </a:r>
          </a:p>
          <a:p>
            <a:pPr lvl="0"/>
            <a:r>
              <a:rPr lang="tr-TR" dirty="0" smtClean="0">
                <a:hlinkClick r:id="rId4" tooltip="Sayıl (sayfa mevcut değil)"/>
              </a:rPr>
              <a:t>Sayıl</a:t>
            </a:r>
            <a:r>
              <a:rPr lang="tr-TR" dirty="0" smtClean="0"/>
              <a:t> toplaması üzerine </a:t>
            </a:r>
            <a:r>
              <a:rPr lang="tr-TR" dirty="0" smtClean="0">
                <a:hlinkClick r:id="rId3" tooltip="Dağılma özelliği (sayfa mevcut değil)"/>
              </a:rPr>
              <a:t>dağılma</a:t>
            </a:r>
            <a:r>
              <a:rPr lang="tr-TR" dirty="0" smtClean="0"/>
              <a:t>: </a:t>
            </a:r>
          </a:p>
          <a:p>
            <a:pPr lvl="0"/>
            <a:r>
              <a:rPr lang="tr-TR" dirty="0" smtClean="0"/>
              <a:t>Vektör toplamı üzerine </a:t>
            </a:r>
            <a:r>
              <a:rPr lang="tr-TR" dirty="0" smtClean="0">
                <a:hlinkClick r:id="rId3" tooltip="Dağılma özelliği (sayfa mevcut değil)"/>
              </a:rPr>
              <a:t>dağılma</a:t>
            </a:r>
            <a:r>
              <a:rPr lang="tr-TR" dirty="0" smtClean="0"/>
              <a:t>: </a:t>
            </a:r>
          </a:p>
          <a:p>
            <a:pPr lvl="0"/>
            <a:r>
              <a:rPr lang="tr-TR" dirty="0" err="1" smtClean="0">
                <a:hlinkClick r:id="rId4" tooltip="Sayıl (sayfa mevcut değil)"/>
              </a:rPr>
              <a:t>Sayıl</a:t>
            </a:r>
            <a:r>
              <a:rPr lang="tr-TR" dirty="0" err="1" smtClean="0">
                <a:hlinkClick r:id="rId6" tooltip="Birim öğe"/>
              </a:rPr>
              <a:t>birim</a:t>
            </a:r>
            <a:r>
              <a:rPr lang="tr-TR" dirty="0" smtClean="0">
                <a:hlinkClick r:id="rId6" tooltip="Birim öğe"/>
              </a:rPr>
              <a:t> öğe</a:t>
            </a:r>
            <a:r>
              <a:rPr lang="tr-TR" dirty="0" smtClean="0"/>
              <a:t> ile çarpma: </a:t>
            </a:r>
          </a:p>
          <a:p>
            <a:r>
              <a:rPr lang="tr-TR" dirty="0" smtClean="0"/>
              <a:t>özellikleri sağlanır.</a:t>
            </a:r>
          </a:p>
          <a:p>
            <a:r>
              <a:rPr lang="tr-TR" dirty="0" smtClean="0"/>
              <a:t>Genel olarak vektörle </a:t>
            </a:r>
            <a:r>
              <a:rPr lang="tr-TR" dirty="0" err="1" smtClean="0"/>
              <a:t>skalerle</a:t>
            </a:r>
            <a:r>
              <a:rPr lang="tr-TR" dirty="0" smtClean="0"/>
              <a:t> çarpması, vektörün her bileşeninin </a:t>
            </a:r>
            <a:r>
              <a:rPr lang="tr-TR" dirty="0" err="1" smtClean="0"/>
              <a:t>skaler</a:t>
            </a:r>
            <a:r>
              <a:rPr lang="tr-TR" dirty="0" smtClean="0"/>
              <a:t> ile çarpılmasıdır.</a:t>
            </a:r>
          </a:p>
          <a:p>
            <a:endParaRPr lang="tr-TR" dirty="0" smtClean="0"/>
          </a:p>
          <a:p>
            <a:endParaRPr lang="tr-TR" dirty="0" smtClean="0"/>
          </a:p>
          <a:p>
            <a:endParaRPr lang="tr-TR" dirty="0" smtClean="0"/>
          </a:p>
          <a:p>
            <a:endParaRPr lang="tr-TR" dirty="0"/>
          </a:p>
        </p:txBody>
      </p:sp>
      <p:pic>
        <p:nvPicPr>
          <p:cNvPr id="4" name="3 Resim" descr="r(s \mathbf{a})=(rs)\mathbf{a}"/>
          <p:cNvPicPr/>
          <p:nvPr/>
        </p:nvPicPr>
        <p:blipFill>
          <a:blip r:embed="rId7">
            <a:extLst>
              <a:ext uri="{28A0092B-C50C-407E-A947-70E740481C1C}">
                <a14:useLocalDpi xmlns:a14="http://schemas.microsoft.com/office/drawing/2010/main" val="0"/>
              </a:ext>
            </a:extLst>
          </a:blip>
          <a:srcRect/>
          <a:stretch>
            <a:fillRect/>
          </a:stretch>
        </p:blipFill>
        <p:spPr bwMode="auto">
          <a:xfrm>
            <a:off x="3571868" y="3071810"/>
            <a:ext cx="1104900" cy="285752"/>
          </a:xfrm>
          <a:prstGeom prst="rect">
            <a:avLst/>
          </a:prstGeom>
          <a:noFill/>
          <a:ln>
            <a:noFill/>
          </a:ln>
        </p:spPr>
      </p:pic>
      <p:pic>
        <p:nvPicPr>
          <p:cNvPr id="5" name="4 Resim" descr="(r+s)\mathbf{a}=r\mathbf{a}+s\mathbf{a}"/>
          <p:cNvPicPr/>
          <p:nvPr/>
        </p:nvPicPr>
        <p:blipFill>
          <a:blip r:embed="rId8">
            <a:extLst>
              <a:ext uri="{28A0092B-C50C-407E-A947-70E740481C1C}">
                <a14:useLocalDpi xmlns:a14="http://schemas.microsoft.com/office/drawing/2010/main" val="0"/>
              </a:ext>
            </a:extLst>
          </a:blip>
          <a:srcRect/>
          <a:stretch>
            <a:fillRect/>
          </a:stretch>
        </p:blipFill>
        <p:spPr bwMode="auto">
          <a:xfrm>
            <a:off x="5857884" y="3643314"/>
            <a:ext cx="1504950" cy="200025"/>
          </a:xfrm>
          <a:prstGeom prst="rect">
            <a:avLst/>
          </a:prstGeom>
          <a:noFill/>
          <a:ln>
            <a:noFill/>
          </a:ln>
        </p:spPr>
      </p:pic>
      <p:pic>
        <p:nvPicPr>
          <p:cNvPr id="6" name="5 Resim" descr="r(\mathbf{a}+\mathbf{b})=r\mathbf{a}+r\mathbf{b}"/>
          <p:cNvPicPr/>
          <p:nvPr/>
        </p:nvPicPr>
        <p:blipFill>
          <a:blip r:embed="rId9">
            <a:extLst>
              <a:ext uri="{28A0092B-C50C-407E-A947-70E740481C1C}">
                <a14:useLocalDpi xmlns:a14="http://schemas.microsoft.com/office/drawing/2010/main" val="0"/>
              </a:ext>
            </a:extLst>
          </a:blip>
          <a:srcRect/>
          <a:stretch>
            <a:fillRect/>
          </a:stretch>
        </p:blipFill>
        <p:spPr bwMode="auto">
          <a:xfrm>
            <a:off x="5857884" y="4143380"/>
            <a:ext cx="1562100" cy="200025"/>
          </a:xfrm>
          <a:prstGeom prst="rect">
            <a:avLst/>
          </a:prstGeom>
          <a:noFill/>
          <a:ln>
            <a:noFill/>
          </a:ln>
        </p:spPr>
      </p:pic>
      <p:pic>
        <p:nvPicPr>
          <p:cNvPr id="7" name="6 Resim" descr="1\mathbf{a}=\mathbf{a}"/>
          <p:cNvPicPr/>
          <p:nvPr/>
        </p:nvPicPr>
        <p:blipFill>
          <a:blip r:embed="rId10">
            <a:extLst>
              <a:ext uri="{28A0092B-C50C-407E-A947-70E740481C1C}">
                <a14:useLocalDpi xmlns:a14="http://schemas.microsoft.com/office/drawing/2010/main" val="0"/>
              </a:ext>
            </a:extLst>
          </a:blip>
          <a:srcRect/>
          <a:stretch>
            <a:fillRect/>
          </a:stretch>
        </p:blipFill>
        <p:spPr bwMode="auto">
          <a:xfrm>
            <a:off x="4857752" y="4572008"/>
            <a:ext cx="1000132" cy="214314"/>
          </a:xfrm>
          <a:prstGeom prst="rect">
            <a:avLst/>
          </a:prstGeom>
          <a:noFill/>
          <a:ln>
            <a:noFill/>
          </a:ln>
        </p:spPr>
      </p:pic>
      <p:pic>
        <p:nvPicPr>
          <p:cNvPr id="8" name="7 Resim" descr="r\mathbf{a}=\begin{bmatrix} r a_1 &amp; r a_2 &amp; \cdots &amp; r a_n \end{bmatrix}"/>
          <p:cNvPicPr/>
          <p:nvPr/>
        </p:nvPicPr>
        <p:blipFill>
          <a:blip r:embed="rId11">
            <a:extLst>
              <a:ext uri="{28A0092B-C50C-407E-A947-70E740481C1C}">
                <a14:useLocalDpi xmlns:a14="http://schemas.microsoft.com/office/drawing/2010/main" val="0"/>
              </a:ext>
            </a:extLst>
          </a:blip>
          <a:srcRect/>
          <a:stretch>
            <a:fillRect/>
          </a:stretch>
        </p:blipFill>
        <p:spPr bwMode="auto">
          <a:xfrm>
            <a:off x="928662" y="6429396"/>
            <a:ext cx="2095500" cy="228600"/>
          </a:xfrm>
          <a:prstGeom prst="rect">
            <a:avLst/>
          </a:prstGeom>
          <a:noFill/>
          <a:ln>
            <a:noFill/>
          </a:ln>
        </p:spPr>
      </p:pic>
      <p:sp>
        <p:nvSpPr>
          <p:cNvPr id="9" name="Altbilgi Yer Tutucusu 8"/>
          <p:cNvSpPr>
            <a:spLocks noGrp="1"/>
          </p:cNvSpPr>
          <p:nvPr>
            <p:ph type="ftr" sz="quarter" idx="11"/>
          </p:nvPr>
        </p:nvSpPr>
        <p:spPr/>
        <p:txBody>
          <a:bodyPr/>
          <a:lstStyle/>
          <a:p>
            <a:r>
              <a:rPr lang="tr-TR" smtClean="0"/>
              <a:t>www.globalders.com</a:t>
            </a:r>
            <a:endParaRPr lang="tr-TR"/>
          </a:p>
        </p:txBody>
      </p:sp>
    </p:spTree>
  </p:cSld>
  <p:clrMapOvr>
    <a:masterClrMapping/>
  </p:clrMapOvr>
  <p:transition>
    <p:wheel spokes="2"/>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Nokta (sayıl) çarpım </a:t>
            </a:r>
            <a:r>
              <a:rPr lang="tr-TR" dirty="0" smtClean="0"/>
              <a:t/>
            </a:r>
            <a:br>
              <a:rPr lang="tr-TR" dirty="0" smtClean="0"/>
            </a:br>
            <a:endParaRPr lang="tr-TR" dirty="0"/>
          </a:p>
        </p:txBody>
      </p:sp>
      <p:sp>
        <p:nvSpPr>
          <p:cNvPr id="3" name="2 İçerik Yer Tutucusu"/>
          <p:cNvSpPr>
            <a:spLocks noGrp="1"/>
          </p:cNvSpPr>
          <p:nvPr>
            <p:ph idx="1"/>
          </p:nvPr>
        </p:nvSpPr>
        <p:spPr>
          <a:xfrm>
            <a:off x="457200" y="1600200"/>
            <a:ext cx="8229600" cy="5043510"/>
          </a:xfrm>
        </p:spPr>
        <p:txBody>
          <a:bodyPr>
            <a:normAutofit fontScale="92500" lnSpcReduction="10000"/>
          </a:bodyPr>
          <a:lstStyle/>
          <a:p>
            <a:r>
              <a:rPr lang="tr-TR" sz="2800" dirty="0" smtClean="0"/>
              <a:t>İki vektör </a:t>
            </a:r>
            <a:r>
              <a:rPr lang="tr-TR" sz="2800" dirty="0" err="1" smtClean="0"/>
              <a:t>skaler</a:t>
            </a:r>
            <a:r>
              <a:rPr lang="tr-TR" sz="2800" dirty="0" smtClean="0"/>
              <a:t> çarpımla çarpılırsa bir vektör değil bir </a:t>
            </a:r>
            <a:r>
              <a:rPr lang="tr-TR" sz="2800" dirty="0" err="1" smtClean="0">
                <a:hlinkClick r:id="rId2" tooltip="Skaler"/>
              </a:rPr>
              <a:t>skaler</a:t>
            </a:r>
            <a:r>
              <a:rPr lang="tr-TR" sz="2800" dirty="0" smtClean="0"/>
              <a:t> (sayıl) elde edilir.</a:t>
            </a:r>
          </a:p>
          <a:p>
            <a:endParaRPr lang="tr-TR" sz="2800" dirty="0" smtClean="0"/>
          </a:p>
          <a:p>
            <a:r>
              <a:rPr lang="tr-TR" sz="2800" dirty="0" smtClean="0"/>
              <a:t>Vektörleri </a:t>
            </a:r>
            <a:r>
              <a:rPr lang="tr-TR" sz="2800" dirty="0" smtClean="0">
                <a:hlinkClick r:id="rId3" tooltip="Birim vektör (sayfa mevcut değil)"/>
              </a:rPr>
              <a:t>birim vektörlerle</a:t>
            </a:r>
            <a:r>
              <a:rPr lang="tr-TR" sz="2800" dirty="0" smtClean="0"/>
              <a:t> ifade edip, çarpımı birim vektörlerin çarpımından tanımlamak da mümkündür.</a:t>
            </a:r>
          </a:p>
          <a:p>
            <a:endParaRPr lang="tr-TR" sz="2800" dirty="0" smtClean="0"/>
          </a:p>
          <a:p>
            <a:r>
              <a:rPr lang="tr-TR" sz="2800" dirty="0" smtClean="0"/>
              <a:t>Eğer birim vektörler (</a:t>
            </a:r>
            <a:r>
              <a:rPr lang="tr-TR" sz="2800" i="1" dirty="0" smtClean="0"/>
              <a:t>i = 1, 2, ..., n</a:t>
            </a:r>
            <a:r>
              <a:rPr lang="tr-TR" sz="2800" dirty="0" smtClean="0"/>
              <a:t>) olarak gösterilirse (örneğin üç boyutta          vs.),</a:t>
            </a:r>
          </a:p>
          <a:p>
            <a:endParaRPr lang="tr-TR" dirty="0" smtClean="0"/>
          </a:p>
          <a:p>
            <a:r>
              <a:rPr lang="tr-TR" dirty="0" smtClean="0"/>
              <a:t>Burada ifadesi, </a:t>
            </a:r>
            <a:r>
              <a:rPr lang="tr-TR" dirty="0" err="1" smtClean="0">
                <a:hlinkClick r:id="rId4" tooltip="Kronecker delta fonksiyonu"/>
              </a:rPr>
              <a:t>Kronecker</a:t>
            </a:r>
            <a:r>
              <a:rPr lang="tr-TR" dirty="0" smtClean="0">
                <a:hlinkClick r:id="rId4" tooltip="Kronecker delta fonksiyonu"/>
              </a:rPr>
              <a:t> delta fonksiyonudur</a:t>
            </a:r>
            <a:r>
              <a:rPr lang="tr-TR" dirty="0" smtClean="0"/>
              <a:t> ve </a:t>
            </a:r>
            <a:r>
              <a:rPr lang="tr-TR" i="1" dirty="0" smtClean="0"/>
              <a:t>i</a:t>
            </a:r>
            <a:r>
              <a:rPr lang="tr-TR" dirty="0" smtClean="0"/>
              <a:t> ile </a:t>
            </a:r>
            <a:r>
              <a:rPr lang="tr-TR" i="1" dirty="0" smtClean="0"/>
              <a:t>j</a:t>
            </a:r>
            <a:r>
              <a:rPr lang="tr-TR" dirty="0" smtClean="0"/>
              <a:t> eşitse 1, değilse 0 değerini alır. </a:t>
            </a:r>
            <a:endParaRPr lang="tr-TR" dirty="0"/>
          </a:p>
        </p:txBody>
      </p:sp>
      <p:pic>
        <p:nvPicPr>
          <p:cNvPr id="4" name="3 Resim" descr="&#10;  \mathbf{a}\cdot\mathbf{b}&#10;  = \left|\mathbf{a}\right|\left|\mathbf{b}\right|\cos\alpha&#10;"/>
          <p:cNvPicPr/>
          <p:nvPr/>
        </p:nvPicPr>
        <p:blipFill>
          <a:blip r:embed="rId5">
            <a:extLst>
              <a:ext uri="{28A0092B-C50C-407E-A947-70E740481C1C}">
                <a14:useLocalDpi xmlns:a14="http://schemas.microsoft.com/office/drawing/2010/main" val="0"/>
              </a:ext>
            </a:extLst>
          </a:blip>
          <a:srcRect/>
          <a:stretch>
            <a:fillRect/>
          </a:stretch>
        </p:blipFill>
        <p:spPr bwMode="auto">
          <a:xfrm>
            <a:off x="928662" y="2643182"/>
            <a:ext cx="1495425" cy="190500"/>
          </a:xfrm>
          <a:prstGeom prst="rect">
            <a:avLst/>
          </a:prstGeom>
          <a:noFill/>
          <a:ln>
            <a:noFill/>
          </a:ln>
        </p:spPr>
      </p:pic>
      <p:pic>
        <p:nvPicPr>
          <p:cNvPr id="5" name="4 Resim" descr="&#10;  \mathbf{a}\cdot\mathbf{b}&#10;  = \left(a_1 \mathbf{e}_1 + a_2 \mathbf{e}_2 + \cdots + a_n \mathbf{e}_n \right)\cdot\left(b_1 \mathbf{e}_1 + b_2 \mathbf{e}_2 + \cdots + b_n \mathbf{e}_n \right)&#10;"/>
          <p:cNvPicPr/>
          <p:nvPr/>
        </p:nvPicPr>
        <p:blipFill>
          <a:blip r:embed="rId6">
            <a:extLst>
              <a:ext uri="{28A0092B-C50C-407E-A947-70E740481C1C}">
                <a14:useLocalDpi xmlns:a14="http://schemas.microsoft.com/office/drawing/2010/main" val="0"/>
              </a:ext>
            </a:extLst>
          </a:blip>
          <a:srcRect/>
          <a:stretch>
            <a:fillRect/>
          </a:stretch>
        </p:blipFill>
        <p:spPr bwMode="auto">
          <a:xfrm>
            <a:off x="928662" y="3643314"/>
            <a:ext cx="4905375" cy="200025"/>
          </a:xfrm>
          <a:prstGeom prst="rect">
            <a:avLst/>
          </a:prstGeom>
          <a:noFill/>
          <a:ln>
            <a:noFill/>
          </a:ln>
        </p:spPr>
      </p:pic>
      <p:pic>
        <p:nvPicPr>
          <p:cNvPr id="6" name="5 Resim" descr="\mathbf{i}=\mathbf{e}_1"/>
          <p:cNvPicPr/>
          <p:nvPr/>
        </p:nvPicPr>
        <p:blipFill>
          <a:blip r:embed="rId7">
            <a:extLst>
              <a:ext uri="{28A0092B-C50C-407E-A947-70E740481C1C}">
                <a14:useLocalDpi xmlns:a14="http://schemas.microsoft.com/office/drawing/2010/main" val="0"/>
              </a:ext>
            </a:extLst>
          </a:blip>
          <a:srcRect/>
          <a:stretch>
            <a:fillRect/>
          </a:stretch>
        </p:blipFill>
        <p:spPr bwMode="auto">
          <a:xfrm>
            <a:off x="3571868" y="4572008"/>
            <a:ext cx="681039" cy="242888"/>
          </a:xfrm>
          <a:prstGeom prst="rect">
            <a:avLst/>
          </a:prstGeom>
          <a:noFill/>
          <a:ln>
            <a:noFill/>
          </a:ln>
        </p:spPr>
      </p:pic>
      <p:pic>
        <p:nvPicPr>
          <p:cNvPr id="7" name="6 Resim" descr="\mathbf{e}_i \cdot \mathbf{e}_j = \delta_{ij}"/>
          <p:cNvPicPr/>
          <p:nvPr/>
        </p:nvPicPr>
        <p:blipFill>
          <a:blip r:embed="rId8">
            <a:extLst>
              <a:ext uri="{28A0092B-C50C-407E-A947-70E740481C1C}">
                <a14:useLocalDpi xmlns:a14="http://schemas.microsoft.com/office/drawing/2010/main" val="0"/>
              </a:ext>
            </a:extLst>
          </a:blip>
          <a:srcRect/>
          <a:stretch>
            <a:fillRect/>
          </a:stretch>
        </p:blipFill>
        <p:spPr bwMode="auto">
          <a:xfrm>
            <a:off x="785786" y="5000636"/>
            <a:ext cx="1571636" cy="190500"/>
          </a:xfrm>
          <a:prstGeom prst="rect">
            <a:avLst/>
          </a:prstGeom>
          <a:noFill/>
          <a:ln>
            <a:noFill/>
          </a:ln>
        </p:spPr>
      </p:pic>
      <p:sp>
        <p:nvSpPr>
          <p:cNvPr id="8" name="Altbilgi Yer Tutucusu 7"/>
          <p:cNvSpPr>
            <a:spLocks noGrp="1"/>
          </p:cNvSpPr>
          <p:nvPr>
            <p:ph type="ftr" sz="quarter" idx="11"/>
          </p:nvPr>
        </p:nvSpPr>
        <p:spPr/>
        <p:txBody>
          <a:bodyPr/>
          <a:lstStyle/>
          <a:p>
            <a:r>
              <a:rPr lang="tr-TR" smtClean="0"/>
              <a:t>www.globalders.com</a:t>
            </a:r>
            <a:endParaRPr lang="tr-TR"/>
          </a:p>
        </p:txBody>
      </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626121"/>
          </a:xfrm>
        </p:spPr>
        <p:txBody>
          <a:bodyPr>
            <a:normAutofit lnSpcReduction="10000"/>
          </a:bodyPr>
          <a:lstStyle/>
          <a:p>
            <a:r>
              <a:rPr lang="tr-TR" b="1" i="1" dirty="0" smtClean="0">
                <a:latin typeface="Bodoni MT" pitchFamily="18" charset="0"/>
                <a:cs typeface="Arial" pitchFamily="34" charset="0"/>
              </a:rPr>
              <a:t>Doğru : iki ucuna ok işareti koyulmuş düz bir çizgi ile gösterilir. Doğru küçük harfle veya üzerindeki iki nokta ile gösterilir.</a:t>
            </a:r>
            <a:br>
              <a:rPr lang="tr-TR" b="1" i="1" dirty="0" smtClean="0">
                <a:latin typeface="Bodoni MT" pitchFamily="18" charset="0"/>
                <a:cs typeface="Arial" pitchFamily="34" charset="0"/>
              </a:rPr>
            </a:br>
            <a:r>
              <a:rPr lang="tr-TR" b="1" i="1" dirty="0" smtClean="0">
                <a:latin typeface="Bodoni MT" pitchFamily="18" charset="0"/>
                <a:cs typeface="Arial" pitchFamily="34" charset="0"/>
              </a:rPr>
              <a:t/>
            </a:r>
            <a:br>
              <a:rPr lang="tr-TR" b="1" i="1" dirty="0" smtClean="0">
                <a:latin typeface="Bodoni MT" pitchFamily="18" charset="0"/>
                <a:cs typeface="Arial" pitchFamily="34" charset="0"/>
              </a:rPr>
            </a:br>
            <a:r>
              <a:rPr lang="tr-TR" b="1" i="1" dirty="0" smtClean="0">
                <a:latin typeface="Bodoni MT" pitchFamily="18" charset="0"/>
                <a:cs typeface="Arial" pitchFamily="34" charset="0"/>
              </a:rPr>
              <a:t>d »d doğrusu veya AB doğrusu diye okunur. Buradaki A ve B noktaları doğrunun birer elemanıdır.</a:t>
            </a:r>
            <a:br>
              <a:rPr lang="tr-TR" b="1" i="1" dirty="0" smtClean="0">
                <a:latin typeface="Bodoni MT" pitchFamily="18" charset="0"/>
                <a:cs typeface="Arial" pitchFamily="34" charset="0"/>
              </a:rPr>
            </a:br>
            <a:r>
              <a:rPr lang="tr-TR" b="1" i="1" dirty="0" smtClean="0">
                <a:latin typeface="Bodoni MT" pitchFamily="18" charset="0"/>
                <a:cs typeface="Arial" pitchFamily="34" charset="0"/>
              </a:rPr>
              <a:t>A </a:t>
            </a:r>
            <a:r>
              <a:rPr lang="tr-TR" b="1" i="1" dirty="0" err="1" smtClean="0">
                <a:latin typeface="Bodoni MT" pitchFamily="18" charset="0"/>
                <a:cs typeface="Arial" pitchFamily="34" charset="0"/>
              </a:rPr>
              <a:t>Îd</a:t>
            </a:r>
            <a:r>
              <a:rPr lang="tr-TR" b="1" i="1" dirty="0" smtClean="0">
                <a:latin typeface="Bodoni MT" pitchFamily="18" charset="0"/>
                <a:cs typeface="Arial" pitchFamily="34" charset="0"/>
              </a:rPr>
              <a:t> ve B Î d biçiminde yazılır. </a:t>
            </a:r>
          </a:p>
          <a:p>
            <a:pPr lvl="0"/>
            <a:r>
              <a:rPr lang="tr-TR" i="1" dirty="0" smtClean="0">
                <a:latin typeface="Bodoni MT" pitchFamily="18" charset="0"/>
                <a:cs typeface="Arial" pitchFamily="34" charset="0"/>
              </a:rPr>
              <a:t>Farklı iki noktadan bir tek doğru geçer. </a:t>
            </a:r>
          </a:p>
          <a:p>
            <a:pPr lvl="0"/>
            <a:r>
              <a:rPr lang="tr-TR" i="1" dirty="0" smtClean="0">
                <a:latin typeface="Bodoni MT" pitchFamily="18" charset="0"/>
                <a:cs typeface="Arial" pitchFamily="34" charset="0"/>
              </a:rPr>
              <a:t>Farklı iki nokta bir tek doğru belirtir. </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u="sng" dirty="0" smtClean="0">
                <a:hlinkClick r:id="rId2" tooltip="Permanent Link to Lineer Bağımlılık ve Lineer Bağımsızlık"/>
              </a:rPr>
              <a:t>Lineer Bağımlılık ve Lineer Bağımsızlık</a:t>
            </a:r>
            <a:r>
              <a:rPr lang="tr-TR" b="1" dirty="0" smtClean="0"/>
              <a:t/>
            </a:r>
            <a:br>
              <a:rPr lang="tr-TR" b="1" dirty="0" smtClean="0"/>
            </a:br>
            <a:endParaRPr lang="tr-TR" dirty="0"/>
          </a:p>
        </p:txBody>
      </p:sp>
      <p:sp>
        <p:nvSpPr>
          <p:cNvPr id="3" name="2 İçerik Yer Tutucusu"/>
          <p:cNvSpPr>
            <a:spLocks noGrp="1"/>
          </p:cNvSpPr>
          <p:nvPr>
            <p:ph idx="1"/>
          </p:nvPr>
        </p:nvSpPr>
        <p:spPr>
          <a:xfrm>
            <a:off x="457200" y="1600200"/>
            <a:ext cx="8229600" cy="5257800"/>
          </a:xfrm>
        </p:spPr>
        <p:txBody>
          <a:bodyPr>
            <a:normAutofit/>
          </a:bodyPr>
          <a:lstStyle/>
          <a:p>
            <a:r>
              <a:rPr lang="tr-TR" sz="1800" b="1" dirty="0" smtClean="0"/>
              <a:t>TANIM1:x bir k </a:t>
            </a:r>
            <a:r>
              <a:rPr lang="tr-TR" sz="1800" u="sng" dirty="0" smtClean="0">
                <a:hlinkClick r:id="rId3" tooltip="Vektör Uzayları"/>
              </a:rPr>
              <a:t>vektör uzayı</a:t>
            </a:r>
            <a:r>
              <a:rPr lang="tr-TR" sz="1800" dirty="0" smtClean="0"/>
              <a:t>  ve                             olsun.      Bu durumda </a:t>
            </a:r>
          </a:p>
          <a:p>
            <a:pPr>
              <a:buNone/>
            </a:pPr>
            <a:r>
              <a:rPr lang="tr-TR" sz="1800" dirty="0" smtClean="0"/>
              <a:t>                                olmak üzere                                            denklemi yalnızca  </a:t>
            </a:r>
          </a:p>
          <a:p>
            <a:pPr>
              <a:buNone/>
            </a:pPr>
            <a:r>
              <a:rPr lang="tr-TR" sz="1800" dirty="0" smtClean="0"/>
              <a:t>                                     durumunda sağlanıyorsa                              elemanlarına lineer bağımsızdır denir.</a:t>
            </a:r>
          </a:p>
          <a:p>
            <a:pPr>
              <a:buNone/>
            </a:pPr>
            <a:r>
              <a:rPr lang="tr-TR" sz="1800" dirty="0" smtClean="0"/>
              <a:t>        Burada en çok karıştırılan nokta şudur:</a:t>
            </a:r>
          </a:p>
          <a:p>
            <a:pPr>
              <a:buNone/>
            </a:pPr>
            <a:r>
              <a:rPr lang="tr-TR" sz="1800" dirty="0" smtClean="0"/>
              <a:t>                                     durumunda zaten                                          denklemi sağlanıyor. O halde                             lineer bağımsızdır" şeklinde, yanlış bir anlaşılma oluyor. Lineer bağımsızlığın tanımı bu değildir.                            elemanlarının lineer bağımsız olması için gerek ve yeter koşul                                           denkleminin </a:t>
            </a:r>
          </a:p>
          <a:p>
            <a:pPr>
              <a:buNone/>
            </a:pPr>
            <a:r>
              <a:rPr lang="tr-TR" sz="1800" dirty="0" smtClean="0"/>
              <a:t>                                       haricinde hiçbir çözümünün bulunmamasıdır. Yani</a:t>
            </a:r>
          </a:p>
          <a:p>
            <a:pPr>
              <a:buNone/>
            </a:pPr>
            <a:r>
              <a:rPr lang="tr-TR" sz="1800" dirty="0" smtClean="0"/>
              <a:t>                                  elemanları lineer bağımsız ve                             sayılarından en az biri </a:t>
            </a:r>
          </a:p>
          <a:p>
            <a:pPr>
              <a:buNone/>
            </a:pPr>
            <a:r>
              <a:rPr lang="tr-TR" sz="1800" dirty="0" smtClean="0"/>
              <a:t>         sıfırdan farklıysa                                          toplamı da sıfırdan farklıdır. Örneklerle zaten bu söylediklerimizi açıklayacağız.</a:t>
            </a:r>
          </a:p>
          <a:p>
            <a:pPr>
              <a:buNone/>
            </a:pPr>
            <a:endParaRPr lang="tr-TR" sz="1800" dirty="0" smtClean="0"/>
          </a:p>
          <a:p>
            <a:pPr>
              <a:buNone/>
            </a:pPr>
            <a:r>
              <a:rPr lang="tr-TR" sz="1800" dirty="0" smtClean="0"/>
              <a:t>    </a:t>
            </a:r>
            <a:endParaRPr lang="tr-TR" sz="1800" dirty="0"/>
          </a:p>
        </p:txBody>
      </p:sp>
      <p:pic>
        <p:nvPicPr>
          <p:cNvPr id="5" name="4 Resim" descr="x_{1},x_{2},\dots,x_{n}\in{X}"/>
          <p:cNvPicPr/>
          <p:nvPr/>
        </p:nvPicPr>
        <p:blipFill>
          <a:blip r:embed="rId4"/>
          <a:srcRect/>
          <a:stretch>
            <a:fillRect/>
          </a:stretch>
        </p:blipFill>
        <p:spPr bwMode="auto">
          <a:xfrm>
            <a:off x="3929058" y="1714488"/>
            <a:ext cx="1209675" cy="133350"/>
          </a:xfrm>
          <a:prstGeom prst="rect">
            <a:avLst/>
          </a:prstGeom>
          <a:noFill/>
          <a:ln w="9525">
            <a:noFill/>
            <a:miter lim="800000"/>
            <a:headEnd/>
            <a:tailEnd/>
          </a:ln>
        </p:spPr>
      </p:pic>
      <p:pic>
        <p:nvPicPr>
          <p:cNvPr id="6" name="5 Resim" descr="c_{1},c_{2},\dots,c_{n}\in{K}"/>
          <p:cNvPicPr/>
          <p:nvPr/>
        </p:nvPicPr>
        <p:blipFill>
          <a:blip r:embed="rId5"/>
          <a:srcRect/>
          <a:stretch>
            <a:fillRect/>
          </a:stretch>
        </p:blipFill>
        <p:spPr bwMode="auto">
          <a:xfrm>
            <a:off x="928662" y="2000240"/>
            <a:ext cx="1152525" cy="133350"/>
          </a:xfrm>
          <a:prstGeom prst="rect">
            <a:avLst/>
          </a:prstGeom>
          <a:noFill/>
          <a:ln w="9525">
            <a:noFill/>
            <a:miter lim="800000"/>
            <a:headEnd/>
            <a:tailEnd/>
          </a:ln>
        </p:spPr>
      </p:pic>
      <p:pic>
        <p:nvPicPr>
          <p:cNvPr id="7" name="6 Resim" descr="c_{1}x_{1}+c_{2}x_{2}+\cdots+c_{n}x_{n}=\theta"/>
          <p:cNvPicPr/>
          <p:nvPr/>
        </p:nvPicPr>
        <p:blipFill>
          <a:blip r:embed="rId6"/>
          <a:srcRect/>
          <a:stretch>
            <a:fillRect/>
          </a:stretch>
        </p:blipFill>
        <p:spPr bwMode="auto">
          <a:xfrm>
            <a:off x="3428992" y="2000240"/>
            <a:ext cx="1905000" cy="142875"/>
          </a:xfrm>
          <a:prstGeom prst="rect">
            <a:avLst/>
          </a:prstGeom>
          <a:noFill/>
          <a:ln w="9525">
            <a:noFill/>
            <a:miter lim="800000"/>
            <a:headEnd/>
            <a:tailEnd/>
          </a:ln>
        </p:spPr>
      </p:pic>
      <p:pic>
        <p:nvPicPr>
          <p:cNvPr id="8" name="7 Resim" descr="c_{1}=c_{2}=\cdots=c_{n}=0"/>
          <p:cNvPicPr/>
          <p:nvPr/>
        </p:nvPicPr>
        <p:blipFill>
          <a:blip r:embed="rId7"/>
          <a:srcRect/>
          <a:stretch>
            <a:fillRect/>
          </a:stretch>
        </p:blipFill>
        <p:spPr bwMode="auto">
          <a:xfrm>
            <a:off x="928662" y="2357430"/>
            <a:ext cx="1495425" cy="133350"/>
          </a:xfrm>
          <a:prstGeom prst="rect">
            <a:avLst/>
          </a:prstGeom>
          <a:noFill/>
          <a:ln w="9525">
            <a:noFill/>
            <a:miter lim="800000"/>
            <a:headEnd/>
            <a:tailEnd/>
          </a:ln>
        </p:spPr>
      </p:pic>
      <p:pic>
        <p:nvPicPr>
          <p:cNvPr id="9" name="8 Resim" descr="x_{1},x_{2},\dots,x_{n}\in{X}"/>
          <p:cNvPicPr/>
          <p:nvPr/>
        </p:nvPicPr>
        <p:blipFill>
          <a:blip r:embed="rId4"/>
          <a:srcRect/>
          <a:stretch>
            <a:fillRect/>
          </a:stretch>
        </p:blipFill>
        <p:spPr bwMode="auto">
          <a:xfrm>
            <a:off x="4857752" y="2357430"/>
            <a:ext cx="1209675" cy="133350"/>
          </a:xfrm>
          <a:prstGeom prst="rect">
            <a:avLst/>
          </a:prstGeom>
          <a:noFill/>
          <a:ln w="9525">
            <a:noFill/>
            <a:miter lim="800000"/>
            <a:headEnd/>
            <a:tailEnd/>
          </a:ln>
        </p:spPr>
      </p:pic>
      <p:pic>
        <p:nvPicPr>
          <p:cNvPr id="10" name="9 Resim" descr="c_{1}=c_{2}=\cdots=c_{n}=0"/>
          <p:cNvPicPr/>
          <p:nvPr/>
        </p:nvPicPr>
        <p:blipFill>
          <a:blip r:embed="rId7"/>
          <a:srcRect/>
          <a:stretch>
            <a:fillRect/>
          </a:stretch>
        </p:blipFill>
        <p:spPr bwMode="auto">
          <a:xfrm>
            <a:off x="857224" y="3286124"/>
            <a:ext cx="1495425" cy="133350"/>
          </a:xfrm>
          <a:prstGeom prst="rect">
            <a:avLst/>
          </a:prstGeom>
          <a:noFill/>
          <a:ln w="9525">
            <a:noFill/>
            <a:miter lim="800000"/>
            <a:headEnd/>
            <a:tailEnd/>
          </a:ln>
        </p:spPr>
      </p:pic>
      <p:pic>
        <p:nvPicPr>
          <p:cNvPr id="11" name="10 Resim" descr="c_{1}x_{1}+c_{2}x_{2}+\cdots+c_{n}x_{n}=\theta"/>
          <p:cNvPicPr/>
          <p:nvPr/>
        </p:nvPicPr>
        <p:blipFill>
          <a:blip r:embed="rId6"/>
          <a:srcRect/>
          <a:stretch>
            <a:fillRect/>
          </a:stretch>
        </p:blipFill>
        <p:spPr bwMode="auto">
          <a:xfrm>
            <a:off x="4286248" y="3286124"/>
            <a:ext cx="1905000" cy="142875"/>
          </a:xfrm>
          <a:prstGeom prst="rect">
            <a:avLst/>
          </a:prstGeom>
          <a:noFill/>
          <a:ln w="9525">
            <a:noFill/>
            <a:miter lim="800000"/>
            <a:headEnd/>
            <a:tailEnd/>
          </a:ln>
        </p:spPr>
      </p:pic>
      <p:pic>
        <p:nvPicPr>
          <p:cNvPr id="12" name="11 Resim" descr="x_{1},x_{2},\dots,x_{n}\in{X}"/>
          <p:cNvPicPr/>
          <p:nvPr/>
        </p:nvPicPr>
        <p:blipFill>
          <a:blip r:embed="rId4"/>
          <a:srcRect/>
          <a:stretch>
            <a:fillRect/>
          </a:stretch>
        </p:blipFill>
        <p:spPr bwMode="auto">
          <a:xfrm>
            <a:off x="1571604" y="3571876"/>
            <a:ext cx="1209675" cy="133350"/>
          </a:xfrm>
          <a:prstGeom prst="rect">
            <a:avLst/>
          </a:prstGeom>
          <a:noFill/>
          <a:ln w="9525">
            <a:noFill/>
            <a:miter lim="800000"/>
            <a:headEnd/>
            <a:tailEnd/>
          </a:ln>
        </p:spPr>
      </p:pic>
      <p:pic>
        <p:nvPicPr>
          <p:cNvPr id="13" name="12 Resim" descr="x_{1},x_{2},\dots,x_{n}\in{X}"/>
          <p:cNvPicPr/>
          <p:nvPr/>
        </p:nvPicPr>
        <p:blipFill>
          <a:blip r:embed="rId4"/>
          <a:srcRect/>
          <a:stretch>
            <a:fillRect/>
          </a:stretch>
        </p:blipFill>
        <p:spPr bwMode="auto">
          <a:xfrm>
            <a:off x="4572000" y="3857628"/>
            <a:ext cx="1209675" cy="133350"/>
          </a:xfrm>
          <a:prstGeom prst="rect">
            <a:avLst/>
          </a:prstGeom>
          <a:noFill/>
          <a:ln w="9525">
            <a:noFill/>
            <a:miter lim="800000"/>
            <a:headEnd/>
            <a:tailEnd/>
          </a:ln>
        </p:spPr>
      </p:pic>
      <p:pic>
        <p:nvPicPr>
          <p:cNvPr id="14" name="13 Resim" descr="c_{1}x_{1}+c_{2}x_{2}+\cdots+c_{n}x_{n}=\theta"/>
          <p:cNvPicPr/>
          <p:nvPr/>
        </p:nvPicPr>
        <p:blipFill>
          <a:blip r:embed="rId6"/>
          <a:srcRect/>
          <a:stretch>
            <a:fillRect/>
          </a:stretch>
        </p:blipFill>
        <p:spPr bwMode="auto">
          <a:xfrm>
            <a:off x="4786314" y="4143380"/>
            <a:ext cx="1905000" cy="142875"/>
          </a:xfrm>
          <a:prstGeom prst="rect">
            <a:avLst/>
          </a:prstGeom>
          <a:noFill/>
          <a:ln w="9525">
            <a:noFill/>
            <a:miter lim="800000"/>
            <a:headEnd/>
            <a:tailEnd/>
          </a:ln>
        </p:spPr>
      </p:pic>
      <p:pic>
        <p:nvPicPr>
          <p:cNvPr id="15" name="14 Resim" descr="c_{1}=c_{2}=\cdots=c_{n}=0"/>
          <p:cNvPicPr/>
          <p:nvPr/>
        </p:nvPicPr>
        <p:blipFill>
          <a:blip r:embed="rId7"/>
          <a:srcRect/>
          <a:stretch>
            <a:fillRect/>
          </a:stretch>
        </p:blipFill>
        <p:spPr bwMode="auto">
          <a:xfrm>
            <a:off x="928662" y="4429132"/>
            <a:ext cx="1495425" cy="133350"/>
          </a:xfrm>
          <a:prstGeom prst="rect">
            <a:avLst/>
          </a:prstGeom>
          <a:noFill/>
          <a:ln w="9525">
            <a:noFill/>
            <a:miter lim="800000"/>
            <a:headEnd/>
            <a:tailEnd/>
          </a:ln>
        </p:spPr>
      </p:pic>
      <p:pic>
        <p:nvPicPr>
          <p:cNvPr id="16" name="15 Resim" descr="x_{1},x_{2},\dots,x_{n}\in{X}"/>
          <p:cNvPicPr/>
          <p:nvPr/>
        </p:nvPicPr>
        <p:blipFill>
          <a:blip r:embed="rId4"/>
          <a:srcRect/>
          <a:stretch>
            <a:fillRect/>
          </a:stretch>
        </p:blipFill>
        <p:spPr bwMode="auto">
          <a:xfrm>
            <a:off x="928662" y="4786322"/>
            <a:ext cx="1209675" cy="133350"/>
          </a:xfrm>
          <a:prstGeom prst="rect">
            <a:avLst/>
          </a:prstGeom>
          <a:noFill/>
          <a:ln w="9525">
            <a:noFill/>
            <a:miter lim="800000"/>
            <a:headEnd/>
            <a:tailEnd/>
          </a:ln>
        </p:spPr>
      </p:pic>
      <p:pic>
        <p:nvPicPr>
          <p:cNvPr id="17" name="16 Resim" descr="c_{1},c_{2},\dots,c_{n}\in{K}"/>
          <p:cNvPicPr/>
          <p:nvPr/>
        </p:nvPicPr>
        <p:blipFill>
          <a:blip r:embed="rId5"/>
          <a:srcRect/>
          <a:stretch>
            <a:fillRect/>
          </a:stretch>
        </p:blipFill>
        <p:spPr bwMode="auto">
          <a:xfrm>
            <a:off x="5214942" y="4786322"/>
            <a:ext cx="1152525" cy="133350"/>
          </a:xfrm>
          <a:prstGeom prst="rect">
            <a:avLst/>
          </a:prstGeom>
          <a:noFill/>
          <a:ln w="9525">
            <a:noFill/>
            <a:miter lim="800000"/>
            <a:headEnd/>
            <a:tailEnd/>
          </a:ln>
        </p:spPr>
      </p:pic>
      <p:pic>
        <p:nvPicPr>
          <p:cNvPr id="18" name="17 Resim" descr="c_{1}x_{1}+c_{2}x_{2}+\cdots+c_{n}x_{n}"/>
          <p:cNvPicPr/>
          <p:nvPr/>
        </p:nvPicPr>
        <p:blipFill>
          <a:blip r:embed="rId8"/>
          <a:srcRect/>
          <a:stretch>
            <a:fillRect/>
          </a:stretch>
        </p:blipFill>
        <p:spPr bwMode="auto">
          <a:xfrm>
            <a:off x="2714612" y="5143512"/>
            <a:ext cx="1609725" cy="123825"/>
          </a:xfrm>
          <a:prstGeom prst="rect">
            <a:avLst/>
          </a:prstGeom>
          <a:noFill/>
          <a:ln w="9525">
            <a:noFill/>
            <a:miter lim="800000"/>
            <a:headEnd/>
            <a:tailEnd/>
          </a:ln>
        </p:spPr>
      </p:pic>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401080" cy="5554683"/>
          </a:xfrm>
        </p:spPr>
        <p:txBody>
          <a:bodyPr>
            <a:normAutofit lnSpcReduction="10000"/>
          </a:bodyPr>
          <a:lstStyle/>
          <a:p>
            <a:r>
              <a:rPr lang="tr-TR" b="1" dirty="0" smtClean="0"/>
              <a:t>TANIM2: x bir k </a:t>
            </a:r>
            <a:r>
              <a:rPr lang="tr-TR" u="sng" dirty="0" smtClean="0">
                <a:hlinkClick r:id="rId2" tooltip="Vektör Uzayları"/>
              </a:rPr>
              <a:t>vektör uzayı</a:t>
            </a:r>
            <a:r>
              <a:rPr lang="tr-TR" dirty="0" smtClean="0"/>
              <a:t> olsun. Eğer,</a:t>
            </a:r>
          </a:p>
          <a:p>
            <a:pPr>
              <a:buNone/>
            </a:pPr>
            <a:r>
              <a:rPr lang="tr-TR" dirty="0" smtClean="0"/>
              <a:t>lineer bağımsız değilse bu </a:t>
            </a:r>
            <a:r>
              <a:rPr lang="tr-TR" dirty="0" err="1" smtClean="0"/>
              <a:t>elemalara</a:t>
            </a:r>
            <a:r>
              <a:rPr lang="tr-TR" dirty="0" smtClean="0"/>
              <a:t> lineer bağımlıdır denir. Lineer bağımlılık, lineer bağımsızlığın tersi olduğuna göre lineer bağımlılığın tanımı şu biçimde verilebilir:      </a:t>
            </a:r>
          </a:p>
          <a:p>
            <a:pPr>
              <a:buNone/>
            </a:pPr>
            <a:r>
              <a:rPr lang="tr-TR" dirty="0" smtClean="0"/>
              <a:t>                   lineer bağımlıdır </a:t>
            </a:r>
          </a:p>
          <a:p>
            <a:pPr>
              <a:buNone/>
            </a:pPr>
            <a:r>
              <a:rPr lang="tr-TR" dirty="0" smtClean="0"/>
              <a:t>  Yani                          denkleminde en az bir sıfırdan farklı olabiliyorsa elemanları lineer bağımlıdır.</a:t>
            </a:r>
          </a:p>
          <a:p>
            <a:pPr>
              <a:buNone/>
            </a:pPr>
            <a:endParaRPr lang="tr-TR" dirty="0" smtClean="0"/>
          </a:p>
          <a:p>
            <a:pPr>
              <a:buNone/>
            </a:pPr>
            <a:r>
              <a:rPr lang="tr-TR" dirty="0" smtClean="0"/>
              <a:t>                                 </a:t>
            </a:r>
            <a:endParaRPr lang="tr-TR" dirty="0"/>
          </a:p>
        </p:txBody>
      </p:sp>
      <p:pic>
        <p:nvPicPr>
          <p:cNvPr id="4" name="3 Resim" descr="x_{1},x_{2},\dots,x_{n}\in{X}"/>
          <p:cNvPicPr/>
          <p:nvPr/>
        </p:nvPicPr>
        <p:blipFill>
          <a:blip r:embed="rId3"/>
          <a:srcRect/>
          <a:stretch>
            <a:fillRect/>
          </a:stretch>
        </p:blipFill>
        <p:spPr bwMode="auto">
          <a:xfrm>
            <a:off x="7572396" y="785794"/>
            <a:ext cx="1209675" cy="133350"/>
          </a:xfrm>
          <a:prstGeom prst="rect">
            <a:avLst/>
          </a:prstGeom>
          <a:noFill/>
          <a:ln w="9525">
            <a:noFill/>
            <a:miter lim="800000"/>
            <a:headEnd/>
            <a:tailEnd/>
          </a:ln>
        </p:spPr>
      </p:pic>
      <p:pic>
        <p:nvPicPr>
          <p:cNvPr id="5" name="4 Resim" descr="x_{1},x_{2},\dots,x_{n}\in{X}"/>
          <p:cNvPicPr/>
          <p:nvPr/>
        </p:nvPicPr>
        <p:blipFill>
          <a:blip r:embed="rId3"/>
          <a:srcRect/>
          <a:stretch>
            <a:fillRect/>
          </a:stretch>
        </p:blipFill>
        <p:spPr bwMode="auto">
          <a:xfrm>
            <a:off x="928662" y="3071810"/>
            <a:ext cx="1209675" cy="280989"/>
          </a:xfrm>
          <a:prstGeom prst="rect">
            <a:avLst/>
          </a:prstGeom>
          <a:noFill/>
          <a:ln w="9525">
            <a:noFill/>
            <a:miter lim="800000"/>
            <a:headEnd/>
            <a:tailEnd/>
          </a:ln>
        </p:spPr>
      </p:pic>
      <p:pic>
        <p:nvPicPr>
          <p:cNvPr id="6" name="5 Resim" descr="c_{1}x_{1}+c_{2}x_{2}+\cdots+c_{n}x_{n}=\theta"/>
          <p:cNvPicPr/>
          <p:nvPr/>
        </p:nvPicPr>
        <p:blipFill>
          <a:blip r:embed="rId4"/>
          <a:srcRect/>
          <a:stretch>
            <a:fillRect/>
          </a:stretch>
        </p:blipFill>
        <p:spPr bwMode="auto">
          <a:xfrm>
            <a:off x="1500166" y="3714752"/>
            <a:ext cx="1905000" cy="14287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randomBa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0200"/>
            <a:ext cx="8229600" cy="4614882"/>
          </a:xfrm>
        </p:spPr>
        <p:txBody>
          <a:bodyPr>
            <a:normAutofit lnSpcReduction="10000"/>
          </a:bodyPr>
          <a:lstStyle/>
          <a:p>
            <a:r>
              <a:rPr lang="tr-TR" b="1" dirty="0" smtClean="0"/>
              <a:t>ÖRNEK1:</a:t>
            </a:r>
            <a:r>
              <a:rPr lang="tr-TR" dirty="0" smtClean="0"/>
              <a:t>                      olsun.</a:t>
            </a:r>
          </a:p>
          <a:p>
            <a:r>
              <a:rPr lang="tr-TR" dirty="0" smtClean="0"/>
              <a:t>                                                 olduğundan    ve </a:t>
            </a:r>
          </a:p>
          <a:p>
            <a:r>
              <a:rPr lang="tr-TR" dirty="0" smtClean="0"/>
              <a:t> elemanları lineer bağımsızdır. </a:t>
            </a:r>
          </a:p>
          <a:p>
            <a:r>
              <a:rPr lang="tr-TR" b="1" dirty="0" smtClean="0"/>
              <a:t>ÖRNEK2:</a:t>
            </a:r>
            <a:r>
              <a:rPr lang="tr-TR" dirty="0" smtClean="0"/>
              <a:t> Örnek1'i genelleştirelim.       Olmak   </a:t>
            </a:r>
          </a:p>
          <a:p>
            <a:pPr>
              <a:buNone/>
            </a:pPr>
            <a:r>
              <a:rPr lang="tr-TR" dirty="0" smtClean="0"/>
              <a:t>                                                    üzere , olsun.</a:t>
            </a:r>
          </a:p>
          <a:p>
            <a:pPr>
              <a:buNone/>
            </a:pPr>
            <a:endParaRPr lang="tr-TR" dirty="0" smtClean="0"/>
          </a:p>
          <a:p>
            <a:pPr>
              <a:buNone/>
            </a:pPr>
            <a:endParaRPr lang="tr-TR" dirty="0" smtClean="0"/>
          </a:p>
          <a:p>
            <a:pPr>
              <a:buNone/>
            </a:pPr>
            <a:r>
              <a:rPr lang="tr-TR" dirty="0" smtClean="0"/>
              <a:t>    olduğundan </a:t>
            </a:r>
            <a:r>
              <a:rPr lang="tr-TR" u="sng" dirty="0" smtClean="0">
                <a:hlinkClick r:id="rId2" tooltip="Kümeler"/>
              </a:rPr>
              <a:t>kümesi</a:t>
            </a:r>
            <a:r>
              <a:rPr lang="tr-TR" dirty="0" smtClean="0"/>
              <a:t> lineer bağımsızdır.</a:t>
            </a:r>
            <a:endParaRPr lang="tr-TR" dirty="0"/>
          </a:p>
        </p:txBody>
      </p:sp>
      <p:pic>
        <p:nvPicPr>
          <p:cNvPr id="4" name="3 Resim" descr="X=\mathbb{R}^{2}, A=\{(1,0),(0,1)\}"/>
          <p:cNvPicPr/>
          <p:nvPr/>
        </p:nvPicPr>
        <p:blipFill>
          <a:blip r:embed="rId3"/>
          <a:srcRect/>
          <a:stretch>
            <a:fillRect/>
          </a:stretch>
        </p:blipFill>
        <p:spPr bwMode="auto">
          <a:xfrm>
            <a:off x="2571736" y="1785926"/>
            <a:ext cx="1828800" cy="300039"/>
          </a:xfrm>
          <a:prstGeom prst="rect">
            <a:avLst/>
          </a:prstGeom>
          <a:noFill/>
          <a:ln w="9525">
            <a:noFill/>
            <a:miter lim="800000"/>
            <a:headEnd/>
            <a:tailEnd/>
          </a:ln>
        </p:spPr>
      </p:pic>
      <p:pic>
        <p:nvPicPr>
          <p:cNvPr id="5" name="4 Resim" descr="c_{1}(1,0)+c_{2}(0,1)=(0,0)\Rightarrow{(c_{1},c_{2})=(0,0)}\Rightarrow{c_{1}=0\land{c_{2}=0}}"/>
          <p:cNvPicPr/>
          <p:nvPr/>
        </p:nvPicPr>
        <p:blipFill>
          <a:blip r:embed="rId4"/>
          <a:srcRect/>
          <a:stretch>
            <a:fillRect/>
          </a:stretch>
        </p:blipFill>
        <p:spPr bwMode="auto">
          <a:xfrm>
            <a:off x="1000100" y="2428868"/>
            <a:ext cx="4191000" cy="152400"/>
          </a:xfrm>
          <a:prstGeom prst="rect">
            <a:avLst/>
          </a:prstGeom>
          <a:noFill/>
          <a:ln w="9525">
            <a:noFill/>
            <a:miter lim="800000"/>
            <a:headEnd/>
            <a:tailEnd/>
          </a:ln>
        </p:spPr>
      </p:pic>
      <p:pic>
        <p:nvPicPr>
          <p:cNvPr id="6" name="5 Resim" descr="(1,0)"/>
          <p:cNvPicPr/>
          <p:nvPr/>
        </p:nvPicPr>
        <p:blipFill>
          <a:blip r:embed="rId5"/>
          <a:srcRect/>
          <a:stretch>
            <a:fillRect/>
          </a:stretch>
        </p:blipFill>
        <p:spPr bwMode="auto">
          <a:xfrm>
            <a:off x="7358082" y="2428868"/>
            <a:ext cx="323850" cy="152400"/>
          </a:xfrm>
          <a:prstGeom prst="rect">
            <a:avLst/>
          </a:prstGeom>
          <a:noFill/>
          <a:ln w="9525">
            <a:noFill/>
            <a:miter lim="800000"/>
            <a:headEnd/>
            <a:tailEnd/>
          </a:ln>
        </p:spPr>
      </p:pic>
      <p:pic>
        <p:nvPicPr>
          <p:cNvPr id="7" name="6 Resim" descr="(0,1)"/>
          <p:cNvPicPr/>
          <p:nvPr/>
        </p:nvPicPr>
        <p:blipFill>
          <a:blip r:embed="rId6"/>
          <a:srcRect/>
          <a:stretch>
            <a:fillRect/>
          </a:stretch>
        </p:blipFill>
        <p:spPr bwMode="auto">
          <a:xfrm>
            <a:off x="8215338" y="2428868"/>
            <a:ext cx="323850" cy="214314"/>
          </a:xfrm>
          <a:prstGeom prst="rect">
            <a:avLst/>
          </a:prstGeom>
          <a:noFill/>
          <a:ln w="9525">
            <a:noFill/>
            <a:miter lim="800000"/>
            <a:headEnd/>
            <a:tailEnd/>
          </a:ln>
        </p:spPr>
      </p:pic>
      <p:pic>
        <p:nvPicPr>
          <p:cNvPr id="8" name="7 Resim" descr="n\in{\mathbb{Z}^{+}}"/>
          <p:cNvPicPr/>
          <p:nvPr/>
        </p:nvPicPr>
        <p:blipFill>
          <a:blip r:embed="rId7"/>
          <a:srcRect/>
          <a:stretch>
            <a:fillRect/>
          </a:stretch>
        </p:blipFill>
        <p:spPr bwMode="auto">
          <a:xfrm>
            <a:off x="6500826" y="3286124"/>
            <a:ext cx="476250" cy="276226"/>
          </a:xfrm>
          <a:prstGeom prst="rect">
            <a:avLst/>
          </a:prstGeom>
          <a:noFill/>
          <a:ln w="9525">
            <a:noFill/>
            <a:miter lim="800000"/>
            <a:headEnd/>
            <a:tailEnd/>
          </a:ln>
        </p:spPr>
      </p:pic>
      <p:pic>
        <p:nvPicPr>
          <p:cNvPr id="9" name="8 Resim" descr="X=\mathbb{R}^{n}"/>
          <p:cNvPicPr/>
          <p:nvPr/>
        </p:nvPicPr>
        <p:blipFill>
          <a:blip r:embed="rId8"/>
          <a:srcRect/>
          <a:stretch>
            <a:fillRect/>
          </a:stretch>
        </p:blipFill>
        <p:spPr bwMode="auto">
          <a:xfrm>
            <a:off x="928662" y="4000504"/>
            <a:ext cx="533400" cy="285752"/>
          </a:xfrm>
          <a:prstGeom prst="rect">
            <a:avLst/>
          </a:prstGeom>
          <a:noFill/>
          <a:ln w="9525">
            <a:noFill/>
            <a:miter lim="800000"/>
            <a:headEnd/>
            <a:tailEnd/>
          </a:ln>
        </p:spPr>
      </p:pic>
      <p:pic>
        <p:nvPicPr>
          <p:cNvPr id="10" name="9 Resim" descr="A=\{(1,0,\dots,0),(0,1,0,\dots,0),\dots,(0,\dots,0,1)\}"/>
          <p:cNvPicPr/>
          <p:nvPr/>
        </p:nvPicPr>
        <p:blipFill>
          <a:blip r:embed="rId9"/>
          <a:srcRect/>
          <a:stretch>
            <a:fillRect/>
          </a:stretch>
        </p:blipFill>
        <p:spPr bwMode="auto">
          <a:xfrm>
            <a:off x="1785918" y="4071942"/>
            <a:ext cx="3343275" cy="161925"/>
          </a:xfrm>
          <a:prstGeom prst="rect">
            <a:avLst/>
          </a:prstGeom>
          <a:noFill/>
          <a:ln w="9525">
            <a:noFill/>
            <a:miter lim="800000"/>
            <a:headEnd/>
            <a:tailEnd/>
          </a:ln>
        </p:spPr>
      </p:pic>
      <p:pic>
        <p:nvPicPr>
          <p:cNvPr id="11" name="10 Resim" descr="c_{1}(1,0,\dots,0)+c_{2}(0,1,0,\dots,0)+\cdots+c_{n}(0,\dots,0,1)=(0,0,\dots,0)"/>
          <p:cNvPicPr/>
          <p:nvPr/>
        </p:nvPicPr>
        <p:blipFill>
          <a:blip r:embed="rId10"/>
          <a:srcRect/>
          <a:stretch>
            <a:fillRect/>
          </a:stretch>
        </p:blipFill>
        <p:spPr bwMode="auto">
          <a:xfrm>
            <a:off x="714348" y="4500570"/>
            <a:ext cx="4572000" cy="152400"/>
          </a:xfrm>
          <a:prstGeom prst="rect">
            <a:avLst/>
          </a:prstGeom>
          <a:noFill/>
          <a:ln w="9525">
            <a:noFill/>
            <a:miter lim="800000"/>
            <a:headEnd/>
            <a:tailEnd/>
          </a:ln>
        </p:spPr>
      </p:pic>
      <p:pic>
        <p:nvPicPr>
          <p:cNvPr id="12" name="11 Resim" descr="\Rightarrow{(c_{1},c_{2},\dots,c_{n})=(0,0,\dots,0)}\Rightarrow{c_{1}=0, c_{2}=0,\dots,c_{n}=0}"/>
          <p:cNvPicPr/>
          <p:nvPr/>
        </p:nvPicPr>
        <p:blipFill>
          <a:blip r:embed="rId11"/>
          <a:srcRect/>
          <a:stretch>
            <a:fillRect/>
          </a:stretch>
        </p:blipFill>
        <p:spPr bwMode="auto">
          <a:xfrm>
            <a:off x="714348" y="4857760"/>
            <a:ext cx="4029075" cy="152400"/>
          </a:xfrm>
          <a:prstGeom prst="rect">
            <a:avLst/>
          </a:prstGeom>
          <a:noFill/>
          <a:ln w="9525">
            <a:noFill/>
            <a:miter lim="800000"/>
            <a:headEnd/>
            <a:tailEnd/>
          </a:ln>
        </p:spPr>
      </p:pic>
      <p:sp>
        <p:nvSpPr>
          <p:cNvPr id="13" name="Altbilgi Yer Tutucusu 12"/>
          <p:cNvSpPr>
            <a:spLocks noGrp="1"/>
          </p:cNvSpPr>
          <p:nvPr>
            <p:ph type="ftr" sz="quarter" idx="11"/>
          </p:nvPr>
        </p:nvSpPr>
        <p:spPr/>
        <p:txBody>
          <a:bodyPr/>
          <a:lstStyle/>
          <a:p>
            <a:r>
              <a:rPr lang="tr-TR" smtClean="0"/>
              <a:t>www.globalders.com</a:t>
            </a:r>
            <a:endParaRPr lang="tr-T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85728"/>
            <a:ext cx="8229600" cy="5840435"/>
          </a:xfrm>
        </p:spPr>
        <p:txBody>
          <a:bodyPr>
            <a:normAutofit lnSpcReduction="10000"/>
          </a:bodyPr>
          <a:lstStyle/>
          <a:p>
            <a:r>
              <a:rPr lang="tr-TR" b="1" dirty="0" smtClean="0"/>
              <a:t>ÖRNEK3:                       </a:t>
            </a:r>
            <a:r>
              <a:rPr lang="tr-TR" dirty="0" smtClean="0"/>
              <a:t>olsun.</a:t>
            </a:r>
          </a:p>
          <a:p>
            <a:r>
              <a:rPr lang="tr-TR" dirty="0" smtClean="0"/>
              <a:t>              yerine basitlik için     kullanalım: </a:t>
            </a:r>
          </a:p>
          <a:p>
            <a:r>
              <a:rPr lang="tr-TR" dirty="0" smtClean="0"/>
              <a:t>                                                            </a:t>
            </a:r>
          </a:p>
          <a:p>
            <a:r>
              <a:rPr lang="tr-TR" dirty="0" smtClean="0"/>
              <a:t>          biçiminde, iki bilinmeyenli bir denklemi çözmemiz gerekir. Şimdi bu denklemi</a:t>
            </a:r>
          </a:p>
          <a:p>
            <a:pPr>
              <a:buNone/>
            </a:pPr>
            <a:r>
              <a:rPr lang="tr-TR" dirty="0" smtClean="0"/>
              <a:t>  çözelim:</a:t>
            </a:r>
          </a:p>
          <a:p>
            <a:pPr>
              <a:buNone/>
            </a:pPr>
            <a:r>
              <a:rPr lang="tr-TR" dirty="0" smtClean="0"/>
              <a:t>                                 </a:t>
            </a:r>
          </a:p>
          <a:p>
            <a:pPr>
              <a:buNone/>
            </a:pPr>
            <a:r>
              <a:rPr lang="tr-TR" dirty="0" smtClean="0"/>
              <a:t>  </a:t>
            </a:r>
          </a:p>
          <a:p>
            <a:pPr>
              <a:buNone/>
            </a:pPr>
            <a:endParaRPr lang="tr-TR" dirty="0" smtClean="0"/>
          </a:p>
          <a:p>
            <a:endParaRPr lang="tr-TR" b="1" dirty="0" smtClean="0"/>
          </a:p>
          <a:p>
            <a:pPr>
              <a:buNone/>
            </a:pPr>
            <a:r>
              <a:rPr lang="tr-TR" b="1" dirty="0" smtClean="0"/>
              <a:t> </a:t>
            </a:r>
            <a:endParaRPr lang="tr-TR" dirty="0"/>
          </a:p>
        </p:txBody>
      </p:sp>
      <p:pic>
        <p:nvPicPr>
          <p:cNvPr id="4" name="3 Resim" descr="X=\mathbb{R}^{2}, A=\{(1,2),(-5,3)\}"/>
          <p:cNvPicPr/>
          <p:nvPr/>
        </p:nvPicPr>
        <p:blipFill>
          <a:blip r:embed="rId2"/>
          <a:srcRect/>
          <a:stretch>
            <a:fillRect/>
          </a:stretch>
        </p:blipFill>
        <p:spPr bwMode="auto">
          <a:xfrm>
            <a:off x="2500298" y="571480"/>
            <a:ext cx="1952625" cy="171450"/>
          </a:xfrm>
          <a:prstGeom prst="rect">
            <a:avLst/>
          </a:prstGeom>
          <a:noFill/>
          <a:ln w="9525">
            <a:noFill/>
            <a:miter lim="800000"/>
            <a:headEnd/>
            <a:tailEnd/>
          </a:ln>
        </p:spPr>
      </p:pic>
      <p:pic>
        <p:nvPicPr>
          <p:cNvPr id="5" name="4 Resim" descr="c_{1},c_{2}"/>
          <p:cNvPicPr/>
          <p:nvPr/>
        </p:nvPicPr>
        <p:blipFill>
          <a:blip r:embed="rId3"/>
          <a:srcRect/>
          <a:stretch>
            <a:fillRect/>
          </a:stretch>
        </p:blipFill>
        <p:spPr bwMode="auto">
          <a:xfrm>
            <a:off x="857224" y="1071546"/>
            <a:ext cx="1071570" cy="214314"/>
          </a:xfrm>
          <a:prstGeom prst="rect">
            <a:avLst/>
          </a:prstGeom>
          <a:noFill/>
          <a:ln w="9525">
            <a:noFill/>
            <a:miter lim="800000"/>
            <a:headEnd/>
            <a:tailEnd/>
          </a:ln>
        </p:spPr>
      </p:pic>
      <p:pic>
        <p:nvPicPr>
          <p:cNvPr id="6" name="5 Resim" descr="a,b"/>
          <p:cNvPicPr/>
          <p:nvPr/>
        </p:nvPicPr>
        <p:blipFill>
          <a:blip r:embed="rId4"/>
          <a:srcRect/>
          <a:stretch>
            <a:fillRect/>
          </a:stretch>
        </p:blipFill>
        <p:spPr bwMode="auto">
          <a:xfrm>
            <a:off x="5143504" y="1142984"/>
            <a:ext cx="428628" cy="133350"/>
          </a:xfrm>
          <a:prstGeom prst="rect">
            <a:avLst/>
          </a:prstGeom>
          <a:noFill/>
          <a:ln w="9525">
            <a:noFill/>
            <a:miter lim="800000"/>
            <a:headEnd/>
            <a:tailEnd/>
          </a:ln>
        </p:spPr>
      </p:pic>
      <p:pic>
        <p:nvPicPr>
          <p:cNvPr id="7" name="6 Resim" descr="a(1,2)+b(-5,3)=(0,0)\Rightarrow{(a-5b,2a+3b)=(0,0)}\Rightarrow{a-5b=0\land{2a+3b=0}}"/>
          <p:cNvPicPr/>
          <p:nvPr/>
        </p:nvPicPr>
        <p:blipFill>
          <a:blip r:embed="rId5"/>
          <a:srcRect/>
          <a:stretch>
            <a:fillRect/>
          </a:stretch>
        </p:blipFill>
        <p:spPr bwMode="auto">
          <a:xfrm>
            <a:off x="857224" y="1643050"/>
            <a:ext cx="5438775" cy="152400"/>
          </a:xfrm>
          <a:prstGeom prst="rect">
            <a:avLst/>
          </a:prstGeom>
          <a:noFill/>
          <a:ln w="9525">
            <a:noFill/>
            <a:miter lim="800000"/>
            <a:headEnd/>
            <a:tailEnd/>
          </a:ln>
        </p:spPr>
      </p:pic>
      <p:pic>
        <p:nvPicPr>
          <p:cNvPr id="8" name="7 Resim" descr="2a+3b=0\\{\;\:}a-5b=0"/>
          <p:cNvPicPr/>
          <p:nvPr/>
        </p:nvPicPr>
        <p:blipFill>
          <a:blip r:embed="rId6"/>
          <a:srcRect/>
          <a:stretch>
            <a:fillRect/>
          </a:stretch>
        </p:blipFill>
        <p:spPr bwMode="auto">
          <a:xfrm>
            <a:off x="857224" y="2000240"/>
            <a:ext cx="781050" cy="295275"/>
          </a:xfrm>
          <a:prstGeom prst="rect">
            <a:avLst/>
          </a:prstGeom>
          <a:noFill/>
          <a:ln w="9525">
            <a:noFill/>
            <a:miter lim="800000"/>
            <a:headEnd/>
            <a:tailEnd/>
          </a:ln>
        </p:spPr>
      </p:pic>
      <p:pic>
        <p:nvPicPr>
          <p:cNvPr id="9" name="8 Resim" descr="{\quad\,\,}2a+3b=0\\{-2/a-5b=0\setminus{-2}}"/>
          <p:cNvPicPr/>
          <p:nvPr/>
        </p:nvPicPr>
        <p:blipFill>
          <a:blip r:embed="rId7"/>
          <a:srcRect/>
          <a:stretch>
            <a:fillRect/>
          </a:stretch>
        </p:blipFill>
        <p:spPr bwMode="auto">
          <a:xfrm>
            <a:off x="714348" y="3786190"/>
            <a:ext cx="1323975" cy="333375"/>
          </a:xfrm>
          <a:prstGeom prst="rect">
            <a:avLst/>
          </a:prstGeom>
          <a:noFill/>
          <a:ln w="9525">
            <a:noFill/>
            <a:miter lim="800000"/>
            <a:headEnd/>
            <a:tailEnd/>
          </a:ln>
        </p:spPr>
      </p:pic>
      <p:pic>
        <p:nvPicPr>
          <p:cNvPr id="10" name="9 Resim" descr="{\quad}\Rightarrow{\quad}"/>
          <p:cNvPicPr/>
          <p:nvPr/>
        </p:nvPicPr>
        <p:blipFill>
          <a:blip r:embed="rId8"/>
          <a:srcRect/>
          <a:stretch>
            <a:fillRect/>
          </a:stretch>
        </p:blipFill>
        <p:spPr bwMode="auto">
          <a:xfrm>
            <a:off x="2143108" y="4000504"/>
            <a:ext cx="500066" cy="142876"/>
          </a:xfrm>
          <a:prstGeom prst="rect">
            <a:avLst/>
          </a:prstGeom>
          <a:noFill/>
          <a:ln w="9525">
            <a:noFill/>
            <a:miter lim="800000"/>
            <a:headEnd/>
            <a:tailEnd/>
          </a:ln>
        </p:spPr>
      </p:pic>
      <p:pic>
        <p:nvPicPr>
          <p:cNvPr id="11" name="10 Resim" descr="{\quad\;\:}2a+3b=0\\-2a+10b=0"/>
          <p:cNvPicPr/>
          <p:nvPr/>
        </p:nvPicPr>
        <p:blipFill>
          <a:blip r:embed="rId9"/>
          <a:srcRect/>
          <a:stretch>
            <a:fillRect/>
          </a:stretch>
        </p:blipFill>
        <p:spPr bwMode="auto">
          <a:xfrm>
            <a:off x="2714612" y="3786190"/>
            <a:ext cx="1000125" cy="3048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comb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idx="1"/>
          </p:nvPr>
        </p:nvSpPr>
        <p:spPr>
          <a:xfrm>
            <a:off x="457200" y="642938"/>
            <a:ext cx="8229600" cy="5483225"/>
          </a:xfrm>
        </p:spPr>
        <p:txBody>
          <a:bodyPr/>
          <a:lstStyle/>
          <a:p>
            <a:r>
              <a:rPr lang="tr-TR" dirty="0" smtClean="0"/>
              <a:t>Şimdi bu denklemleri taraf tarafa toplayalım:</a:t>
            </a:r>
          </a:p>
          <a:p>
            <a:endParaRPr lang="tr-TR" dirty="0" smtClean="0"/>
          </a:p>
          <a:p>
            <a:pPr>
              <a:buNone/>
            </a:pPr>
            <a:r>
              <a:rPr lang="tr-TR" dirty="0" smtClean="0"/>
              <a:t>    O halde           'dır. Buradan da                     denkleminde      yerine yazılırsa      bulunur. Dolayısıyla        ve        </a:t>
            </a:r>
            <a:r>
              <a:rPr lang="tr-TR" u="sng" dirty="0" smtClean="0">
                <a:hlinkClick r:id="rId2" tooltip="Vektör Uzayları"/>
              </a:rPr>
              <a:t>vektörleri</a:t>
            </a:r>
            <a:r>
              <a:rPr lang="tr-TR" dirty="0" smtClean="0"/>
              <a:t> lineer bağımsızdır.</a:t>
            </a:r>
          </a:p>
          <a:p>
            <a:pPr>
              <a:buNone/>
            </a:pPr>
            <a:endParaRPr lang="tr-TR" dirty="0" smtClean="0"/>
          </a:p>
          <a:p>
            <a:pPr>
              <a:buNone/>
            </a:pPr>
            <a:endParaRPr lang="tr-TR" dirty="0"/>
          </a:p>
        </p:txBody>
      </p:sp>
      <p:pic>
        <p:nvPicPr>
          <p:cNvPr id="5" name="4 Resim" descr="{\quad\;\:}2a+3b=0\\-2a+10b=0\\{\stackrel{+\qquad\qquad\qquad}{\overline{\qquad\quad\;13b=0}}}"/>
          <p:cNvPicPr/>
          <p:nvPr/>
        </p:nvPicPr>
        <p:blipFill>
          <a:blip r:embed="rId3"/>
          <a:srcRect/>
          <a:stretch>
            <a:fillRect/>
          </a:stretch>
        </p:blipFill>
        <p:spPr bwMode="auto">
          <a:xfrm>
            <a:off x="1000100" y="1214422"/>
            <a:ext cx="1500198" cy="581025"/>
          </a:xfrm>
          <a:prstGeom prst="rect">
            <a:avLst/>
          </a:prstGeom>
          <a:noFill/>
          <a:ln w="9525">
            <a:noFill/>
            <a:miter lim="800000"/>
            <a:headEnd/>
            <a:tailEnd/>
          </a:ln>
        </p:spPr>
      </p:pic>
      <p:pic>
        <p:nvPicPr>
          <p:cNvPr id="6" name="5 Resim" descr="b=0"/>
          <p:cNvPicPr/>
          <p:nvPr/>
        </p:nvPicPr>
        <p:blipFill>
          <a:blip r:embed="rId4"/>
          <a:srcRect/>
          <a:stretch>
            <a:fillRect/>
          </a:stretch>
        </p:blipFill>
        <p:spPr bwMode="auto">
          <a:xfrm>
            <a:off x="2357422" y="2071678"/>
            <a:ext cx="642942" cy="142876"/>
          </a:xfrm>
          <a:prstGeom prst="rect">
            <a:avLst/>
          </a:prstGeom>
          <a:noFill/>
          <a:ln w="9525">
            <a:noFill/>
            <a:miter lim="800000"/>
            <a:headEnd/>
            <a:tailEnd/>
          </a:ln>
        </p:spPr>
      </p:pic>
      <p:pic>
        <p:nvPicPr>
          <p:cNvPr id="7" name="6 Resim" descr="a-5b=0"/>
          <p:cNvPicPr/>
          <p:nvPr/>
        </p:nvPicPr>
        <p:blipFill>
          <a:blip r:embed="rId5"/>
          <a:srcRect/>
          <a:stretch>
            <a:fillRect/>
          </a:stretch>
        </p:blipFill>
        <p:spPr bwMode="auto">
          <a:xfrm>
            <a:off x="6072198" y="2071678"/>
            <a:ext cx="1285884" cy="142875"/>
          </a:xfrm>
          <a:prstGeom prst="rect">
            <a:avLst/>
          </a:prstGeom>
          <a:noFill/>
          <a:ln w="9525">
            <a:noFill/>
            <a:miter lim="800000"/>
            <a:headEnd/>
            <a:tailEnd/>
          </a:ln>
        </p:spPr>
      </p:pic>
      <p:pic>
        <p:nvPicPr>
          <p:cNvPr id="8" name="7 Resim" descr="b=0"/>
          <p:cNvPicPr/>
          <p:nvPr/>
        </p:nvPicPr>
        <p:blipFill>
          <a:blip r:embed="rId4"/>
          <a:srcRect/>
          <a:stretch>
            <a:fillRect/>
          </a:stretch>
        </p:blipFill>
        <p:spPr bwMode="auto">
          <a:xfrm>
            <a:off x="3071802" y="2500306"/>
            <a:ext cx="428628" cy="214314"/>
          </a:xfrm>
          <a:prstGeom prst="rect">
            <a:avLst/>
          </a:prstGeom>
          <a:noFill/>
          <a:ln w="9525">
            <a:noFill/>
            <a:miter lim="800000"/>
            <a:headEnd/>
            <a:tailEnd/>
          </a:ln>
        </p:spPr>
      </p:pic>
      <p:pic>
        <p:nvPicPr>
          <p:cNvPr id="9" name="8 Resim" descr="a=0"/>
          <p:cNvPicPr/>
          <p:nvPr/>
        </p:nvPicPr>
        <p:blipFill>
          <a:blip r:embed="rId6"/>
          <a:srcRect/>
          <a:stretch>
            <a:fillRect/>
          </a:stretch>
        </p:blipFill>
        <p:spPr bwMode="auto">
          <a:xfrm>
            <a:off x="6072198" y="2571744"/>
            <a:ext cx="428628" cy="142876"/>
          </a:xfrm>
          <a:prstGeom prst="rect">
            <a:avLst/>
          </a:prstGeom>
          <a:noFill/>
          <a:ln w="9525">
            <a:noFill/>
            <a:miter lim="800000"/>
            <a:headEnd/>
            <a:tailEnd/>
          </a:ln>
        </p:spPr>
      </p:pic>
      <p:pic>
        <p:nvPicPr>
          <p:cNvPr id="10" name="9 Resim" descr="(1,2)"/>
          <p:cNvPicPr/>
          <p:nvPr/>
        </p:nvPicPr>
        <p:blipFill>
          <a:blip r:embed="rId7"/>
          <a:srcRect/>
          <a:stretch>
            <a:fillRect/>
          </a:stretch>
        </p:blipFill>
        <p:spPr bwMode="auto">
          <a:xfrm>
            <a:off x="2643174" y="3071810"/>
            <a:ext cx="323850" cy="152400"/>
          </a:xfrm>
          <a:prstGeom prst="rect">
            <a:avLst/>
          </a:prstGeom>
          <a:noFill/>
          <a:ln w="9525">
            <a:noFill/>
            <a:miter lim="800000"/>
            <a:headEnd/>
            <a:tailEnd/>
          </a:ln>
        </p:spPr>
      </p:pic>
      <p:pic>
        <p:nvPicPr>
          <p:cNvPr id="11" name="10 Resim" descr="(-5,3)"/>
          <p:cNvPicPr/>
          <p:nvPr/>
        </p:nvPicPr>
        <p:blipFill>
          <a:blip r:embed="rId8"/>
          <a:srcRect/>
          <a:stretch>
            <a:fillRect/>
          </a:stretch>
        </p:blipFill>
        <p:spPr bwMode="auto">
          <a:xfrm>
            <a:off x="3857620" y="3071810"/>
            <a:ext cx="447675" cy="1524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wheel spokes="2"/>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483245"/>
          </a:xfrm>
        </p:spPr>
        <p:txBody>
          <a:bodyPr/>
          <a:lstStyle/>
          <a:p>
            <a:r>
              <a:rPr lang="tr-TR" b="1" dirty="0" smtClean="0"/>
              <a:t>ÖRNEK4:                                      </a:t>
            </a:r>
            <a:r>
              <a:rPr lang="tr-TR" dirty="0" smtClean="0"/>
              <a:t>olsun.              seçersek,              olduğu halde</a:t>
            </a:r>
          </a:p>
          <a:p>
            <a:endParaRPr lang="tr-TR" dirty="0" smtClean="0"/>
          </a:p>
          <a:p>
            <a:pPr>
              <a:buNone/>
            </a:pPr>
            <a:r>
              <a:rPr lang="tr-TR" dirty="0" smtClean="0"/>
              <a:t>                   dır.  O halde                          </a:t>
            </a:r>
            <a:r>
              <a:rPr lang="tr-TR" u="sng" dirty="0" smtClean="0">
                <a:hlinkClick r:id="rId3" tooltip="Vektör Uzayları"/>
              </a:rPr>
              <a:t>vektörleri</a:t>
            </a:r>
            <a:r>
              <a:rPr lang="tr-TR" dirty="0" smtClean="0"/>
              <a:t> lineer bağımlıdır.</a:t>
            </a:r>
          </a:p>
          <a:p>
            <a:endParaRPr lang="tr-TR" dirty="0"/>
          </a:p>
        </p:txBody>
      </p:sp>
      <p:pic>
        <p:nvPicPr>
          <p:cNvPr id="4" name="3 Resim" descr="X=\mathbb{R}^{3}, A=\{(-1,2,6),(2,-4,3),(0,0,15)\}"/>
          <p:cNvPicPr/>
          <p:nvPr/>
        </p:nvPicPr>
        <p:blipFill>
          <a:blip r:embed="rId4"/>
          <a:srcRect/>
          <a:stretch>
            <a:fillRect/>
          </a:stretch>
        </p:blipFill>
        <p:spPr bwMode="auto">
          <a:xfrm>
            <a:off x="2500298" y="857232"/>
            <a:ext cx="3286148" cy="285752"/>
          </a:xfrm>
          <a:prstGeom prst="rect">
            <a:avLst/>
          </a:prstGeom>
          <a:noFill/>
          <a:ln w="9525">
            <a:noFill/>
            <a:miter lim="800000"/>
            <a:headEnd/>
            <a:tailEnd/>
          </a:ln>
        </p:spPr>
      </p:pic>
      <p:pic>
        <p:nvPicPr>
          <p:cNvPr id="5" name="4 Resim" descr="a=2, b=1, c=-1"/>
          <p:cNvPicPr/>
          <p:nvPr/>
        </p:nvPicPr>
        <p:blipFill>
          <a:blip r:embed="rId5"/>
          <a:srcRect/>
          <a:stretch>
            <a:fillRect/>
          </a:stretch>
        </p:blipFill>
        <p:spPr bwMode="auto">
          <a:xfrm>
            <a:off x="7000892" y="857232"/>
            <a:ext cx="1643074" cy="214314"/>
          </a:xfrm>
          <a:prstGeom prst="rect">
            <a:avLst/>
          </a:prstGeom>
          <a:noFill/>
          <a:ln w="9525">
            <a:noFill/>
            <a:miter lim="800000"/>
            <a:headEnd/>
            <a:tailEnd/>
          </a:ln>
        </p:spPr>
      </p:pic>
      <p:pic>
        <p:nvPicPr>
          <p:cNvPr id="6" name="5 Resim" descr="a,b,c\ne{0}"/>
          <p:cNvPicPr/>
          <p:nvPr/>
        </p:nvPicPr>
        <p:blipFill>
          <a:blip r:embed="rId6"/>
          <a:srcRect/>
          <a:stretch>
            <a:fillRect/>
          </a:stretch>
        </p:blipFill>
        <p:spPr bwMode="auto">
          <a:xfrm>
            <a:off x="2500298" y="1357298"/>
            <a:ext cx="928694" cy="285752"/>
          </a:xfrm>
          <a:prstGeom prst="rect">
            <a:avLst/>
          </a:prstGeom>
          <a:noFill/>
          <a:ln w="9525">
            <a:noFill/>
            <a:miter lim="800000"/>
            <a:headEnd/>
            <a:tailEnd/>
          </a:ln>
        </p:spPr>
      </p:pic>
      <p:pic>
        <p:nvPicPr>
          <p:cNvPr id="7" name="6 Resim" descr="a.(-1,2,6)+b.(2,-4,3)+c(0,0,15)=2.(-1,2,6)+1.(2,-4,3)+(-1).(0,0,15)"/>
          <p:cNvPicPr/>
          <p:nvPr/>
        </p:nvPicPr>
        <p:blipFill>
          <a:blip r:embed="rId7"/>
          <a:srcRect/>
          <a:stretch>
            <a:fillRect/>
          </a:stretch>
        </p:blipFill>
        <p:spPr bwMode="auto">
          <a:xfrm>
            <a:off x="857224" y="1857364"/>
            <a:ext cx="5929354" cy="357190"/>
          </a:xfrm>
          <a:prstGeom prst="rect">
            <a:avLst/>
          </a:prstGeom>
          <a:noFill/>
          <a:ln w="9525">
            <a:noFill/>
            <a:miter lim="800000"/>
            <a:headEnd/>
            <a:tailEnd/>
          </a:ln>
        </p:spPr>
      </p:pic>
      <p:pic>
        <p:nvPicPr>
          <p:cNvPr id="8" name="7 Resim" descr="=(0,0,0)"/>
          <p:cNvPicPr/>
          <p:nvPr/>
        </p:nvPicPr>
        <p:blipFill>
          <a:blip r:embed="rId8"/>
          <a:srcRect/>
          <a:stretch>
            <a:fillRect/>
          </a:stretch>
        </p:blipFill>
        <p:spPr bwMode="auto">
          <a:xfrm>
            <a:off x="785786" y="2500306"/>
            <a:ext cx="1285884" cy="285752"/>
          </a:xfrm>
          <a:prstGeom prst="rect">
            <a:avLst/>
          </a:prstGeom>
          <a:noFill/>
          <a:ln w="9525">
            <a:noFill/>
            <a:miter lim="800000"/>
            <a:headEnd/>
            <a:tailEnd/>
          </a:ln>
        </p:spPr>
      </p:pic>
      <p:pic>
        <p:nvPicPr>
          <p:cNvPr id="9" name="8 Resim" descr="(-1,2,6),(2,-4,3),(0,0,15)"/>
          <p:cNvPicPr/>
          <p:nvPr/>
        </p:nvPicPr>
        <p:blipFill>
          <a:blip r:embed="rId9"/>
          <a:srcRect/>
          <a:stretch>
            <a:fillRect/>
          </a:stretch>
        </p:blipFill>
        <p:spPr bwMode="auto">
          <a:xfrm>
            <a:off x="4429124" y="2571744"/>
            <a:ext cx="2071702" cy="21431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circl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http://www.lysmat.com/snv/konulara_gore/geometri/dog_an/1.png?psid=1"/>
          <p:cNvPicPr>
            <a:picLocks noGrp="1"/>
          </p:cNvPicPr>
          <p:nvPr>
            <p:ph idx="1"/>
          </p:nvPr>
        </p:nvPicPr>
        <p:blipFill>
          <a:blip r:embed="rId2"/>
          <a:srcRect/>
          <a:stretch>
            <a:fillRect/>
          </a:stretch>
        </p:blipFill>
        <p:spPr bwMode="auto">
          <a:xfrm>
            <a:off x="1928794" y="857232"/>
            <a:ext cx="5500726" cy="2714625"/>
          </a:xfrm>
          <a:prstGeom prst="rect">
            <a:avLst/>
          </a:prstGeom>
          <a:noFill/>
          <a:ln w="9525">
            <a:noFill/>
            <a:miter lim="800000"/>
            <a:headEnd/>
            <a:tailEnd/>
          </a:ln>
        </p:spPr>
      </p:pic>
      <p:pic>
        <p:nvPicPr>
          <p:cNvPr id="7" name="6 Resim" descr="http://www.lysmat.com/snv/konulara_gore/geometri/dog_an/c1.png?psid=1"/>
          <p:cNvPicPr/>
          <p:nvPr/>
        </p:nvPicPr>
        <p:blipFill>
          <a:blip r:embed="rId3"/>
          <a:srcRect/>
          <a:stretch>
            <a:fillRect/>
          </a:stretch>
        </p:blipFill>
        <p:spPr bwMode="auto">
          <a:xfrm>
            <a:off x="2857488" y="3786190"/>
            <a:ext cx="3714776" cy="142876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c2.png?psid=1"/>
          <p:cNvPicPr>
            <a:picLocks noGrp="1"/>
          </p:cNvPicPr>
          <p:nvPr>
            <p:ph idx="1"/>
          </p:nvPr>
        </p:nvPicPr>
        <p:blipFill>
          <a:blip r:embed="rId2"/>
          <a:srcRect/>
          <a:stretch>
            <a:fillRect/>
          </a:stretch>
        </p:blipFill>
        <p:spPr bwMode="auto">
          <a:xfrm>
            <a:off x="2500298" y="4429132"/>
            <a:ext cx="3571900" cy="1285884"/>
          </a:xfrm>
          <a:prstGeom prst="rect">
            <a:avLst/>
          </a:prstGeom>
          <a:noFill/>
          <a:ln w="9525">
            <a:noFill/>
            <a:miter lim="800000"/>
            <a:headEnd/>
            <a:tailEnd/>
          </a:ln>
        </p:spPr>
      </p:pic>
      <p:pic>
        <p:nvPicPr>
          <p:cNvPr id="5" name="4 Resim" descr="http://www.lysmat.com/snv/konulara_gore/geometri/dog_an/2.png?psid=1"/>
          <p:cNvPicPr/>
          <p:nvPr/>
        </p:nvPicPr>
        <p:blipFill>
          <a:blip r:embed="rId3"/>
          <a:srcRect/>
          <a:stretch>
            <a:fillRect/>
          </a:stretch>
        </p:blipFill>
        <p:spPr bwMode="auto">
          <a:xfrm>
            <a:off x="2714612" y="642918"/>
            <a:ext cx="3357586" cy="350046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3.png?psid=1"/>
          <p:cNvPicPr>
            <a:picLocks noGrp="1"/>
          </p:cNvPicPr>
          <p:nvPr>
            <p:ph idx="1"/>
          </p:nvPr>
        </p:nvPicPr>
        <p:blipFill>
          <a:blip r:embed="rId2"/>
          <a:srcRect/>
          <a:stretch>
            <a:fillRect/>
          </a:stretch>
        </p:blipFill>
        <p:spPr bwMode="auto">
          <a:xfrm>
            <a:off x="2428860" y="857232"/>
            <a:ext cx="2971800" cy="1610523"/>
          </a:xfrm>
          <a:prstGeom prst="rect">
            <a:avLst/>
          </a:prstGeom>
          <a:noFill/>
          <a:ln w="9525">
            <a:noFill/>
            <a:miter lim="800000"/>
            <a:headEnd/>
            <a:tailEnd/>
          </a:ln>
        </p:spPr>
      </p:pic>
      <p:pic>
        <p:nvPicPr>
          <p:cNvPr id="5" name="4 Resim" descr="http://www.lysmat.com/snv/konulara_gore/geometri/dog_an/c3.png?psid=1"/>
          <p:cNvPicPr/>
          <p:nvPr/>
        </p:nvPicPr>
        <p:blipFill>
          <a:blip r:embed="rId3"/>
          <a:srcRect/>
          <a:stretch>
            <a:fillRect/>
          </a:stretch>
        </p:blipFill>
        <p:spPr bwMode="auto">
          <a:xfrm>
            <a:off x="2571736" y="3143248"/>
            <a:ext cx="3214710" cy="114300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c4.png?psid=1"/>
          <p:cNvPicPr>
            <a:picLocks noGrp="1"/>
          </p:cNvPicPr>
          <p:nvPr>
            <p:ph idx="1"/>
          </p:nvPr>
        </p:nvPicPr>
        <p:blipFill>
          <a:blip r:embed="rId2"/>
          <a:srcRect/>
          <a:stretch>
            <a:fillRect/>
          </a:stretch>
        </p:blipFill>
        <p:spPr bwMode="auto">
          <a:xfrm>
            <a:off x="2786050" y="4714884"/>
            <a:ext cx="2895600" cy="1214446"/>
          </a:xfrm>
          <a:prstGeom prst="rect">
            <a:avLst/>
          </a:prstGeom>
          <a:noFill/>
          <a:ln w="9525">
            <a:noFill/>
            <a:miter lim="800000"/>
            <a:headEnd/>
            <a:tailEnd/>
          </a:ln>
        </p:spPr>
      </p:pic>
      <p:pic>
        <p:nvPicPr>
          <p:cNvPr id="5" name="4 Resim" descr="http://www.lysmat.com/snv/konulara_gore/geometri/dog_an/4.png?psid=1"/>
          <p:cNvPicPr/>
          <p:nvPr/>
        </p:nvPicPr>
        <p:blipFill>
          <a:blip r:embed="rId3"/>
          <a:srcRect/>
          <a:stretch>
            <a:fillRect/>
          </a:stretch>
        </p:blipFill>
        <p:spPr bwMode="auto">
          <a:xfrm>
            <a:off x="2786050" y="500042"/>
            <a:ext cx="3000375" cy="35909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normAutofit fontScale="92500" lnSpcReduction="10000"/>
          </a:bodyPr>
          <a:lstStyle/>
          <a:p>
            <a:r>
              <a:rPr lang="tr-TR" dirty="0" smtClean="0"/>
              <a:t>Doğru bir boyutludur. Yani sadece uzunluk söz konusudur.</a:t>
            </a:r>
            <a:br>
              <a:rPr lang="tr-TR" dirty="0" smtClean="0"/>
            </a:br>
            <a:r>
              <a:rPr lang="tr-TR" b="1" dirty="0" smtClean="0"/>
              <a:t>Düzlem:</a:t>
            </a:r>
            <a:r>
              <a:rPr lang="tr-TR" dirty="0" smtClean="0"/>
              <a:t> Uzunluğuna ve genişliğine doğru sonsuza uzayıp giden düz bir yüzeydir. Düzlem iki boyutludur. Sayfa üzerinde paralelkenar gibi gösterilebilir. Paralelkenarın köşesine harfle ismi yazılabilir.</a:t>
            </a:r>
            <a:br>
              <a:rPr lang="tr-TR" dirty="0" smtClean="0"/>
            </a:br>
            <a:r>
              <a:rPr lang="tr-TR" dirty="0" smtClean="0"/>
              <a:t>şekildeki düzlem E düzlemi diye isimlendirilir.</a:t>
            </a:r>
            <a:br>
              <a:rPr lang="tr-TR" dirty="0" smtClean="0"/>
            </a:br>
            <a:r>
              <a:rPr lang="tr-TR" dirty="0" smtClean="0"/>
              <a:t>Burada A, B ve C noktaları E düzlemi üzerindedir. Dolayısıyla B ve C noktalarından geçen d doğrusu da E düzlemi üzerindedir. </a:t>
            </a:r>
            <a:br>
              <a:rPr lang="tr-TR" dirty="0" smtClean="0"/>
            </a:br>
            <a:endParaRPr lang="tr-TR" dirty="0" smtClean="0"/>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5.png?psid=1"/>
          <p:cNvPicPr>
            <a:picLocks noGrp="1"/>
          </p:cNvPicPr>
          <p:nvPr>
            <p:ph idx="1"/>
          </p:nvPr>
        </p:nvPicPr>
        <p:blipFill>
          <a:blip r:embed="rId2"/>
          <a:srcRect/>
          <a:stretch>
            <a:fillRect/>
          </a:stretch>
        </p:blipFill>
        <p:spPr bwMode="auto">
          <a:xfrm>
            <a:off x="2571736" y="714356"/>
            <a:ext cx="3009900" cy="2905125"/>
          </a:xfrm>
          <a:prstGeom prst="rect">
            <a:avLst/>
          </a:prstGeom>
          <a:noFill/>
          <a:ln w="9525">
            <a:noFill/>
            <a:miter lim="800000"/>
            <a:headEnd/>
            <a:tailEnd/>
          </a:ln>
        </p:spPr>
      </p:pic>
      <p:pic>
        <p:nvPicPr>
          <p:cNvPr id="5" name="4 Resim" descr="http://www.lysmat.com/snv/konulara_gore/geometri/dog_an/c5.png?psid=1"/>
          <p:cNvPicPr/>
          <p:nvPr/>
        </p:nvPicPr>
        <p:blipFill>
          <a:blip r:embed="rId3"/>
          <a:srcRect/>
          <a:stretch>
            <a:fillRect/>
          </a:stretch>
        </p:blipFill>
        <p:spPr bwMode="auto">
          <a:xfrm>
            <a:off x="2786050" y="4143380"/>
            <a:ext cx="3000396" cy="1571636"/>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c6.png?psid=1"/>
          <p:cNvPicPr>
            <a:picLocks noGrp="1"/>
          </p:cNvPicPr>
          <p:nvPr>
            <p:ph idx="1"/>
          </p:nvPr>
        </p:nvPicPr>
        <p:blipFill>
          <a:blip r:embed="rId2"/>
          <a:srcRect/>
          <a:stretch>
            <a:fillRect/>
          </a:stretch>
        </p:blipFill>
        <p:spPr bwMode="auto">
          <a:xfrm>
            <a:off x="2571736" y="4071942"/>
            <a:ext cx="2990850" cy="1676400"/>
          </a:xfrm>
          <a:prstGeom prst="rect">
            <a:avLst/>
          </a:prstGeom>
          <a:noFill/>
          <a:ln w="9525">
            <a:noFill/>
            <a:miter lim="800000"/>
            <a:headEnd/>
            <a:tailEnd/>
          </a:ln>
        </p:spPr>
      </p:pic>
      <p:pic>
        <p:nvPicPr>
          <p:cNvPr id="5" name="4 Resim" descr="http://www.lysmat.com/snv/konulara_gore/geometri/dog_an/6.png?psid=1"/>
          <p:cNvPicPr/>
          <p:nvPr/>
        </p:nvPicPr>
        <p:blipFill>
          <a:blip r:embed="rId3"/>
          <a:srcRect/>
          <a:stretch>
            <a:fillRect/>
          </a:stretch>
        </p:blipFill>
        <p:spPr bwMode="auto">
          <a:xfrm>
            <a:off x="2571736" y="1071546"/>
            <a:ext cx="2990850" cy="150019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7.png?psid=1"/>
          <p:cNvPicPr>
            <a:picLocks noGrp="1"/>
          </p:cNvPicPr>
          <p:nvPr>
            <p:ph idx="1"/>
          </p:nvPr>
        </p:nvPicPr>
        <p:blipFill>
          <a:blip r:embed="rId2"/>
          <a:srcRect/>
          <a:stretch>
            <a:fillRect/>
          </a:stretch>
        </p:blipFill>
        <p:spPr bwMode="auto">
          <a:xfrm>
            <a:off x="2428860" y="1000108"/>
            <a:ext cx="3071834" cy="1357322"/>
          </a:xfrm>
          <a:prstGeom prst="rect">
            <a:avLst/>
          </a:prstGeom>
          <a:noFill/>
          <a:ln w="9525">
            <a:noFill/>
            <a:miter lim="800000"/>
            <a:headEnd/>
            <a:tailEnd/>
          </a:ln>
        </p:spPr>
      </p:pic>
      <p:pic>
        <p:nvPicPr>
          <p:cNvPr id="5" name="4 Resim" descr="http://www.lysmat.com/snv/konulara_gore/geometri/dog_an/c7.png?psid=1"/>
          <p:cNvPicPr/>
          <p:nvPr/>
        </p:nvPicPr>
        <p:blipFill>
          <a:blip r:embed="rId3"/>
          <a:srcRect/>
          <a:stretch>
            <a:fillRect/>
          </a:stretch>
        </p:blipFill>
        <p:spPr bwMode="auto">
          <a:xfrm>
            <a:off x="2500298" y="3071810"/>
            <a:ext cx="3071834" cy="235745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c8.png?psid=1"/>
          <p:cNvPicPr>
            <a:picLocks noGrp="1"/>
          </p:cNvPicPr>
          <p:nvPr>
            <p:ph idx="1"/>
          </p:nvPr>
        </p:nvPicPr>
        <p:blipFill>
          <a:blip r:embed="rId2"/>
          <a:srcRect/>
          <a:stretch>
            <a:fillRect/>
          </a:stretch>
        </p:blipFill>
        <p:spPr bwMode="auto">
          <a:xfrm>
            <a:off x="2214546" y="4143380"/>
            <a:ext cx="2971800" cy="1371600"/>
          </a:xfrm>
          <a:prstGeom prst="rect">
            <a:avLst/>
          </a:prstGeom>
          <a:noFill/>
          <a:ln w="9525">
            <a:noFill/>
            <a:miter lim="800000"/>
            <a:headEnd/>
            <a:tailEnd/>
          </a:ln>
        </p:spPr>
      </p:pic>
      <p:pic>
        <p:nvPicPr>
          <p:cNvPr id="5" name="4 Resim" descr="http://www.lysmat.com/snv/konulara_gore/geometri/dog_an/8.png?psid=1"/>
          <p:cNvPicPr/>
          <p:nvPr/>
        </p:nvPicPr>
        <p:blipFill>
          <a:blip r:embed="rId3"/>
          <a:srcRect/>
          <a:stretch>
            <a:fillRect/>
          </a:stretch>
        </p:blipFill>
        <p:spPr bwMode="auto">
          <a:xfrm>
            <a:off x="2214546" y="857232"/>
            <a:ext cx="2990850" cy="31623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9.png?psid=1"/>
          <p:cNvPicPr>
            <a:picLocks noGrp="1"/>
          </p:cNvPicPr>
          <p:nvPr>
            <p:ph idx="1"/>
          </p:nvPr>
        </p:nvPicPr>
        <p:blipFill>
          <a:blip r:embed="rId2"/>
          <a:srcRect/>
          <a:stretch>
            <a:fillRect/>
          </a:stretch>
        </p:blipFill>
        <p:spPr bwMode="auto">
          <a:xfrm>
            <a:off x="2285984" y="785794"/>
            <a:ext cx="3143272" cy="1357322"/>
          </a:xfrm>
          <a:prstGeom prst="rect">
            <a:avLst/>
          </a:prstGeom>
          <a:noFill/>
          <a:ln w="9525">
            <a:noFill/>
            <a:miter lim="800000"/>
            <a:headEnd/>
            <a:tailEnd/>
          </a:ln>
        </p:spPr>
      </p:pic>
      <p:pic>
        <p:nvPicPr>
          <p:cNvPr id="5" name="4 Resim" descr="http://www.lysmat.com/snv/konulara_gore/geometri/dog_an/c9.png?psid=1"/>
          <p:cNvPicPr/>
          <p:nvPr/>
        </p:nvPicPr>
        <p:blipFill>
          <a:blip r:embed="rId3"/>
          <a:srcRect/>
          <a:stretch>
            <a:fillRect/>
          </a:stretch>
        </p:blipFill>
        <p:spPr bwMode="auto">
          <a:xfrm>
            <a:off x="2357422" y="2500306"/>
            <a:ext cx="3286148" cy="285752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snv/konulara_gore/geometri/dog_an/c10.png?psid=1"/>
          <p:cNvPicPr>
            <a:picLocks noGrp="1"/>
          </p:cNvPicPr>
          <p:nvPr>
            <p:ph idx="1"/>
          </p:nvPr>
        </p:nvPicPr>
        <p:blipFill>
          <a:blip r:embed="rId2"/>
          <a:srcRect/>
          <a:stretch>
            <a:fillRect/>
          </a:stretch>
        </p:blipFill>
        <p:spPr bwMode="auto">
          <a:xfrm>
            <a:off x="2285984" y="3571876"/>
            <a:ext cx="3571900" cy="2143140"/>
          </a:xfrm>
          <a:prstGeom prst="rect">
            <a:avLst/>
          </a:prstGeom>
          <a:noFill/>
          <a:ln w="9525">
            <a:noFill/>
            <a:miter lim="800000"/>
            <a:headEnd/>
            <a:tailEnd/>
          </a:ln>
        </p:spPr>
      </p:pic>
      <p:pic>
        <p:nvPicPr>
          <p:cNvPr id="5" name="4 Resim" descr="http://www.lysmat.com/snv/konulara_gore/geometri/dog_an/10.png?psid=1"/>
          <p:cNvPicPr/>
          <p:nvPr/>
        </p:nvPicPr>
        <p:blipFill>
          <a:blip r:embed="rId3"/>
          <a:srcRect/>
          <a:stretch>
            <a:fillRect/>
          </a:stretch>
        </p:blipFill>
        <p:spPr bwMode="auto">
          <a:xfrm>
            <a:off x="2285984" y="1071546"/>
            <a:ext cx="4357718" cy="214314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http://www.lysmat.com/angmt/vktor/coztest1/1.gif?psid=1"/>
          <p:cNvPicPr>
            <a:picLocks noGrp="1"/>
          </p:cNvPicPr>
          <p:nvPr>
            <p:ph idx="1"/>
          </p:nvPr>
        </p:nvPicPr>
        <p:blipFill>
          <a:blip r:embed="rId2"/>
          <a:srcRect/>
          <a:stretch>
            <a:fillRect/>
          </a:stretch>
        </p:blipFill>
        <p:spPr bwMode="auto">
          <a:xfrm>
            <a:off x="2357422" y="785794"/>
            <a:ext cx="4429156" cy="2500330"/>
          </a:xfrm>
          <a:prstGeom prst="rect">
            <a:avLst/>
          </a:prstGeom>
          <a:noFill/>
          <a:ln w="9525">
            <a:noFill/>
            <a:miter lim="800000"/>
            <a:headEnd/>
            <a:tailEnd/>
          </a:ln>
        </p:spPr>
      </p:pic>
      <p:pic>
        <p:nvPicPr>
          <p:cNvPr id="7" name="6 Resim" descr="http://www.lysmat.com/angmt/vktor/coztest1/1_.gif?psid=1"/>
          <p:cNvPicPr/>
          <p:nvPr/>
        </p:nvPicPr>
        <p:blipFill>
          <a:blip r:embed="rId3"/>
          <a:srcRect/>
          <a:stretch>
            <a:fillRect/>
          </a:stretch>
        </p:blipFill>
        <p:spPr bwMode="auto">
          <a:xfrm>
            <a:off x="2428860" y="3643314"/>
            <a:ext cx="3857652" cy="23336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2.gif?psid=1"/>
          <p:cNvPicPr>
            <a:picLocks noGrp="1"/>
          </p:cNvPicPr>
          <p:nvPr>
            <p:ph idx="1"/>
          </p:nvPr>
        </p:nvPicPr>
        <p:blipFill>
          <a:blip r:embed="rId2"/>
          <a:srcRect/>
          <a:stretch>
            <a:fillRect/>
          </a:stretch>
        </p:blipFill>
        <p:spPr bwMode="auto">
          <a:xfrm>
            <a:off x="2071670" y="642918"/>
            <a:ext cx="4286280" cy="2143140"/>
          </a:xfrm>
          <a:prstGeom prst="rect">
            <a:avLst/>
          </a:prstGeom>
          <a:noFill/>
          <a:ln w="9525">
            <a:noFill/>
            <a:miter lim="800000"/>
            <a:headEnd/>
            <a:tailEnd/>
          </a:ln>
        </p:spPr>
      </p:pic>
      <p:pic>
        <p:nvPicPr>
          <p:cNvPr id="5" name="4 Resim" descr="http://www.lysmat.com/angmt/vktor/coztest1/2_.gif?psid=1"/>
          <p:cNvPicPr/>
          <p:nvPr/>
        </p:nvPicPr>
        <p:blipFill>
          <a:blip r:embed="rId3"/>
          <a:srcRect/>
          <a:stretch>
            <a:fillRect/>
          </a:stretch>
        </p:blipFill>
        <p:spPr bwMode="auto">
          <a:xfrm>
            <a:off x="2643174" y="3429000"/>
            <a:ext cx="3929090" cy="280987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3.gif?psid=1"/>
          <p:cNvPicPr>
            <a:picLocks noGrp="1"/>
          </p:cNvPicPr>
          <p:nvPr>
            <p:ph idx="1"/>
          </p:nvPr>
        </p:nvPicPr>
        <p:blipFill>
          <a:blip r:embed="rId2"/>
          <a:srcRect/>
          <a:stretch>
            <a:fillRect/>
          </a:stretch>
        </p:blipFill>
        <p:spPr bwMode="auto">
          <a:xfrm>
            <a:off x="2571736" y="571480"/>
            <a:ext cx="4214842" cy="2143140"/>
          </a:xfrm>
          <a:prstGeom prst="rect">
            <a:avLst/>
          </a:prstGeom>
          <a:noFill/>
          <a:ln w="9525">
            <a:noFill/>
            <a:miter lim="800000"/>
            <a:headEnd/>
            <a:tailEnd/>
          </a:ln>
        </p:spPr>
      </p:pic>
      <p:pic>
        <p:nvPicPr>
          <p:cNvPr id="5" name="4 Resim" descr="http://www.lysmat.com/angmt/vktor/coztest1/3_.gif?psid=1"/>
          <p:cNvPicPr/>
          <p:nvPr/>
        </p:nvPicPr>
        <p:blipFill>
          <a:blip r:embed="rId3"/>
          <a:srcRect/>
          <a:stretch>
            <a:fillRect/>
          </a:stretch>
        </p:blipFill>
        <p:spPr bwMode="auto">
          <a:xfrm>
            <a:off x="2643174" y="3071810"/>
            <a:ext cx="4000528" cy="328614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4.gif?psid=1"/>
          <p:cNvPicPr>
            <a:picLocks noGrp="1"/>
          </p:cNvPicPr>
          <p:nvPr>
            <p:ph idx="1"/>
          </p:nvPr>
        </p:nvPicPr>
        <p:blipFill>
          <a:blip r:embed="rId2"/>
          <a:srcRect/>
          <a:stretch>
            <a:fillRect/>
          </a:stretch>
        </p:blipFill>
        <p:spPr bwMode="auto">
          <a:xfrm>
            <a:off x="2500298" y="642918"/>
            <a:ext cx="3714776" cy="1785950"/>
          </a:xfrm>
          <a:prstGeom prst="rect">
            <a:avLst/>
          </a:prstGeom>
          <a:noFill/>
          <a:ln w="9525">
            <a:noFill/>
            <a:miter lim="800000"/>
            <a:headEnd/>
            <a:tailEnd/>
          </a:ln>
        </p:spPr>
      </p:pic>
      <p:pic>
        <p:nvPicPr>
          <p:cNvPr id="5" name="4 Resim" descr="http://www.lysmat.com/angmt/vktor/coztest1/4_.gif?psid=1"/>
          <p:cNvPicPr/>
          <p:nvPr/>
        </p:nvPicPr>
        <p:blipFill>
          <a:blip r:embed="rId3"/>
          <a:srcRect/>
          <a:stretch>
            <a:fillRect/>
          </a:stretch>
        </p:blipFill>
        <p:spPr bwMode="auto">
          <a:xfrm>
            <a:off x="2571736" y="2786058"/>
            <a:ext cx="4357718" cy="292895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6143668"/>
          </a:xfrm>
        </p:spPr>
        <p:txBody>
          <a:bodyPr>
            <a:normAutofit/>
          </a:bodyPr>
          <a:lstStyle/>
          <a:p>
            <a:r>
              <a:rPr lang="tr-TR" dirty="0" smtClean="0"/>
              <a:t>B Î E</a:t>
            </a:r>
            <a:br>
              <a:rPr lang="tr-TR" dirty="0" smtClean="0"/>
            </a:br>
            <a:r>
              <a:rPr lang="tr-TR" dirty="0" smtClean="0"/>
              <a:t>C Î E</a:t>
            </a:r>
            <a:br>
              <a:rPr lang="tr-TR" dirty="0" smtClean="0"/>
            </a:br>
            <a:r>
              <a:rPr lang="tr-TR" dirty="0" smtClean="0"/>
              <a:t>d Î E</a:t>
            </a:r>
          </a:p>
          <a:p>
            <a:pPr lvl="0"/>
            <a:r>
              <a:rPr lang="tr-TR" dirty="0" smtClean="0"/>
              <a:t>Aynı doğru üzerinde olmayan farklı üç nokta bir düzlem belirtir. </a:t>
            </a:r>
          </a:p>
          <a:p>
            <a:pPr lvl="0"/>
            <a:r>
              <a:rPr lang="tr-TR" dirty="0" smtClean="0"/>
              <a:t>Bir doğru ile, bu doğru üzerinde olmayan bir nokta, bir düzlem belirtir. </a:t>
            </a:r>
          </a:p>
          <a:p>
            <a:pPr lvl="0"/>
            <a:r>
              <a:rPr lang="tr-TR" dirty="0" smtClean="0"/>
              <a:t>Bir doğrunun farklı iki noktası bir düzlem üzerinde ise bu doğru (doğrunun bütün noktaları) bu düzlem üzerindedir. </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5.gif?psid=1"/>
          <p:cNvPicPr>
            <a:picLocks noGrp="1"/>
          </p:cNvPicPr>
          <p:nvPr>
            <p:ph idx="1"/>
          </p:nvPr>
        </p:nvPicPr>
        <p:blipFill>
          <a:blip r:embed="rId2"/>
          <a:srcRect/>
          <a:stretch>
            <a:fillRect/>
          </a:stretch>
        </p:blipFill>
        <p:spPr bwMode="auto">
          <a:xfrm>
            <a:off x="2500298" y="1000108"/>
            <a:ext cx="3857652" cy="1285884"/>
          </a:xfrm>
          <a:prstGeom prst="rect">
            <a:avLst/>
          </a:prstGeom>
          <a:noFill/>
          <a:ln w="9525">
            <a:noFill/>
            <a:miter lim="800000"/>
            <a:headEnd/>
            <a:tailEnd/>
          </a:ln>
        </p:spPr>
      </p:pic>
      <p:pic>
        <p:nvPicPr>
          <p:cNvPr id="5" name="4 Resim" descr="http://www.lysmat.com/angmt/vktor/coztest1/5_.gif?psid=1"/>
          <p:cNvPicPr/>
          <p:nvPr/>
        </p:nvPicPr>
        <p:blipFill>
          <a:blip r:embed="rId3"/>
          <a:srcRect/>
          <a:stretch>
            <a:fillRect/>
          </a:stretch>
        </p:blipFill>
        <p:spPr bwMode="auto">
          <a:xfrm>
            <a:off x="2571736" y="2643182"/>
            <a:ext cx="3500462" cy="31718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6.gif?psid=1"/>
          <p:cNvPicPr>
            <a:picLocks noGrp="1"/>
          </p:cNvPicPr>
          <p:nvPr>
            <p:ph idx="1"/>
          </p:nvPr>
        </p:nvPicPr>
        <p:blipFill>
          <a:blip r:embed="rId2"/>
          <a:srcRect/>
          <a:stretch>
            <a:fillRect/>
          </a:stretch>
        </p:blipFill>
        <p:spPr bwMode="auto">
          <a:xfrm>
            <a:off x="2214546" y="785794"/>
            <a:ext cx="3076575" cy="2781300"/>
          </a:xfrm>
          <a:prstGeom prst="rect">
            <a:avLst/>
          </a:prstGeom>
          <a:noFill/>
          <a:ln w="9525">
            <a:noFill/>
            <a:miter lim="800000"/>
            <a:headEnd/>
            <a:tailEnd/>
          </a:ln>
        </p:spPr>
      </p:pic>
      <p:pic>
        <p:nvPicPr>
          <p:cNvPr id="5" name="4 Resim" descr="http://www.lysmat.com/angmt/vktor/coztest1/6_.gif?psid=1"/>
          <p:cNvPicPr/>
          <p:nvPr/>
        </p:nvPicPr>
        <p:blipFill>
          <a:blip r:embed="rId3"/>
          <a:srcRect/>
          <a:stretch>
            <a:fillRect/>
          </a:stretch>
        </p:blipFill>
        <p:spPr bwMode="auto">
          <a:xfrm>
            <a:off x="2214546" y="4071942"/>
            <a:ext cx="2667000" cy="173355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7_.gif?psid=1"/>
          <p:cNvPicPr>
            <a:picLocks noGrp="1"/>
          </p:cNvPicPr>
          <p:nvPr>
            <p:ph idx="1"/>
          </p:nvPr>
        </p:nvPicPr>
        <p:blipFill>
          <a:blip r:embed="rId2"/>
          <a:srcRect/>
          <a:stretch>
            <a:fillRect/>
          </a:stretch>
        </p:blipFill>
        <p:spPr bwMode="auto">
          <a:xfrm>
            <a:off x="2643174" y="4000504"/>
            <a:ext cx="2695575" cy="2181225"/>
          </a:xfrm>
          <a:prstGeom prst="rect">
            <a:avLst/>
          </a:prstGeom>
          <a:noFill/>
          <a:ln w="9525">
            <a:noFill/>
            <a:miter lim="800000"/>
            <a:headEnd/>
            <a:tailEnd/>
          </a:ln>
        </p:spPr>
      </p:pic>
      <p:pic>
        <p:nvPicPr>
          <p:cNvPr id="5" name="4 Resim" descr="http://www.lysmat.com/angmt/vktor/coztest1/7.gif?psid=1"/>
          <p:cNvPicPr/>
          <p:nvPr/>
        </p:nvPicPr>
        <p:blipFill>
          <a:blip r:embed="rId3"/>
          <a:srcRect/>
          <a:stretch>
            <a:fillRect/>
          </a:stretch>
        </p:blipFill>
        <p:spPr bwMode="auto">
          <a:xfrm>
            <a:off x="2643174" y="642918"/>
            <a:ext cx="3057525" cy="28670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8.gif?psid=1"/>
          <p:cNvPicPr>
            <a:picLocks noGrp="1"/>
          </p:cNvPicPr>
          <p:nvPr>
            <p:ph idx="1"/>
          </p:nvPr>
        </p:nvPicPr>
        <p:blipFill>
          <a:blip r:embed="rId2"/>
          <a:srcRect/>
          <a:stretch>
            <a:fillRect/>
          </a:stretch>
        </p:blipFill>
        <p:spPr bwMode="auto">
          <a:xfrm>
            <a:off x="2285984" y="642918"/>
            <a:ext cx="3714776" cy="1714512"/>
          </a:xfrm>
          <a:prstGeom prst="rect">
            <a:avLst/>
          </a:prstGeom>
          <a:noFill/>
          <a:ln w="9525">
            <a:noFill/>
            <a:miter lim="800000"/>
            <a:headEnd/>
            <a:tailEnd/>
          </a:ln>
        </p:spPr>
      </p:pic>
      <p:pic>
        <p:nvPicPr>
          <p:cNvPr id="5" name="4 Resim" descr="http://www.lysmat.com/angmt/vktor/coztest1/8_.gif?psid=1"/>
          <p:cNvPicPr/>
          <p:nvPr/>
        </p:nvPicPr>
        <p:blipFill>
          <a:blip r:embed="rId3"/>
          <a:srcRect/>
          <a:stretch>
            <a:fillRect/>
          </a:stretch>
        </p:blipFill>
        <p:spPr bwMode="auto">
          <a:xfrm>
            <a:off x="2643174" y="2857496"/>
            <a:ext cx="3357586" cy="2286016"/>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9.gif?psid=1"/>
          <p:cNvPicPr>
            <a:picLocks noGrp="1"/>
          </p:cNvPicPr>
          <p:nvPr>
            <p:ph idx="1"/>
          </p:nvPr>
        </p:nvPicPr>
        <p:blipFill>
          <a:blip r:embed="rId2"/>
          <a:srcRect/>
          <a:stretch>
            <a:fillRect/>
          </a:stretch>
        </p:blipFill>
        <p:spPr bwMode="auto">
          <a:xfrm>
            <a:off x="2143108" y="785794"/>
            <a:ext cx="4000528" cy="1428760"/>
          </a:xfrm>
          <a:prstGeom prst="rect">
            <a:avLst/>
          </a:prstGeom>
          <a:noFill/>
          <a:ln w="9525">
            <a:noFill/>
            <a:miter lim="800000"/>
            <a:headEnd/>
            <a:tailEnd/>
          </a:ln>
        </p:spPr>
      </p:pic>
      <p:pic>
        <p:nvPicPr>
          <p:cNvPr id="5" name="4 Resim" descr="http://www.lysmat.com/angmt/vktor/coztest1/9_.gif?psid=1"/>
          <p:cNvPicPr/>
          <p:nvPr/>
        </p:nvPicPr>
        <p:blipFill>
          <a:blip r:embed="rId3"/>
          <a:srcRect/>
          <a:stretch>
            <a:fillRect/>
          </a:stretch>
        </p:blipFill>
        <p:spPr bwMode="auto">
          <a:xfrm>
            <a:off x="2571736" y="2714620"/>
            <a:ext cx="3643338" cy="257176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0.gif?psid=1"/>
          <p:cNvPicPr>
            <a:picLocks noGrp="1"/>
          </p:cNvPicPr>
          <p:nvPr>
            <p:ph idx="1"/>
          </p:nvPr>
        </p:nvPicPr>
        <p:blipFill>
          <a:blip r:embed="rId2"/>
          <a:srcRect/>
          <a:stretch>
            <a:fillRect/>
          </a:stretch>
        </p:blipFill>
        <p:spPr bwMode="auto">
          <a:xfrm>
            <a:off x="2071670" y="928670"/>
            <a:ext cx="3857652" cy="1643074"/>
          </a:xfrm>
          <a:prstGeom prst="rect">
            <a:avLst/>
          </a:prstGeom>
          <a:noFill/>
          <a:ln w="9525">
            <a:noFill/>
            <a:miter lim="800000"/>
            <a:headEnd/>
            <a:tailEnd/>
          </a:ln>
        </p:spPr>
      </p:pic>
      <p:pic>
        <p:nvPicPr>
          <p:cNvPr id="5" name="4 Resim" descr="http://www.lysmat.com/angmt/vktor/coztest1/10_.gif?psid=1"/>
          <p:cNvPicPr/>
          <p:nvPr/>
        </p:nvPicPr>
        <p:blipFill>
          <a:blip r:embed="rId3"/>
          <a:srcRect/>
          <a:stretch>
            <a:fillRect/>
          </a:stretch>
        </p:blipFill>
        <p:spPr bwMode="auto">
          <a:xfrm>
            <a:off x="2428860" y="2786058"/>
            <a:ext cx="3500462" cy="221457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1.gif?psid=1"/>
          <p:cNvPicPr>
            <a:picLocks noGrp="1"/>
          </p:cNvPicPr>
          <p:nvPr>
            <p:ph idx="1"/>
          </p:nvPr>
        </p:nvPicPr>
        <p:blipFill>
          <a:blip r:embed="rId2"/>
          <a:srcRect/>
          <a:stretch>
            <a:fillRect/>
          </a:stretch>
        </p:blipFill>
        <p:spPr bwMode="auto">
          <a:xfrm>
            <a:off x="2357422" y="857232"/>
            <a:ext cx="4000528" cy="1643074"/>
          </a:xfrm>
          <a:prstGeom prst="rect">
            <a:avLst/>
          </a:prstGeom>
          <a:noFill/>
          <a:ln w="9525">
            <a:noFill/>
            <a:miter lim="800000"/>
            <a:headEnd/>
            <a:tailEnd/>
          </a:ln>
        </p:spPr>
      </p:pic>
      <p:pic>
        <p:nvPicPr>
          <p:cNvPr id="5" name="4 Resim" descr="http://www.lysmat.com/angmt/vktor/coztest1/11_.gif?psid=1"/>
          <p:cNvPicPr/>
          <p:nvPr/>
        </p:nvPicPr>
        <p:blipFill>
          <a:blip r:embed="rId3"/>
          <a:srcRect/>
          <a:stretch>
            <a:fillRect/>
          </a:stretch>
        </p:blipFill>
        <p:spPr bwMode="auto">
          <a:xfrm>
            <a:off x="2928926" y="3286124"/>
            <a:ext cx="3286148" cy="207170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2.gif?psid=1"/>
          <p:cNvPicPr>
            <a:picLocks noGrp="1"/>
          </p:cNvPicPr>
          <p:nvPr>
            <p:ph idx="1"/>
          </p:nvPr>
        </p:nvPicPr>
        <p:blipFill>
          <a:blip r:embed="rId2"/>
          <a:srcRect/>
          <a:stretch>
            <a:fillRect/>
          </a:stretch>
        </p:blipFill>
        <p:spPr bwMode="auto">
          <a:xfrm>
            <a:off x="2143108" y="785794"/>
            <a:ext cx="3571900" cy="1857388"/>
          </a:xfrm>
          <a:prstGeom prst="rect">
            <a:avLst/>
          </a:prstGeom>
          <a:noFill/>
          <a:ln w="9525">
            <a:noFill/>
            <a:miter lim="800000"/>
            <a:headEnd/>
            <a:tailEnd/>
          </a:ln>
        </p:spPr>
      </p:pic>
      <p:pic>
        <p:nvPicPr>
          <p:cNvPr id="5" name="4 Resim" descr="http://www.lysmat.com/angmt/vktor/coztest1/12_.gif?psid=1"/>
          <p:cNvPicPr/>
          <p:nvPr/>
        </p:nvPicPr>
        <p:blipFill>
          <a:blip r:embed="rId3"/>
          <a:srcRect/>
          <a:stretch>
            <a:fillRect/>
          </a:stretch>
        </p:blipFill>
        <p:spPr bwMode="auto">
          <a:xfrm>
            <a:off x="2214546" y="3071810"/>
            <a:ext cx="3643338" cy="250033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3.gif?psid=1"/>
          <p:cNvPicPr>
            <a:picLocks noGrp="1"/>
          </p:cNvPicPr>
          <p:nvPr>
            <p:ph idx="1"/>
          </p:nvPr>
        </p:nvPicPr>
        <p:blipFill>
          <a:blip r:embed="rId2"/>
          <a:srcRect/>
          <a:stretch>
            <a:fillRect/>
          </a:stretch>
        </p:blipFill>
        <p:spPr bwMode="auto">
          <a:xfrm>
            <a:off x="1928794" y="714356"/>
            <a:ext cx="3857652" cy="1857388"/>
          </a:xfrm>
          <a:prstGeom prst="rect">
            <a:avLst/>
          </a:prstGeom>
          <a:noFill/>
          <a:ln w="9525">
            <a:noFill/>
            <a:miter lim="800000"/>
            <a:headEnd/>
            <a:tailEnd/>
          </a:ln>
        </p:spPr>
      </p:pic>
      <p:pic>
        <p:nvPicPr>
          <p:cNvPr id="5" name="4 Resim" descr="http://www.lysmat.com/angmt/vktor/coztest1/13_.gif?psid=1"/>
          <p:cNvPicPr/>
          <p:nvPr/>
        </p:nvPicPr>
        <p:blipFill>
          <a:blip r:embed="rId3"/>
          <a:srcRect/>
          <a:stretch>
            <a:fillRect/>
          </a:stretch>
        </p:blipFill>
        <p:spPr bwMode="auto">
          <a:xfrm>
            <a:off x="2214546" y="3000372"/>
            <a:ext cx="3786214" cy="2357454"/>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4.gif?psid=1"/>
          <p:cNvPicPr>
            <a:picLocks noGrp="1"/>
          </p:cNvPicPr>
          <p:nvPr>
            <p:ph idx="1"/>
          </p:nvPr>
        </p:nvPicPr>
        <p:blipFill>
          <a:blip r:embed="rId2"/>
          <a:srcRect/>
          <a:stretch>
            <a:fillRect/>
          </a:stretch>
        </p:blipFill>
        <p:spPr bwMode="auto">
          <a:xfrm>
            <a:off x="2000232" y="785794"/>
            <a:ext cx="3714776" cy="1928826"/>
          </a:xfrm>
          <a:prstGeom prst="rect">
            <a:avLst/>
          </a:prstGeom>
          <a:noFill/>
          <a:ln w="9525">
            <a:noFill/>
            <a:miter lim="800000"/>
            <a:headEnd/>
            <a:tailEnd/>
          </a:ln>
        </p:spPr>
      </p:pic>
      <p:pic>
        <p:nvPicPr>
          <p:cNvPr id="5" name="4 Resim" descr="http://www.lysmat.com/angmt/vktor/coztest1/14_.gif?psid=1"/>
          <p:cNvPicPr/>
          <p:nvPr/>
        </p:nvPicPr>
        <p:blipFill>
          <a:blip r:embed="rId3"/>
          <a:srcRect/>
          <a:stretch>
            <a:fillRect/>
          </a:stretch>
        </p:blipFill>
        <p:spPr bwMode="auto">
          <a:xfrm>
            <a:off x="2143108" y="3714752"/>
            <a:ext cx="3929090" cy="178595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1. Düzlemle Doğrunun Durumları</a:t>
            </a:r>
            <a:endParaRPr lang="tr-TR" dirty="0"/>
          </a:p>
        </p:txBody>
      </p:sp>
      <p:sp>
        <p:nvSpPr>
          <p:cNvPr id="3" name="2 İçerik Yer Tutucusu"/>
          <p:cNvSpPr>
            <a:spLocks noGrp="1"/>
          </p:cNvSpPr>
          <p:nvPr>
            <p:ph idx="1"/>
          </p:nvPr>
        </p:nvSpPr>
        <p:spPr/>
        <p:txBody>
          <a:bodyPr>
            <a:normAutofit lnSpcReduction="10000"/>
          </a:bodyPr>
          <a:lstStyle/>
          <a:p>
            <a:r>
              <a:rPr lang="tr-TR" dirty="0" smtClean="0"/>
              <a:t>Bir doğru düzlemin ya üzerinde, ya dışındadır veya düzlemi bir noktada keser.</a:t>
            </a:r>
          </a:p>
          <a:p>
            <a:r>
              <a:rPr lang="tr-TR" dirty="0" smtClean="0"/>
              <a:t>d1Ça = d1 </a:t>
            </a:r>
            <a:br>
              <a:rPr lang="tr-TR" dirty="0" smtClean="0"/>
            </a:br>
            <a:r>
              <a:rPr lang="tr-TR" dirty="0" smtClean="0"/>
              <a:t>d2Ç a = Ø </a:t>
            </a:r>
            <a:br>
              <a:rPr lang="tr-TR" dirty="0" smtClean="0"/>
            </a:br>
            <a:r>
              <a:rPr lang="tr-TR" dirty="0" smtClean="0"/>
              <a:t>d </a:t>
            </a:r>
            <a:r>
              <a:rPr lang="tr-TR" dirty="0" err="1" smtClean="0"/>
              <a:t>Çb</a:t>
            </a:r>
            <a:r>
              <a:rPr lang="tr-TR" dirty="0" smtClean="0"/>
              <a:t> = {K} </a:t>
            </a:r>
          </a:p>
          <a:p>
            <a:r>
              <a:rPr lang="tr-TR" dirty="0" smtClean="0"/>
              <a:t> </a:t>
            </a:r>
          </a:p>
          <a:p>
            <a:r>
              <a:rPr lang="tr-TR" dirty="0" smtClean="0"/>
              <a:t>K noktası kesişen bir doğru ile bir düzlemin arakesitidir. </a:t>
            </a:r>
          </a:p>
          <a:p>
            <a:pPr>
              <a:buNone/>
            </a:pPr>
            <a:r>
              <a:rPr lang="tr-TR" dirty="0" smtClean="0"/>
              <a:t> </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lysmat.com/angmt/vktor/coztest1/15.gif?psid=1"/>
          <p:cNvPicPr>
            <a:picLocks noGrp="1"/>
          </p:cNvPicPr>
          <p:nvPr>
            <p:ph idx="1"/>
          </p:nvPr>
        </p:nvPicPr>
        <p:blipFill>
          <a:blip r:embed="rId2"/>
          <a:srcRect/>
          <a:stretch>
            <a:fillRect/>
          </a:stretch>
        </p:blipFill>
        <p:spPr bwMode="auto">
          <a:xfrm>
            <a:off x="2285984" y="571480"/>
            <a:ext cx="3643338" cy="2286016"/>
          </a:xfrm>
          <a:prstGeom prst="rect">
            <a:avLst/>
          </a:prstGeom>
          <a:noFill/>
          <a:ln w="9525">
            <a:noFill/>
            <a:miter lim="800000"/>
            <a:headEnd/>
            <a:tailEnd/>
          </a:ln>
        </p:spPr>
      </p:pic>
      <p:pic>
        <p:nvPicPr>
          <p:cNvPr id="5" name="4 Resim" descr="http://www.lysmat.com/angmt/vktor/coztest1/15_.gif?psid=1"/>
          <p:cNvPicPr/>
          <p:nvPr/>
        </p:nvPicPr>
        <p:blipFill>
          <a:blip r:embed="rId3"/>
          <a:srcRect/>
          <a:stretch>
            <a:fillRect/>
          </a:stretch>
        </p:blipFill>
        <p:spPr bwMode="auto">
          <a:xfrm>
            <a:off x="2357422" y="3643314"/>
            <a:ext cx="3571900" cy="242889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r>
              <a:rPr lang="tr-TR" dirty="0" smtClean="0"/>
              <a:t>                                                        Hazırlayan :</a:t>
            </a:r>
          </a:p>
          <a:p>
            <a:pPr>
              <a:buNone/>
            </a:pPr>
            <a:r>
              <a:rPr lang="tr-TR" dirty="0" smtClean="0"/>
              <a:t>                                                   Adı: Fuat </a:t>
            </a:r>
          </a:p>
          <a:p>
            <a:pPr>
              <a:buNone/>
            </a:pPr>
            <a:r>
              <a:rPr lang="tr-TR" dirty="0" smtClean="0"/>
              <a:t>                                                     Soyadı: AKÇA </a:t>
            </a:r>
          </a:p>
          <a:p>
            <a:pPr>
              <a:buNone/>
            </a:pPr>
            <a:r>
              <a:rPr lang="tr-TR" dirty="0" smtClean="0"/>
              <a:t>                                                       Sınıf: 10/F</a:t>
            </a:r>
          </a:p>
          <a:p>
            <a:pPr>
              <a:buNone/>
            </a:pPr>
            <a:r>
              <a:rPr lang="tr-TR" dirty="0" smtClean="0"/>
              <a:t>                                                        </a:t>
            </a:r>
            <a:r>
              <a:rPr lang="tr-TR" dirty="0" smtClean="0"/>
              <a:t>No:781</a:t>
            </a:r>
          </a:p>
          <a:p>
            <a:pPr>
              <a:buNone/>
            </a:pPr>
            <a:r>
              <a:rPr lang="tr-TR" dirty="0" smtClean="0"/>
              <a:t>                ÖĞRETMEN:İBRAHİM HALİL BABAOĞLU</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472518" cy="1357322"/>
          </a:xfrm>
        </p:spPr>
        <p:txBody>
          <a:bodyPr>
            <a:normAutofit fontScale="90000"/>
          </a:bodyPr>
          <a:lstStyle/>
          <a:p>
            <a:r>
              <a:rPr lang="tr-TR" b="1" dirty="0" smtClean="0"/>
              <a:t/>
            </a:r>
            <a:br>
              <a:rPr lang="tr-TR" b="1" dirty="0" smtClean="0"/>
            </a:br>
            <a:r>
              <a:rPr lang="tr-TR" b="1" dirty="0" smtClean="0"/>
              <a:t>2. Düzlemde İki Doğrunun Birbirine Göre Durumları</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77500" lnSpcReduction="20000"/>
          </a:bodyPr>
          <a:lstStyle/>
          <a:p>
            <a:pPr lvl="0"/>
            <a:r>
              <a:rPr lang="tr-TR" dirty="0" smtClean="0"/>
              <a:t>Paralel farklı iki doğru bir tek düzlem belirtir. </a:t>
            </a:r>
          </a:p>
          <a:p>
            <a:pPr lvl="0"/>
            <a:r>
              <a:rPr lang="tr-TR" dirty="0" smtClean="0"/>
              <a:t>Her paralel farklı iki doğrudan bir tek düzlem geçer.</a:t>
            </a:r>
          </a:p>
          <a:p>
            <a:pPr lvl="0"/>
            <a:r>
              <a:rPr lang="tr-TR" dirty="0" smtClean="0"/>
              <a:t>Kesişen farklı iki doğru bir tek düzlem belirtir. Her kesişen farklı iki doğrudan bir tek düzlem geçer.</a:t>
            </a:r>
          </a:p>
          <a:p>
            <a:pPr lvl="0"/>
            <a:r>
              <a:rPr lang="tr-TR" dirty="0" smtClean="0"/>
              <a:t>Bir düzlemde farklı iki doğru ya paraleldir, ya da bir noktada kesişirler.</a:t>
            </a:r>
          </a:p>
          <a:p>
            <a:r>
              <a:rPr lang="tr-TR" dirty="0" smtClean="0"/>
              <a:t>d1Ç d2 = Ø </a:t>
            </a:r>
          </a:p>
          <a:p>
            <a:r>
              <a:rPr lang="tr-TR" dirty="0" smtClean="0"/>
              <a:t>l1Ç l2 = {A}</a:t>
            </a:r>
            <a:br>
              <a:rPr lang="tr-TR" dirty="0" smtClean="0"/>
            </a:br>
            <a:r>
              <a:rPr lang="tr-TR" dirty="0" smtClean="0"/>
              <a:t/>
            </a:r>
            <a:br>
              <a:rPr lang="tr-TR" dirty="0" smtClean="0"/>
            </a:br>
            <a:r>
              <a:rPr lang="tr-TR" dirty="0" smtClean="0"/>
              <a:t>Üst üste çizilen çakışık doğrular bir tek doğru kabul edilir. </a:t>
            </a:r>
          </a:p>
          <a:p>
            <a:pPr>
              <a:buNone/>
            </a:pPr>
            <a:r>
              <a:rPr lang="tr-TR" dirty="0" smtClean="0"/>
              <a:t> </a:t>
            </a:r>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3. Düzlemde Üç Doğrunun Birbirlerine Göre Durumları</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Üç doğru paralel olabilir.</a:t>
            </a:r>
          </a:p>
          <a:p>
            <a:r>
              <a:rPr lang="tr-TR" dirty="0" smtClean="0"/>
              <a:t>d1 // d2 // d3 d1Ç d2Çd3 = Ø </a:t>
            </a:r>
          </a:p>
          <a:p>
            <a:r>
              <a:rPr lang="tr-TR" dirty="0" smtClean="0"/>
              <a:t> </a:t>
            </a:r>
          </a:p>
          <a:p>
            <a:r>
              <a:rPr lang="tr-TR" dirty="0" smtClean="0"/>
              <a:t>Düzlemde paralel olan iki doğrudan birine paralel olan doğru diğerine de paraleldir. </a:t>
            </a:r>
          </a:p>
          <a:p>
            <a:r>
              <a:rPr lang="tr-TR" dirty="0" smtClean="0"/>
              <a:t> </a:t>
            </a:r>
          </a:p>
          <a:p>
            <a:r>
              <a:rPr lang="tr-TR" dirty="0" smtClean="0"/>
              <a:t>d1 // d2 ve d2 // d3 ise d1 // d3 olur. </a:t>
            </a:r>
          </a:p>
          <a:p>
            <a:r>
              <a:rPr lang="tr-TR" dirty="0" smtClean="0"/>
              <a:t> </a:t>
            </a:r>
          </a:p>
          <a:p>
            <a:r>
              <a:rPr lang="tr-TR" dirty="0" smtClean="0"/>
              <a:t>Yalnız ikisi paralel ise, üçüncü doğru paralel doğruları birer noktada keser. </a:t>
            </a:r>
          </a:p>
          <a:p>
            <a:r>
              <a:rPr lang="tr-TR" dirty="0" smtClean="0"/>
              <a:t> </a:t>
            </a:r>
          </a:p>
          <a:p>
            <a:r>
              <a:rPr lang="tr-TR" dirty="0" smtClean="0"/>
              <a:t>l1 // l2 </a:t>
            </a:r>
            <a:br>
              <a:rPr lang="tr-TR" dirty="0" smtClean="0"/>
            </a:br>
            <a:r>
              <a:rPr lang="tr-TR" dirty="0" smtClean="0"/>
              <a:t>l1Ç l3 = {A} </a:t>
            </a:r>
            <a:br>
              <a:rPr lang="tr-TR" dirty="0" smtClean="0"/>
            </a:br>
            <a:r>
              <a:rPr lang="tr-TR" dirty="0" smtClean="0"/>
              <a:t>l2Ç l3 = {B}</a:t>
            </a: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57232"/>
            <a:ext cx="8229600" cy="5268931"/>
          </a:xfrm>
        </p:spPr>
        <p:txBody>
          <a:bodyPr>
            <a:normAutofit lnSpcReduction="10000"/>
          </a:bodyPr>
          <a:lstStyle/>
          <a:p>
            <a:pPr lvl="0"/>
            <a:r>
              <a:rPr lang="tr-TR" dirty="0" smtClean="0"/>
              <a:t>Düzlemde paralel iki doğrudan birini kesen bir doğru, diğerini de keser.</a:t>
            </a:r>
          </a:p>
          <a:p>
            <a:pPr lvl="0"/>
            <a:r>
              <a:rPr lang="tr-TR" dirty="0" smtClean="0"/>
              <a:t>Düzlemde paralel iki doğrudan birini dik kesen bir doğru diğerini de dik keser.</a:t>
            </a:r>
          </a:p>
          <a:p>
            <a:r>
              <a:rPr lang="tr-TR" dirty="0" smtClean="0"/>
              <a:t>Üç doğru bir noktada kesişebilir. </a:t>
            </a:r>
            <a:br>
              <a:rPr lang="tr-TR" dirty="0" smtClean="0"/>
            </a:br>
            <a:r>
              <a:rPr lang="tr-TR" dirty="0" smtClean="0"/>
              <a:t>k1Ç k2Çk3 = {P} </a:t>
            </a:r>
            <a:br>
              <a:rPr lang="tr-TR" dirty="0" smtClean="0"/>
            </a:br>
            <a:r>
              <a:rPr lang="tr-TR" dirty="0" smtClean="0"/>
              <a:t>Üç doğru ikişer ikişer kesişebilir. </a:t>
            </a:r>
            <a:br>
              <a:rPr lang="tr-TR" dirty="0" smtClean="0"/>
            </a:br>
            <a:r>
              <a:rPr lang="tr-TR" dirty="0" smtClean="0"/>
              <a:t>t1Ç t2 = {A} </a:t>
            </a:r>
            <a:br>
              <a:rPr lang="tr-TR" dirty="0" smtClean="0"/>
            </a:br>
            <a:r>
              <a:rPr lang="tr-TR" dirty="0" smtClean="0"/>
              <a:t>t1 Ç t3 = {B} </a:t>
            </a:r>
            <a:br>
              <a:rPr lang="tr-TR" dirty="0" smtClean="0"/>
            </a:br>
            <a:r>
              <a:rPr lang="tr-TR" dirty="0" smtClean="0"/>
              <a:t>t2 Ç t3 = {C} </a:t>
            </a:r>
            <a:br>
              <a:rPr lang="tr-TR" dirty="0" smtClean="0"/>
            </a:br>
            <a:r>
              <a:rPr lang="tr-TR" dirty="0" smtClean="0"/>
              <a:t>t1 Ç t2 Çt3 = Ø </a:t>
            </a:r>
          </a:p>
          <a:p>
            <a:pPr>
              <a:buNone/>
            </a:pP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cSld>
  <p:clrMapOvr>
    <a:masterClrMapping/>
  </p:clrMapOvr>
  <p:transition>
    <p:pull dir="lu"/>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1399</Words>
  <Application>Microsoft Office PowerPoint</Application>
  <PresentationFormat>Ekran Gösterisi (4:3)</PresentationFormat>
  <Paragraphs>262</Paragraphs>
  <Slides>61</Slides>
  <Notes>2</Notes>
  <HiddenSlides>0</HiddenSlides>
  <MMClips>0</MMClips>
  <ScaleCrop>false</ScaleCrop>
  <HeadingPairs>
    <vt:vector size="4" baseType="variant">
      <vt:variant>
        <vt:lpstr>Tema</vt:lpstr>
      </vt:variant>
      <vt:variant>
        <vt:i4>1</vt:i4>
      </vt:variant>
      <vt:variant>
        <vt:lpstr>Slayt Başlıkları</vt:lpstr>
      </vt:variant>
      <vt:variant>
        <vt:i4>61</vt:i4>
      </vt:variant>
    </vt:vector>
  </HeadingPairs>
  <TitlesOfParts>
    <vt:vector size="62" baseType="lpstr">
      <vt:lpstr>Ofis Teması</vt:lpstr>
      <vt:lpstr>PowerPoint Sunusu</vt:lpstr>
      <vt:lpstr>PowerPoint Sunusu</vt:lpstr>
      <vt:lpstr>PowerPoint Sunusu</vt:lpstr>
      <vt:lpstr>PowerPoint Sunusu</vt:lpstr>
      <vt:lpstr>PowerPoint Sunusu</vt:lpstr>
      <vt:lpstr>1. Düzlemle Doğrunun Durumları</vt:lpstr>
      <vt:lpstr> 2. Düzlemde İki Doğrunun Birbirine Göre Durumları </vt:lpstr>
      <vt:lpstr> 3. Düzlemde Üç Doğrunun Birbirlerine Göre Durumları </vt:lpstr>
      <vt:lpstr>PowerPoint Sunusu</vt:lpstr>
      <vt:lpstr> 4.Düzlemde Nokta İle Doğrunun Durumları </vt:lpstr>
      <vt:lpstr> 5. Doğruların Düzlemde Ayırdığı Bölge Sayısı </vt:lpstr>
      <vt:lpstr> DOĞRU PARÇASI </vt:lpstr>
      <vt:lpstr>Işın nedir: </vt:lpstr>
      <vt:lpstr> Yönlü doğru parçası [Fiziksel (Geometrik) vektörler] </vt:lpstr>
      <vt:lpstr>PowerPoint Sunusu</vt:lpstr>
      <vt:lpstr>  Standart temel vektörler   </vt:lpstr>
      <vt:lpstr>PowerPoint Sunusu</vt:lpstr>
      <vt:lpstr> Bir konum vektörünün normu [uzunluğu(boyu)]  </vt:lpstr>
      <vt:lpstr> İki konum vektörünün birbiriyle çarpımı </vt:lpstr>
      <vt:lpstr> Bileşenleri türünden çarpımı </vt:lpstr>
      <vt:lpstr>Aralarındaki açı türünden çarpımı  </vt:lpstr>
      <vt:lpstr>PowerPoint Sunusu</vt:lpstr>
      <vt:lpstr> Tanım </vt:lpstr>
      <vt:lpstr>PowerPoint Sunusu</vt:lpstr>
      <vt:lpstr> Gösterim  </vt:lpstr>
      <vt:lpstr> Vektör toplamı  </vt:lpstr>
      <vt:lpstr>PowerPoint Sunusu</vt:lpstr>
      <vt:lpstr> Skaler (sayıl) ile çarpma  </vt:lpstr>
      <vt:lpstr>Nokta (sayıl) çarpım  </vt:lpstr>
      <vt:lpstr>Lineer Bağımlılık ve Lineer Bağımsızlık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Administrator</cp:lastModifiedBy>
  <cp:revision>22</cp:revision>
  <dcterms:modified xsi:type="dcterms:W3CDTF">2012-08-09T23:27:28Z</dcterms:modified>
</cp:coreProperties>
</file>