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70" r:id="rId41"/>
    <p:sldId id="296" r:id="rId42"/>
    <p:sldId id="297" r:id="rId43"/>
    <p:sldId id="298" r:id="rId44"/>
    <p:sldId id="299" r:id="rId4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E9EA90-A84A-4BBC-AB3B-A194C5EA45CB}"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8D2618-74CA-43BB-86F3-4B8A5F463B0C}" type="slidenum">
              <a:rPr lang="tr-TR" smtClean="0"/>
              <a:t>‹#›</a:t>
            </a:fld>
            <a:endParaRPr lang="tr-TR"/>
          </a:p>
        </p:txBody>
      </p:sp>
    </p:spTree>
    <p:extLst>
      <p:ext uri="{BB962C8B-B14F-4D97-AF65-F5344CB8AC3E}">
        <p14:creationId xmlns:p14="http://schemas.microsoft.com/office/powerpoint/2010/main" val="3940487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6C48AEE-0CD1-4173-844B-B00FE1E8858B}"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5D25661-8561-4E54-9EE8-EA745232769C}"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C2DF03-1838-4858-BE3E-4FF4D4C48E46}"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FA5DEA7-CB16-434F-80DD-F4AACB1FA0FE}"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77E7C37-8FCB-4D74-9744-CBE52DFF3746}"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8D4C92E-267F-4F27-8BDD-DFF90870D7B7}"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114C1AA7-3C95-4E25-A7C8-F597D11B4DF3}" type="datetime1">
              <a:rPr lang="tr-TR" smtClean="0"/>
              <a:t>10.08.2012</a:t>
            </a:fld>
            <a:endParaRPr lang="tr-TR"/>
          </a:p>
        </p:txBody>
      </p:sp>
      <p:sp>
        <p:nvSpPr>
          <p:cNvPr id="8" name="7 Altbilgi Yer Tutucusu"/>
          <p:cNvSpPr>
            <a:spLocks noGrp="1"/>
          </p:cNvSpPr>
          <p:nvPr>
            <p:ph type="ftr" sz="quarter" idx="11"/>
          </p:nvPr>
        </p:nvSpPr>
        <p:spPr/>
        <p:txBody>
          <a:bodyPr/>
          <a:lstStyle/>
          <a:p>
            <a:r>
              <a:rPr lang="tr-TR" smtClean="0"/>
              <a:t>www.globalders.com</a:t>
            </a:r>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71C26E8-F1C2-4A80-8FC8-C2E74501EF31}" type="datetime1">
              <a:rPr lang="tr-TR" smtClean="0"/>
              <a:t>10.08.2012</a:t>
            </a:fld>
            <a:endParaRPr lang="tr-TR"/>
          </a:p>
        </p:txBody>
      </p:sp>
      <p:sp>
        <p:nvSpPr>
          <p:cNvPr id="4" name="3 Altbilgi Yer Tutucusu"/>
          <p:cNvSpPr>
            <a:spLocks noGrp="1"/>
          </p:cNvSpPr>
          <p:nvPr>
            <p:ph type="ftr" sz="quarter" idx="11"/>
          </p:nvPr>
        </p:nvSpPr>
        <p:spPr/>
        <p:txBody>
          <a:bodyPr/>
          <a:lstStyle/>
          <a:p>
            <a:r>
              <a:rPr lang="tr-TR" smtClean="0"/>
              <a:t>www.globalders.com</a:t>
            </a:r>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977E47C-FEA9-447C-BEC3-81A87FB992E9}" type="datetime1">
              <a:rPr lang="tr-TR" smtClean="0"/>
              <a:t>10.08.2012</a:t>
            </a:fld>
            <a:endParaRPr lang="tr-TR"/>
          </a:p>
        </p:txBody>
      </p:sp>
      <p:sp>
        <p:nvSpPr>
          <p:cNvPr id="3" name="2 Altbilgi Yer Tutucusu"/>
          <p:cNvSpPr>
            <a:spLocks noGrp="1"/>
          </p:cNvSpPr>
          <p:nvPr>
            <p:ph type="ftr" sz="quarter" idx="11"/>
          </p:nvPr>
        </p:nvSpPr>
        <p:spPr/>
        <p:txBody>
          <a:bodyPr/>
          <a:lstStyle/>
          <a:p>
            <a:r>
              <a:rPr lang="tr-TR" smtClean="0"/>
              <a:t>www.globalders.com</a:t>
            </a:r>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6EFAD34-9A77-41E2-8ED8-DB9BDAD2225A}"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34987EB-A1A1-4172-AF90-FBF869D1831D}"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CB753B-FF3C-412E-89AA-1297D0FCBD87}" type="datetime1">
              <a:rPr lang="tr-TR" smtClean="0"/>
              <a:t>10.08.2012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www.globalders.com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836713"/>
            <a:ext cx="7772400" cy="1584175"/>
          </a:xfrm>
        </p:spPr>
        <p:txBody>
          <a:bodyPr/>
          <a:lstStyle/>
          <a:p>
            <a:r>
              <a:rPr lang="tr-TR" dirty="0" smtClean="0"/>
              <a:t>ULUĞ BEY (1393 - 1449)</a:t>
            </a:r>
            <a:endParaRPr lang="tr-TR" dirty="0"/>
          </a:p>
        </p:txBody>
      </p:sp>
      <p:sp>
        <p:nvSpPr>
          <p:cNvPr id="3" name="2 Alt Başlık"/>
          <p:cNvSpPr>
            <a:spLocks noGrp="1"/>
          </p:cNvSpPr>
          <p:nvPr>
            <p:ph type="subTitle" idx="1"/>
          </p:nvPr>
        </p:nvSpPr>
        <p:spPr>
          <a:xfrm>
            <a:off x="1371600" y="2564904"/>
            <a:ext cx="6400800" cy="3528392"/>
          </a:xfrm>
        </p:spPr>
        <p:txBody>
          <a:bodyPr>
            <a:noAutofit/>
          </a:bodyPr>
          <a:lstStyle/>
          <a:p>
            <a:pPr algn="just"/>
            <a:r>
              <a:rPr lang="tr-TR" sz="2000" dirty="0" smtClean="0"/>
              <a:t>Türk matematikçilerinden birisi olan Uluğ Bey, Timur'un erkek torunlarından hükümdar olanlardan birinin oğludur. Asıl adı Mehmet'tir. Fakat o, daha çok Uluğ Bey adı ile ünlü olmuştur. 1393 yılında Sultaniye kentinde doğmuştur. Timur'un öldüğü sıralarda Uluğ Bey Semerkant'ta bulunuyordu. Semerkant ve Maveraünnehir, Mirza Halil Sultan'ın saldırısı ve işgali üzerine babasının yanına gitmek zorunda kalmıştır. Babası buraları yeniden yönetimine alarak on altı yaşında olan Uluğ Bey'e yönetimini bırakmıştır. Uluğ Bey, bu tarihten sonra, hem hükümeti yönetmiş ve hem de öğrenimine devam etmiştir.</a:t>
            </a:r>
          </a:p>
          <a:p>
            <a:pPr algn="just"/>
            <a:r>
              <a:rPr lang="tr-TR" sz="2000" dirty="0" smtClean="0"/>
              <a:t/>
            </a:r>
            <a:br>
              <a:rPr lang="tr-TR" sz="2000" dirty="0" smtClean="0"/>
            </a:br>
            <a:endParaRPr lang="tr-TR" sz="2000"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smtClean="0"/>
              <a:t>1092 yılında baş gösteren olaylar, </a:t>
            </a:r>
            <a:r>
              <a:rPr lang="tr-TR" dirty="0" err="1" smtClean="0"/>
              <a:t>Hayyam’ın</a:t>
            </a:r>
            <a:r>
              <a:rPr lang="tr-TR" dirty="0" smtClean="0"/>
              <a:t> bilimsel çalışmalarını ve sakin yaşamını bozmuştur. 1092’de Malik Şah ölmüş ve veziri </a:t>
            </a:r>
            <a:r>
              <a:rPr lang="tr-TR" dirty="0" err="1" smtClean="0"/>
              <a:t>Nizamül</a:t>
            </a:r>
            <a:r>
              <a:rPr lang="tr-TR" dirty="0" smtClean="0"/>
              <a:t>-</a:t>
            </a:r>
            <a:r>
              <a:rPr lang="tr-TR" dirty="0" err="1" smtClean="0"/>
              <a:t>mulk</a:t>
            </a:r>
            <a:r>
              <a:rPr lang="tr-TR" dirty="0" smtClean="0"/>
              <a:t> öldürülmüştür. Bu olaylar sonucu yönetimi iki yıl, Malik Şah’ın ikinci karısı sürdürmüş ancak bu dönem bir çok kargaşaya sebep olmuştur. Bu yıllarda, </a:t>
            </a:r>
            <a:r>
              <a:rPr lang="tr-TR" dirty="0" err="1" smtClean="0"/>
              <a:t>ortodoks</a:t>
            </a:r>
            <a:r>
              <a:rPr lang="tr-TR" dirty="0" smtClean="0"/>
              <a:t> Müslümanlar tarafından </a:t>
            </a:r>
            <a:r>
              <a:rPr lang="tr-TR" dirty="0" err="1" smtClean="0"/>
              <a:t>Hayyam’ın</a:t>
            </a:r>
            <a:r>
              <a:rPr lang="tr-TR" dirty="0" smtClean="0"/>
              <a:t> çalışmaları sürekli engellenmiştir ve </a:t>
            </a:r>
            <a:r>
              <a:rPr lang="tr-TR" dirty="0" err="1" smtClean="0"/>
              <a:t>Hayyam</a:t>
            </a:r>
            <a:r>
              <a:rPr lang="tr-TR" dirty="0" smtClean="0"/>
              <a:t>, birkaç defa saldırıya uğramıştır. Bu olumsuz duruma karşın </a:t>
            </a:r>
            <a:r>
              <a:rPr lang="tr-TR" dirty="0" err="1" smtClean="0"/>
              <a:t>Hayyam</a:t>
            </a:r>
            <a:r>
              <a:rPr lang="tr-TR" dirty="0" smtClean="0"/>
              <a:t>, bilimsel çalışmalarını 1118 yılına kadar </a:t>
            </a:r>
            <a:r>
              <a:rPr lang="tr-TR" dirty="0" err="1" smtClean="0"/>
              <a:t>Eshafan’da</a:t>
            </a:r>
            <a:r>
              <a:rPr lang="tr-TR" dirty="0" smtClean="0"/>
              <a:t> sürdürmüştür.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dirty="0" smtClean="0"/>
              <a:t>1118 yılında Malik Şah’ın üçüncü oğlu </a:t>
            </a:r>
            <a:r>
              <a:rPr lang="tr-TR" dirty="0" err="1" smtClean="0"/>
              <a:t>Sanjar</a:t>
            </a:r>
            <a:r>
              <a:rPr lang="tr-TR" dirty="0" smtClean="0"/>
              <a:t> Selçuklu hükümdarı olmuştur. Bu dönemde </a:t>
            </a:r>
            <a:r>
              <a:rPr lang="tr-TR" dirty="0" err="1" smtClean="0"/>
              <a:t>Hayyam’ın</a:t>
            </a:r>
            <a:r>
              <a:rPr lang="tr-TR" dirty="0" smtClean="0"/>
              <a:t> </a:t>
            </a:r>
            <a:r>
              <a:rPr lang="tr-TR" dirty="0" err="1" smtClean="0"/>
              <a:t>Eshafan’dan</a:t>
            </a:r>
            <a:r>
              <a:rPr lang="tr-TR" dirty="0" smtClean="0"/>
              <a:t> ayrıldığı ve </a:t>
            </a:r>
            <a:r>
              <a:rPr lang="tr-TR" dirty="0" err="1" smtClean="0"/>
              <a:t>Selçuklu’ların</a:t>
            </a:r>
            <a:r>
              <a:rPr lang="tr-TR" dirty="0" smtClean="0"/>
              <a:t> yeni başkenti olan Türkmenistan’daki </a:t>
            </a:r>
            <a:r>
              <a:rPr lang="tr-TR" dirty="0" err="1" smtClean="0"/>
              <a:t>Merv</a:t>
            </a:r>
            <a:r>
              <a:rPr lang="tr-TR" dirty="0" smtClean="0"/>
              <a:t> şehrine yerleştiği bilinmektedir.</a:t>
            </a:r>
            <a:br>
              <a:rPr lang="tr-TR" dirty="0" smtClean="0"/>
            </a:br>
            <a:endParaRPr lang="tr-TR" dirty="0" smtClean="0"/>
          </a:p>
          <a:p>
            <a:r>
              <a:rPr lang="tr-TR" dirty="0" err="1" smtClean="0"/>
              <a:t>Hayyam’ın</a:t>
            </a:r>
            <a:r>
              <a:rPr lang="tr-TR" dirty="0" smtClean="0"/>
              <a:t> en önemli cebir çalışması, Cebir problemlerinin ispatı üzerine adlı eserden önce yazdığı cebir notlarında kübik denklemlerin (üçüncü derece denklemlerin) çözümünü göstermiştir.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err="1" smtClean="0"/>
              <a:t>Hayyam’ın</a:t>
            </a:r>
            <a:r>
              <a:rPr lang="tr-TR" dirty="0" smtClean="0"/>
              <a:t> en önemli eseri, yukarıda da belirtildiği üzere, Cebir problemlerinin ispatı üzerine adlı çalışmasıdır. Bu çalışmasında, üçüncü derece denklemlerin çözümünü, kesişen konik parçalarını kullanarak yapmıştır. </a:t>
            </a:r>
            <a:r>
              <a:rPr lang="tr-TR" dirty="0" err="1" smtClean="0"/>
              <a:t>Hayyam</a:t>
            </a:r>
            <a:r>
              <a:rPr lang="tr-TR" dirty="0" smtClean="0"/>
              <a:t>, konik parçaları kullanarak, üçüncü derece denklemlerin çözümü için yöntem geliştiren ilk matematikçidir.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err="1" smtClean="0"/>
              <a:t>Hayyam</a:t>
            </a:r>
            <a:r>
              <a:rPr lang="tr-TR" dirty="0" smtClean="0"/>
              <a:t>, üçüncü derece denklemlerin birden fazla çözümü, yani kökü olabileceğini söylemiştir. Bazı denklemlerin iki kökünü bulsa da üç kökünü birden bulamamıştır.</a:t>
            </a:r>
            <a:br>
              <a:rPr lang="tr-TR" dirty="0" smtClean="0"/>
            </a:br>
            <a:endParaRPr lang="tr-TR" dirty="0" smtClean="0"/>
          </a:p>
          <a:p>
            <a:r>
              <a:rPr lang="tr-TR" dirty="0" err="1" smtClean="0"/>
              <a:t>Hayyam’ın</a:t>
            </a:r>
            <a:r>
              <a:rPr lang="tr-TR" dirty="0" smtClean="0"/>
              <a:t> kaybolan eserlerinden birinde </a:t>
            </a:r>
            <a:r>
              <a:rPr lang="tr-TR" dirty="0" err="1" smtClean="0"/>
              <a:t>Pascal</a:t>
            </a:r>
            <a:r>
              <a:rPr lang="tr-TR" dirty="0" smtClean="0"/>
              <a:t> üçgenini de incelediği düşünülmektedir. Ancak </a:t>
            </a:r>
            <a:r>
              <a:rPr lang="tr-TR" dirty="0" err="1" smtClean="0"/>
              <a:t>Pascal</a:t>
            </a:r>
            <a:r>
              <a:rPr lang="tr-TR" dirty="0" smtClean="0"/>
              <a:t> üçgenini ilk inceleyen </a:t>
            </a:r>
            <a:r>
              <a:rPr lang="tr-TR" dirty="0" err="1" smtClean="0"/>
              <a:t>matemtikçi</a:t>
            </a:r>
            <a:r>
              <a:rPr lang="tr-TR" dirty="0" smtClean="0"/>
              <a:t>, </a:t>
            </a:r>
            <a:r>
              <a:rPr lang="tr-TR" dirty="0" err="1" smtClean="0"/>
              <a:t>Hayyam</a:t>
            </a:r>
            <a:r>
              <a:rPr lang="tr-TR" dirty="0" smtClean="0"/>
              <a:t> değildir. Al-</a:t>
            </a:r>
            <a:r>
              <a:rPr lang="tr-TR" dirty="0" err="1" smtClean="0"/>
              <a:t>Karaji’nin</a:t>
            </a:r>
            <a:r>
              <a:rPr lang="tr-TR" dirty="0" smtClean="0"/>
              <a:t> bu konuda bir çalışması önceki dönemlerde olmuştur.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CAHİT ARF</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Cahit </a:t>
            </a:r>
            <a:r>
              <a:rPr lang="tr-TR" dirty="0" err="1" smtClean="0"/>
              <a:t>Arf</a:t>
            </a:r>
            <a:r>
              <a:rPr lang="tr-TR" dirty="0" smtClean="0"/>
              <a:t> 1910 yılında Osmanlı </a:t>
            </a:r>
            <a:r>
              <a:rPr lang="tr-TR" dirty="0" err="1" smtClean="0"/>
              <a:t>İmpratorluğu</a:t>
            </a:r>
            <a:r>
              <a:rPr lang="tr-TR" dirty="0" smtClean="0"/>
              <a:t> sınırları içerisindeki </a:t>
            </a:r>
            <a:r>
              <a:rPr lang="tr-TR" dirty="0" err="1" smtClean="0"/>
              <a:t>Thessalonikide</a:t>
            </a:r>
            <a:r>
              <a:rPr lang="tr-TR" dirty="0" smtClean="0"/>
              <a:t> doğdu. Doğumundan iki yıl sonra Balkan savaşları başladı. </a:t>
            </a:r>
            <a:r>
              <a:rPr lang="tr-TR" dirty="0" err="1" smtClean="0"/>
              <a:t>Savaşdan</a:t>
            </a:r>
            <a:r>
              <a:rPr lang="tr-TR" dirty="0" smtClean="0"/>
              <a:t> dolayı </a:t>
            </a:r>
            <a:r>
              <a:rPr lang="tr-TR" dirty="0" err="1" smtClean="0"/>
              <a:t>Arf</a:t>
            </a:r>
            <a:r>
              <a:rPr lang="tr-TR" dirty="0" smtClean="0"/>
              <a:t>''</a:t>
            </a:r>
            <a:r>
              <a:rPr lang="tr-TR" dirty="0" err="1" smtClean="0"/>
              <a:t>ın</a:t>
            </a:r>
            <a:r>
              <a:rPr lang="tr-TR" dirty="0" smtClean="0"/>
              <a:t> ailesi İstanbul'a taşındı. Ve 4 yaşındayken İstanbul'da okula başladı.</a:t>
            </a:r>
          </a:p>
          <a:p>
            <a:r>
              <a:rPr lang="tr-TR" dirty="0" smtClean="0"/>
              <a:t>Cahit </a:t>
            </a:r>
            <a:r>
              <a:rPr lang="tr-TR" dirty="0" err="1" smtClean="0"/>
              <a:t>Arf'ın</a:t>
            </a:r>
            <a:r>
              <a:rPr lang="tr-TR" dirty="0" smtClean="0"/>
              <a:t> matematiğe ilgisi İzmir'de okuduğu yıllarda hocasının </a:t>
            </a:r>
            <a:r>
              <a:rPr lang="tr-TR" dirty="0" err="1" smtClean="0"/>
              <a:t>Euclid</a:t>
            </a:r>
            <a:r>
              <a:rPr lang="tr-TR" dirty="0" smtClean="0"/>
              <a:t> Geometrisi problemlerini çözmede onu teşvik etmesiyle başlamıştır. 1926 ailesi Cahit </a:t>
            </a:r>
            <a:r>
              <a:rPr lang="tr-TR" dirty="0" err="1" smtClean="0"/>
              <a:t>Arf</a:t>
            </a:r>
            <a:r>
              <a:rPr lang="tr-TR" dirty="0" smtClean="0"/>
              <a:t>''ı okuması için Fransa'ya gönderdi. " Beni anlamın arkadaşlarıyla yaşamam için Fransa'ya gönderdiler. Orada </a:t>
            </a:r>
            <a:r>
              <a:rPr lang="tr-TR" dirty="0" err="1" smtClean="0"/>
              <a:t>St</a:t>
            </a:r>
            <a:r>
              <a:rPr lang="tr-TR" dirty="0" smtClean="0"/>
              <a:t>. Louis </a:t>
            </a:r>
            <a:r>
              <a:rPr lang="tr-TR" dirty="0" err="1" smtClean="0"/>
              <a:t>Lycee</a:t>
            </a:r>
            <a:r>
              <a:rPr lang="tr-TR" dirty="0" smtClean="0"/>
              <a:t> kayıt yaptırdım. Fazla Fransızca bilmiyordum sadece okulda konuşulan kadar... Matematik sınavından en iyi dereceleri ben alıyordum bu yüzden üç yıllık </a:t>
            </a:r>
            <a:r>
              <a:rPr lang="tr-TR" dirty="0" err="1" smtClean="0"/>
              <a:t>Lycee</a:t>
            </a:r>
            <a:r>
              <a:rPr lang="tr-TR" dirty="0" smtClean="0"/>
              <a:t> </a:t>
            </a:r>
            <a:r>
              <a:rPr lang="tr-TR" dirty="0" err="1" smtClean="0"/>
              <a:t>yı</a:t>
            </a:r>
            <a:r>
              <a:rPr lang="tr-TR" dirty="0" smtClean="0"/>
              <a:t> iki yıl içinde bitirdim fakat sonra babamın frankları bitmeye başlamıştı, ve Türkiye'ye geri dönmek zorunda kaldım. " </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smtClean="0"/>
              <a:t>" </a:t>
            </a:r>
            <a:r>
              <a:rPr lang="tr-TR" dirty="0" err="1" smtClean="0"/>
              <a:t>Arf</a:t>
            </a:r>
            <a:r>
              <a:rPr lang="tr-TR" dirty="0" smtClean="0"/>
              <a:t> eğitimine Paris'te devam edebilmek için burs kazandı ve Fransa'ya geri döndü. İki yıl sonra </a:t>
            </a:r>
            <a:r>
              <a:rPr lang="tr-TR" dirty="0" err="1" smtClean="0"/>
              <a:t>Ecole</a:t>
            </a:r>
            <a:r>
              <a:rPr lang="tr-TR" dirty="0" smtClean="0"/>
              <a:t> Normale </a:t>
            </a:r>
            <a:r>
              <a:rPr lang="tr-TR" dirty="0" err="1" smtClean="0"/>
              <a:t>Superiure'yi</a:t>
            </a:r>
            <a:r>
              <a:rPr lang="tr-TR" dirty="0" smtClean="0"/>
              <a:t> bitirdi. Cahit </a:t>
            </a:r>
            <a:r>
              <a:rPr lang="tr-TR" dirty="0" err="1" smtClean="0"/>
              <a:t>Arf</a:t>
            </a:r>
            <a:r>
              <a:rPr lang="tr-TR" dirty="0" smtClean="0"/>
              <a:t> doktorasını tamamlamak için İstanbul'a öğretmen olarak geri döndü. Ardından İstanbul Üniversitesi Matematik Bölümüne kabul edildi. Ve matematik çalışmalarına devam etme kararı aldı. 1937 de </a:t>
            </a:r>
            <a:r>
              <a:rPr lang="tr-TR" dirty="0" err="1" smtClean="0"/>
              <a:t>Helmut</a:t>
            </a:r>
            <a:r>
              <a:rPr lang="tr-TR" dirty="0" smtClean="0"/>
              <a:t> Hasse' </a:t>
            </a:r>
            <a:r>
              <a:rPr lang="tr-TR" dirty="0" err="1" smtClean="0"/>
              <a:t>nin</a:t>
            </a:r>
            <a:r>
              <a:rPr lang="tr-TR" dirty="0" smtClean="0"/>
              <a:t> denetiminde doktorasın yapmak için </a:t>
            </a:r>
            <a:r>
              <a:rPr lang="tr-TR" dirty="0" err="1" smtClean="0"/>
              <a:t>Göttingen</a:t>
            </a:r>
            <a:r>
              <a:rPr lang="tr-TR" dirty="0" smtClean="0"/>
              <a:t> Üniversitesine gitti. 1938 de doktora çalışmasını bitirdi. </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err="1" smtClean="0"/>
              <a:t>Arf</a:t>
            </a:r>
            <a:r>
              <a:rPr lang="tr-TR" dirty="0" smtClean="0"/>
              <a:t> Almanya'dan döndüğü İstanbul Üniversite'sinde 1962 yılına kadar çalıştı. 1943 yılında profesörlüğe yükseldi ve 1955 </a:t>
            </a:r>
            <a:r>
              <a:rPr lang="tr-TR" dirty="0" err="1" smtClean="0"/>
              <a:t>te</a:t>
            </a:r>
            <a:r>
              <a:rPr lang="tr-TR" dirty="0" smtClean="0"/>
              <a:t> ise </a:t>
            </a:r>
            <a:r>
              <a:rPr lang="tr-TR" dirty="0" err="1" smtClean="0"/>
              <a:t>Ordinaryus</a:t>
            </a:r>
            <a:r>
              <a:rPr lang="tr-TR" dirty="0" smtClean="0"/>
              <a:t> Profesör </a:t>
            </a:r>
            <a:r>
              <a:rPr lang="tr-TR" dirty="0" err="1" smtClean="0"/>
              <a:t>ünvanını</a:t>
            </a:r>
            <a:r>
              <a:rPr lang="tr-TR" dirty="0" smtClean="0"/>
              <a:t> aldı.1963 yılında İstanbul'daki Robert </a:t>
            </a:r>
            <a:r>
              <a:rPr lang="tr-TR" dirty="0" err="1" smtClean="0"/>
              <a:t>Kollejinde</a:t>
            </a:r>
            <a:r>
              <a:rPr lang="tr-TR" dirty="0" smtClean="0"/>
              <a:t> öğretmenlik yaptı. 1964-1966 yılları arasında Birleşik Amerika'da Princeton enstitüsünde yüksek çalışmalar yaptı ve 1967 'de geri döndü. Ve Orta Doğu Teknik Üniversitesine katıldı. </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smtClean="0"/>
              <a:t>980 'de emekliye ayrıldıktan sonra İstanbul'da yaşadı. Cahit </a:t>
            </a:r>
            <a:r>
              <a:rPr lang="tr-TR" dirty="0" err="1" smtClean="0"/>
              <a:t>Arf</a:t>
            </a:r>
            <a:r>
              <a:rPr lang="tr-TR" dirty="0" smtClean="0"/>
              <a:t> bilimsel ve teknik araştırmaların </a:t>
            </a:r>
            <a:r>
              <a:rPr lang="tr-TR" dirty="0" err="1" smtClean="0"/>
              <a:t>Turkiye'deki</a:t>
            </a:r>
            <a:r>
              <a:rPr lang="tr-TR" dirty="0" smtClean="0"/>
              <a:t> merkezi olan TÜBİTAK'ın kurulmasında belirgin bir rol oynadı. 1985 1989 yılları arasında Türk Matematik Derneği başkanlığını yaptı. </a:t>
            </a:r>
            <a:r>
              <a:rPr lang="tr-TR" dirty="0" err="1" smtClean="0"/>
              <a:t>Arf</a:t>
            </a:r>
            <a:r>
              <a:rPr lang="tr-TR" dirty="0" smtClean="0"/>
              <a:t>, matematiğe yepyeni çalışmaları ile yaptığı katkıları dolayısıyla birçok ödül almıştır ve kariyerinde en çok ayırt edici olan ödül ise İnönü ödülüdür. Bu şekilde Karadeniz Teknik Üniversitesi, Ortadoğu Teknik Üniversitesi ve İstanbul Teknik Üniversitesinden birçok onursal doktoralık almıştır.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r>
              <a:rPr lang="tr-TR" dirty="0" err="1" smtClean="0"/>
              <a:t>Arf</a:t>
            </a:r>
            <a:r>
              <a:rPr lang="tr-TR" dirty="0" smtClean="0"/>
              <a:t>, Türkiye'de günümüz matematikçilerinin birçoğunun eğitimine yalnızca ders notları ile değil aynı zamanda konferans ve seminerlerindeki parlak tartışmaları ile de katkıda bulunmuştur. </a:t>
            </a:r>
            <a:r>
              <a:rPr lang="tr-TR" dirty="0" err="1" smtClean="0"/>
              <a:t>Arf</a:t>
            </a:r>
            <a:r>
              <a:rPr lang="tr-TR" dirty="0" smtClean="0"/>
              <a:t> ile yakın temas kurma olanağına sahip olanlar onun matematiğe ve genelde bilime olan bağlılığından derin etkilenmişlerdir. Özellikle genç matematikçilere yardım etmiş ve onlara güzel tavsiyeler vererek bol bol cesaretlendirmiştir.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err="1" smtClean="0"/>
              <a:t>Arf'ın</a:t>
            </a:r>
            <a:r>
              <a:rPr lang="tr-TR" dirty="0" smtClean="0"/>
              <a:t> en önemli çalışmalarının birçoğu </a:t>
            </a:r>
            <a:r>
              <a:rPr lang="tr-TR" dirty="0" err="1" smtClean="0"/>
              <a:t>cebrik</a:t>
            </a:r>
            <a:r>
              <a:rPr lang="tr-TR" dirty="0" smtClean="0"/>
              <a:t> sayılar teorisi üzerineydi ve o topolojide birçok uygulama bulan </a:t>
            </a:r>
            <a:r>
              <a:rPr lang="tr-TR" dirty="0" err="1" smtClean="0"/>
              <a:t>Arf</a:t>
            </a:r>
            <a:r>
              <a:rPr lang="tr-TR" dirty="0" smtClean="0"/>
              <a:t> </a:t>
            </a:r>
            <a:r>
              <a:rPr lang="tr-TR" dirty="0" err="1" smtClean="0"/>
              <a:t>invaryantlarını</a:t>
            </a:r>
            <a:r>
              <a:rPr lang="tr-TR" dirty="0" smtClean="0"/>
              <a:t> keşfetmiştir. Onun ilk çalışması özellikle karakteristiği 2 olan cisimlerde </a:t>
            </a:r>
            <a:r>
              <a:rPr lang="tr-TR" dirty="0" err="1" smtClean="0"/>
              <a:t>quadratik</a:t>
            </a:r>
            <a:r>
              <a:rPr lang="tr-TR" dirty="0" smtClean="0"/>
              <a:t> formlara ilişkindi. O, yalnızca kendi keşfi olan </a:t>
            </a:r>
            <a:r>
              <a:rPr lang="tr-TR" dirty="0" err="1" smtClean="0"/>
              <a:t>Arf</a:t>
            </a:r>
            <a:r>
              <a:rPr lang="tr-TR" dirty="0" smtClean="0"/>
              <a:t> </a:t>
            </a:r>
            <a:r>
              <a:rPr lang="tr-TR" dirty="0" err="1" smtClean="0"/>
              <a:t>invaryantları</a:t>
            </a:r>
            <a:r>
              <a:rPr lang="tr-TR" dirty="0" smtClean="0"/>
              <a:t> ile tanınmamakta hatta bir cebirsel geometri uygulaması olan Hasse-</a:t>
            </a:r>
            <a:r>
              <a:rPr lang="tr-TR" dirty="0" err="1" smtClean="0"/>
              <a:t>Arf</a:t>
            </a:r>
            <a:r>
              <a:rPr lang="tr-TR" dirty="0" smtClean="0"/>
              <a:t> teoremi ile de hatırlanmaktadır. Halka teorisinde de </a:t>
            </a:r>
            <a:r>
              <a:rPr lang="tr-TR" dirty="0" err="1" smtClean="0"/>
              <a:t>Arf</a:t>
            </a:r>
            <a:r>
              <a:rPr lang="tr-TR" dirty="0" smtClean="0"/>
              <a:t> halkaları kendi adıyla anılmaktadır.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r>
              <a:rPr lang="tr-TR" dirty="0" smtClean="0"/>
              <a:t>Uluğ Bey, bilgin ve olgun bir padişahtı. Boş zamanını kitap okumak ve bilginlerle ilmi konular üzerinde konuşmakla geçirirdi. Tüm bilginleri yöresinde toplamıştı. Uluğ Bey, dikkatlice okuduğu kitabı kelimesi kelimesine hatırında tutacak kadar belleği vardı. Matematik ve astronomi bilgileri oldukça ileri düzeydeydi. Bir söylentiye göre, kendi falına bakarak, oğlu </a:t>
            </a:r>
            <a:r>
              <a:rPr lang="tr-TR" dirty="0" err="1" smtClean="0"/>
              <a:t>Abdüllatif</a:t>
            </a:r>
            <a:r>
              <a:rPr lang="tr-TR" dirty="0" smtClean="0"/>
              <a:t> tarafından öldürüleceğini görmüş ve bunun üzerine oğlunu kendisinden uzak tutmayı uygun görmüştür. Baba ile oğlu arasındaki bu soğukluk, Uluğ Bey'in küçük oğluna karşı olan yakınlığı ile daha da şiddetlenmiş ve sonunda Uluğ Bey'in korktuğu başına gelmiştir.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err="1" smtClean="0"/>
              <a:t>Arf</a:t>
            </a:r>
            <a:r>
              <a:rPr lang="tr-TR" dirty="0" smtClean="0"/>
              <a:t> çalışmalarına ek olarak uygulamalı matematikte serbest sınırlar ile sınırlandırılmış elastik düzlem yüzeyler üzerine birkaç makale ve </a:t>
            </a:r>
            <a:r>
              <a:rPr lang="tr-TR" dirty="0" err="1" smtClean="0"/>
              <a:t>istatiksel</a:t>
            </a:r>
            <a:r>
              <a:rPr lang="tr-TR" dirty="0" smtClean="0"/>
              <a:t> mekanikte küme genişlemelerinin </a:t>
            </a:r>
            <a:r>
              <a:rPr lang="tr-TR" dirty="0" err="1" smtClean="0"/>
              <a:t>cebrik</a:t>
            </a:r>
            <a:r>
              <a:rPr lang="tr-TR" dirty="0" smtClean="0"/>
              <a:t> yapılarına ilişkin bir makale yazmıştır. Cebir ve Sayılar Teorisi üzerine uluslararası bir sempozyum 1990'da 3 ve 7 Eylül tarihleri arasında </a:t>
            </a:r>
            <a:r>
              <a:rPr lang="tr-TR" dirty="0" err="1" smtClean="0"/>
              <a:t>Arf'in</a:t>
            </a:r>
            <a:r>
              <a:rPr lang="tr-TR" dirty="0" smtClean="0"/>
              <a:t> onuruna Silivri'de gerçekleştirilmiştir. Halkalar ve Geometri üzerine ilk konferanslarda 1984'te İstanbul'da yapılmıştır.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err="1" smtClean="0"/>
              <a:t>Arf</a:t>
            </a:r>
            <a:r>
              <a:rPr lang="tr-TR" dirty="0" smtClean="0"/>
              <a:t>, matematikte geometri kavramı üzerine bir makale sunmuştur. O, bir kalp rahatsızlığı ile bu dünyaya gözlerini yummuş ve İstanbul'da defnedilerek İstanbul üniversitesinde bir tören düzenlenmiştir.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Ali KUŞCU</a:t>
            </a:r>
            <a:endParaRPr lang="tr-TR" dirty="0"/>
          </a:p>
        </p:txBody>
      </p:sp>
      <p:sp>
        <p:nvSpPr>
          <p:cNvPr id="3" name="2 İçerik Yer Tutucusu"/>
          <p:cNvSpPr>
            <a:spLocks noGrp="1"/>
          </p:cNvSpPr>
          <p:nvPr>
            <p:ph idx="1"/>
          </p:nvPr>
        </p:nvSpPr>
        <p:spPr/>
        <p:txBody>
          <a:bodyPr/>
          <a:lstStyle/>
          <a:p>
            <a:r>
              <a:rPr lang="tr-TR" dirty="0" smtClean="0"/>
              <a:t>Türk-İslam Dünyası astronomi ve matematik alimleri arasında, ortaya koyduğu eserleriyle haklı bir şöhrete sahip Ali Kuşçu, Osmanlı </a:t>
            </a:r>
            <a:r>
              <a:rPr lang="tr-TR" dirty="0" err="1" smtClean="0"/>
              <a:t>Türkleri'nde</a:t>
            </a:r>
            <a:r>
              <a:rPr lang="tr-TR" dirty="0" smtClean="0"/>
              <a:t>, astronominin önde gelen bilgini sayılır. "Batı ve Doğu Bilim dünyası onu 15. yüzyılda yetişen müstesna bir alim olarak tanır." Öyle ki; müsteşrik W .</a:t>
            </a:r>
            <a:r>
              <a:rPr lang="tr-TR" dirty="0" err="1" smtClean="0"/>
              <a:t>Barlhold</a:t>
            </a:r>
            <a:r>
              <a:rPr lang="tr-TR" dirty="0" smtClean="0"/>
              <a:t>, Ali </a:t>
            </a:r>
            <a:r>
              <a:rPr lang="tr-TR" dirty="0" err="1" smtClean="0"/>
              <a:t>Kuşcu'yu</a:t>
            </a:r>
            <a:r>
              <a:rPr lang="tr-TR" dirty="0" smtClean="0"/>
              <a:t> "On Beşinci Yüzyıl </a:t>
            </a:r>
            <a:r>
              <a:rPr lang="tr-TR" dirty="0" err="1" smtClean="0"/>
              <a:t>Batlamyos'u</a:t>
            </a:r>
            <a:r>
              <a:rPr lang="tr-TR" dirty="0" smtClean="0"/>
              <a:t>" olarak adlandırmıştır. </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smtClean="0"/>
              <a:t>Babası, Uluğ Bey'in </a:t>
            </a:r>
            <a:r>
              <a:rPr lang="tr-TR" dirty="0" err="1" smtClean="0"/>
              <a:t>kuşcu</a:t>
            </a:r>
            <a:r>
              <a:rPr lang="tr-TR" dirty="0" smtClean="0"/>
              <a:t> </a:t>
            </a:r>
            <a:r>
              <a:rPr lang="tr-TR" dirty="0" err="1" smtClean="0"/>
              <a:t>başısı</a:t>
            </a:r>
            <a:r>
              <a:rPr lang="tr-TR" dirty="0" smtClean="0"/>
              <a:t> (</a:t>
            </a:r>
            <a:r>
              <a:rPr lang="tr-TR" dirty="0" err="1" smtClean="0"/>
              <a:t>doğancıbaşı</a:t>
            </a:r>
            <a:r>
              <a:rPr lang="tr-TR" dirty="0" smtClean="0"/>
              <a:t>) idi. Kuşçu soyadı babasından gelmektedir. Asıl adı Ali Bin Muhammet'tir. Doğum yeri Maveraünnehir bölgesi olduğu ileri sürülmüşse de, adı geçen bölgenin hangi şehrinde ve hangi yılda doğduğu kesinlikle bilinmektedir. Ancak doğum şehri Semerkant, doğum yılının ise 15. yüzyılın ilk dörtte biri içerisinde olduğu kabul edilmektedir. 16 Aralık 1474 (h. 7 Şaban 879) tarihinde İstanbul'da ölmüş olup, mezarı Eyüp Sultan Türbesi hareminde bulunmaktadır.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Ölüm tarihi; torunu meşhur astronom Mirim Çelebi'nin (ölümü, Edirne 1525) </a:t>
            </a:r>
            <a:r>
              <a:rPr lang="tr-TR" dirty="0" err="1" smtClean="0"/>
              <a:t>Fransça</a:t>
            </a:r>
            <a:r>
              <a:rPr lang="tr-TR" dirty="0" smtClean="0"/>
              <a:t> yazdığı bir eserin incelenmesi sonucu anlaşılmıştır. Mezar yerinin 1819 yılına kadar belirli olduğu ve </a:t>
            </a:r>
            <a:r>
              <a:rPr lang="tr-TR" dirty="0" err="1" smtClean="0"/>
              <a:t>hüsn</a:t>
            </a:r>
            <a:r>
              <a:rPr lang="tr-TR" dirty="0" smtClean="0"/>
              <a:t>-ü muhafazasının yapıldığı; ancak 1819 yılından sonra, Ali </a:t>
            </a:r>
            <a:r>
              <a:rPr lang="tr-TR" dirty="0" err="1" smtClean="0"/>
              <a:t>Kuşcu'ya</a:t>
            </a:r>
            <a:r>
              <a:rPr lang="tr-TR" dirty="0" smtClean="0"/>
              <a:t> ait mezarın yerine, zamanının nüfuzlu bir devlet adamının mezar taşının konmuş olduğu anlaşılmaktadır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dirty="0" smtClean="0"/>
              <a:t>Uluğ Bey'in Horasan ve Maveraünnehir hükümdarlığı sırasında, Semerkant'ta ilk ve dini öğrenimini tamamlamıştır. Küçük yaşta iken astronomi ve matematiğe geniş ilgi duymuştur. Devrinin en büyük bilginlerinden; Uluğ Bey , Bursalı </a:t>
            </a:r>
            <a:r>
              <a:rPr lang="tr-TR" dirty="0" err="1" smtClean="0"/>
              <a:t>Kadızade</a:t>
            </a:r>
            <a:r>
              <a:rPr lang="tr-TR" dirty="0" smtClean="0"/>
              <a:t> Rumi, </a:t>
            </a:r>
            <a:r>
              <a:rPr lang="tr-TR" dirty="0" err="1" smtClean="0"/>
              <a:t>Gıyaseddün</a:t>
            </a:r>
            <a:r>
              <a:rPr lang="tr-TR" dirty="0" smtClean="0"/>
              <a:t> </a:t>
            </a:r>
            <a:r>
              <a:rPr lang="tr-TR" dirty="0" err="1" smtClean="0"/>
              <a:t>Cemşid</a:t>
            </a:r>
            <a:r>
              <a:rPr lang="tr-TR" dirty="0" smtClean="0"/>
              <a:t> ve </a:t>
            </a:r>
            <a:r>
              <a:rPr lang="tr-TR" dirty="0" err="1" smtClean="0"/>
              <a:t>Mu'in</a:t>
            </a:r>
            <a:r>
              <a:rPr lang="tr-TR" dirty="0" smtClean="0"/>
              <a:t> al-Din el-</a:t>
            </a:r>
            <a:r>
              <a:rPr lang="tr-TR" dirty="0" err="1" smtClean="0"/>
              <a:t>Kaşi'den</a:t>
            </a:r>
            <a:r>
              <a:rPr lang="tr-TR" dirty="0" smtClean="0"/>
              <a:t> astronomi ve matematik dersi almıştır. Önce,Uluğ Bey, tarafından 1421 yılında kurulan Semerkant Rasathanesi ilk müdürü, </a:t>
            </a:r>
            <a:r>
              <a:rPr lang="tr-TR" dirty="0" err="1" smtClean="0"/>
              <a:t>Gıyaseddün</a:t>
            </a:r>
            <a:r>
              <a:rPr lang="tr-TR" dirty="0" smtClean="0"/>
              <a:t> </a:t>
            </a:r>
            <a:r>
              <a:rPr lang="tr-TR" dirty="0" err="1" smtClean="0"/>
              <a:t>Cemşid'in</a:t>
            </a:r>
            <a:r>
              <a:rPr lang="tr-TR" dirty="0" smtClean="0"/>
              <a:t>, kısa süre sonra da Rasathanenin ikinci müdürü </a:t>
            </a:r>
            <a:r>
              <a:rPr lang="tr-TR" dirty="0" err="1" smtClean="0"/>
              <a:t>Kadızade</a:t>
            </a:r>
            <a:r>
              <a:rPr lang="tr-TR" dirty="0" smtClean="0"/>
              <a:t> Rumi'nin ölümü üzerine, Uluğ Bey Rasathaneye müdür olarak Ali </a:t>
            </a:r>
            <a:r>
              <a:rPr lang="tr-TR" dirty="0" err="1" smtClean="0"/>
              <a:t>Kuşcu'yu</a:t>
            </a:r>
            <a:r>
              <a:rPr lang="tr-TR" dirty="0" smtClean="0"/>
              <a:t> görevlendirmiştir. </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Uluğ Bey </a:t>
            </a:r>
            <a:r>
              <a:rPr lang="tr-TR" dirty="0" err="1" smtClean="0"/>
              <a:t>Ziyc'inin</a:t>
            </a:r>
            <a:r>
              <a:rPr lang="tr-TR" dirty="0" smtClean="0"/>
              <a:t> tamamlanmasında büyük emeği geçmiştir. </a:t>
            </a:r>
            <a:r>
              <a:rPr lang="tr-TR" dirty="0" err="1" smtClean="0"/>
              <a:t>Nasirüddün</a:t>
            </a:r>
            <a:r>
              <a:rPr lang="tr-TR" dirty="0" smtClean="0"/>
              <a:t> </a:t>
            </a:r>
            <a:r>
              <a:rPr lang="tr-TR" dirty="0" err="1" smtClean="0"/>
              <a:t>Tusi'nin</a:t>
            </a:r>
            <a:r>
              <a:rPr lang="tr-TR" dirty="0" smtClean="0"/>
              <a:t> </a:t>
            </a:r>
            <a:r>
              <a:rPr lang="tr-TR" dirty="0" err="1" smtClean="0"/>
              <a:t>Tecrid</a:t>
            </a:r>
            <a:r>
              <a:rPr lang="tr-TR" dirty="0" smtClean="0"/>
              <a:t>-</a:t>
            </a:r>
            <a:r>
              <a:rPr lang="tr-TR" dirty="0" err="1" smtClean="0"/>
              <a:t>ül</a:t>
            </a:r>
            <a:r>
              <a:rPr lang="tr-TR" dirty="0" smtClean="0"/>
              <a:t> Kelam adlı eserine yazdığı şerh, bu konuda da gayret ve başarısının en güzel delilini teşkil etmektedir. Ebu </a:t>
            </a:r>
            <a:r>
              <a:rPr lang="tr-TR" dirty="0" err="1" smtClean="0"/>
              <a:t>Said</a:t>
            </a:r>
            <a:r>
              <a:rPr lang="tr-TR" dirty="0" smtClean="0"/>
              <a:t> Han'a ithaf edilen bu şerh, Ali </a:t>
            </a:r>
            <a:r>
              <a:rPr lang="tr-TR" dirty="0" err="1" smtClean="0"/>
              <a:t>Kuşcu'nun</a:t>
            </a:r>
            <a:r>
              <a:rPr lang="tr-TR" dirty="0" smtClean="0"/>
              <a:t> ilk şöhretinin duyulmasına neden olmuştur.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smtClean="0"/>
              <a:t>Kaynakların değerlendirilmesi sonucu anlaşılmaktadır ki; Ali </a:t>
            </a:r>
            <a:r>
              <a:rPr lang="tr-TR" dirty="0" err="1" smtClean="0"/>
              <a:t>Kuşcu</a:t>
            </a:r>
            <a:r>
              <a:rPr lang="tr-TR" dirty="0" smtClean="0"/>
              <a:t> yalnız </a:t>
            </a:r>
            <a:r>
              <a:rPr lang="tr-TR" dirty="0" err="1" smtClean="0"/>
              <a:t>telih</a:t>
            </a:r>
            <a:r>
              <a:rPr lang="tr-TR" dirty="0" smtClean="0"/>
              <a:t> eseriyle değil, talim ve </a:t>
            </a:r>
            <a:r>
              <a:rPr lang="tr-TR" dirty="0" err="1" smtClean="0"/>
              <a:t>irşadıyle</a:t>
            </a:r>
            <a:r>
              <a:rPr lang="tr-TR" dirty="0" smtClean="0"/>
              <a:t> devrini aşan bir bilgin olarak tanınmaktadır. Öyle ki; telif eserlerinin dışında, torunu Mirim Çelebi, Hoca Sinan Paşa ve Molla Lütfi (Sarı Lütfi) gibi astronomların da yetişmesine sebep olmuştur. Bu bilginlerle beraber, Ali </a:t>
            </a:r>
            <a:r>
              <a:rPr lang="tr-TR" dirty="0" err="1" smtClean="0"/>
              <a:t>Kuşcu'yu</a:t>
            </a:r>
            <a:r>
              <a:rPr lang="tr-TR" dirty="0" smtClean="0"/>
              <a:t> eski astronominin en büyük bilginlerinden birisi olarak belirtebiliriz.</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ESERLERİ:</a:t>
            </a:r>
            <a:endParaRPr lang="tr-TR" dirty="0"/>
          </a:p>
        </p:txBody>
      </p:sp>
      <p:sp>
        <p:nvSpPr>
          <p:cNvPr id="3" name="2 İçerik Yer Tutucusu"/>
          <p:cNvSpPr>
            <a:spLocks noGrp="1"/>
          </p:cNvSpPr>
          <p:nvPr>
            <p:ph idx="1"/>
          </p:nvPr>
        </p:nvSpPr>
        <p:spPr/>
        <p:txBody>
          <a:bodyPr>
            <a:normAutofit fontScale="32500" lnSpcReduction="20000"/>
          </a:bodyPr>
          <a:lstStyle/>
          <a:p>
            <a:r>
              <a:rPr lang="tr-TR" dirty="0" smtClean="0"/>
              <a:t/>
            </a:r>
            <a:br>
              <a:rPr lang="tr-TR" dirty="0" smtClean="0"/>
            </a:br>
            <a:r>
              <a:rPr lang="tr-TR" sz="7000" dirty="0" smtClean="0"/>
              <a:t>Ali </a:t>
            </a:r>
            <a:r>
              <a:rPr lang="tr-TR" sz="7000" dirty="0" err="1" smtClean="0"/>
              <a:t>Kuşcu'nun</a:t>
            </a:r>
            <a:r>
              <a:rPr lang="tr-TR" sz="7000" dirty="0" smtClean="0"/>
              <a:t> özellikle, matematik ve astronomi ile ilgili eserleri, gerçek ilmi kişiliğini ortaya koymaktadır. Bu eserlerinin adları şunlardır;</a:t>
            </a:r>
            <a:br>
              <a:rPr lang="tr-TR" sz="7000" dirty="0" smtClean="0"/>
            </a:br>
            <a:r>
              <a:rPr lang="tr-TR" sz="7000" dirty="0" smtClean="0"/>
              <a:t>Risale-i </a:t>
            </a:r>
            <a:r>
              <a:rPr lang="tr-TR" sz="7000" dirty="0" err="1" smtClean="0"/>
              <a:t>fi'l</a:t>
            </a:r>
            <a:r>
              <a:rPr lang="tr-TR" sz="7000" dirty="0" smtClean="0"/>
              <a:t> </a:t>
            </a:r>
            <a:r>
              <a:rPr lang="tr-TR" sz="7000" dirty="0" err="1" smtClean="0"/>
              <a:t>Hey'e</a:t>
            </a:r>
            <a:r>
              <a:rPr lang="tr-TR" sz="7000" dirty="0" smtClean="0"/>
              <a:t> (Astronomi Risalesi)</a:t>
            </a:r>
            <a:br>
              <a:rPr lang="tr-TR" sz="7000" dirty="0" smtClean="0"/>
            </a:br>
            <a:r>
              <a:rPr lang="tr-TR" sz="7000" dirty="0" smtClean="0"/>
              <a:t>Risale-i </a:t>
            </a:r>
            <a:r>
              <a:rPr lang="tr-TR" sz="7000" dirty="0" err="1" smtClean="0"/>
              <a:t>fi'l</a:t>
            </a:r>
            <a:r>
              <a:rPr lang="tr-TR" sz="7000" dirty="0" smtClean="0"/>
              <a:t> </a:t>
            </a:r>
            <a:r>
              <a:rPr lang="tr-TR" sz="7000" dirty="0" err="1" smtClean="0"/>
              <a:t>Fehiye</a:t>
            </a:r>
            <a:r>
              <a:rPr lang="tr-TR" sz="7000" dirty="0" smtClean="0"/>
              <a:t> (Fetih Risalesi)</a:t>
            </a:r>
            <a:br>
              <a:rPr lang="tr-TR" sz="7000" dirty="0" smtClean="0"/>
            </a:br>
            <a:r>
              <a:rPr lang="tr-TR" sz="7000" dirty="0" smtClean="0"/>
              <a:t>Risale-i </a:t>
            </a:r>
            <a:r>
              <a:rPr lang="tr-TR" sz="7000" dirty="0" err="1" smtClean="0"/>
              <a:t>Hisap</a:t>
            </a:r>
            <a:r>
              <a:rPr lang="tr-TR" sz="7000" dirty="0" smtClean="0"/>
              <a:t> (Aritmetik Risalesi)</a:t>
            </a:r>
            <a:br>
              <a:rPr lang="tr-TR" sz="7000" dirty="0" smtClean="0"/>
            </a:br>
            <a:r>
              <a:rPr lang="tr-TR" sz="7000" dirty="0" smtClean="0"/>
              <a:t>Risale-i </a:t>
            </a:r>
            <a:r>
              <a:rPr lang="tr-TR" sz="7000" dirty="0" err="1" smtClean="0"/>
              <a:t>Muhammediye</a:t>
            </a:r>
            <a:r>
              <a:rPr lang="tr-TR" sz="7000" dirty="0" smtClean="0"/>
              <a:t> (Cebir ve Hesap konularından bahseder)</a:t>
            </a:r>
            <a:br>
              <a:rPr lang="tr-TR" sz="7000" dirty="0" smtClean="0"/>
            </a:br>
            <a:r>
              <a:rPr lang="tr-TR" sz="7000" dirty="0" err="1" smtClean="0"/>
              <a:t>Tecrid'ül</a:t>
            </a:r>
            <a:r>
              <a:rPr lang="tr-TR" sz="7000" dirty="0" smtClean="0"/>
              <a:t> Kelam (Sözün Tecridi)</a:t>
            </a:r>
            <a:br>
              <a:rPr lang="tr-TR" sz="7000" dirty="0" smtClean="0"/>
            </a:br>
            <a:r>
              <a:rPr lang="tr-TR" sz="7000" dirty="0" smtClean="0"/>
              <a:t>Risale-i </a:t>
            </a:r>
            <a:r>
              <a:rPr lang="tr-TR" sz="7000" dirty="0" err="1" smtClean="0"/>
              <a:t>Adudiye</a:t>
            </a:r>
            <a:r>
              <a:rPr lang="tr-TR" sz="7000" dirty="0" smtClean="0"/>
              <a:t/>
            </a:r>
            <a:br>
              <a:rPr lang="tr-TR" sz="7000" dirty="0" smtClean="0"/>
            </a:br>
            <a:r>
              <a:rPr lang="tr-TR" sz="7000" dirty="0" err="1" smtClean="0"/>
              <a:t>Unkud</a:t>
            </a:r>
            <a:r>
              <a:rPr lang="tr-TR" sz="7000" dirty="0" smtClean="0"/>
              <a:t>-üz </a:t>
            </a:r>
            <a:r>
              <a:rPr lang="tr-TR" sz="7000" dirty="0" err="1" smtClean="0"/>
              <a:t>zvehir</a:t>
            </a:r>
            <a:r>
              <a:rPr lang="tr-TR" sz="7000" dirty="0" smtClean="0"/>
              <a:t> fi </a:t>
            </a:r>
            <a:r>
              <a:rPr lang="tr-TR" sz="7000" dirty="0" err="1" smtClean="0"/>
              <a:t>Man</a:t>
            </a:r>
            <a:r>
              <a:rPr lang="tr-TR" sz="7000" dirty="0" smtClean="0"/>
              <a:t>-</a:t>
            </a:r>
            <a:r>
              <a:rPr lang="tr-TR" sz="7000" dirty="0" err="1" smtClean="0"/>
              <a:t>ül</a:t>
            </a:r>
            <a:r>
              <a:rPr lang="tr-TR" sz="7000" dirty="0" smtClean="0"/>
              <a:t> Cevahir (Mücevherlerin Dizilmesinde Görülen Salkım)</a:t>
            </a:r>
            <a:br>
              <a:rPr lang="tr-TR" sz="7000" dirty="0" smtClean="0"/>
            </a:br>
            <a:r>
              <a:rPr lang="tr-TR" sz="7000" dirty="0" smtClean="0"/>
              <a:t>Vaaz</a:t>
            </a:r>
            <a:br>
              <a:rPr lang="tr-TR" sz="7000" dirty="0" smtClean="0"/>
            </a:br>
            <a:r>
              <a:rPr lang="tr-TR" sz="7000" dirty="0" err="1" smtClean="0"/>
              <a:t>İstiarad</a:t>
            </a:r>
            <a:r>
              <a:rPr lang="tr-TR" sz="7000" dirty="0" smtClean="0"/>
              <a:t/>
            </a:r>
            <a:br>
              <a:rPr lang="tr-TR" sz="7000" dirty="0" smtClean="0"/>
            </a:br>
            <a:endParaRPr lang="tr-TR" sz="7000"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AHMET FERGANİ</a:t>
            </a:r>
            <a:endParaRPr lang="tr-TR" dirty="0"/>
          </a:p>
        </p:txBody>
      </p:sp>
      <p:sp>
        <p:nvSpPr>
          <p:cNvPr id="3" name="2 İçerik Yer Tutucusu"/>
          <p:cNvSpPr>
            <a:spLocks noGrp="1"/>
          </p:cNvSpPr>
          <p:nvPr>
            <p:ph idx="1"/>
          </p:nvPr>
        </p:nvSpPr>
        <p:spPr/>
        <p:txBody>
          <a:bodyPr>
            <a:normAutofit lnSpcReduction="10000"/>
          </a:bodyPr>
          <a:lstStyle/>
          <a:p>
            <a:r>
              <a:rPr lang="tr-TR" dirty="0" smtClean="0"/>
              <a:t>9. yüzyılın başlarında dünyaya geldiği kabul edilen ünlü matematik ve astronomi bilgini Ahmet </a:t>
            </a:r>
            <a:r>
              <a:rPr lang="tr-TR" dirty="0" err="1" smtClean="0"/>
              <a:t>Ferganî</a:t>
            </a:r>
            <a:r>
              <a:rPr lang="tr-TR" dirty="0" smtClean="0"/>
              <a:t>, çağının bilim ve kültür merkezlerinden olan Türkistan'ın </a:t>
            </a:r>
            <a:r>
              <a:rPr lang="tr-TR" dirty="0" err="1" smtClean="0"/>
              <a:t>Fergana</a:t>
            </a:r>
            <a:r>
              <a:rPr lang="tr-TR" dirty="0" smtClean="0"/>
              <a:t> bölgesindendir. Bilim ve kültür tarihimizin birinci elden kaynakları olan tezkireler (biyografik eserler)de doğum tarihi ile ilgili bir bilgi bulunmamakla birlikte kendisi gibi bir astronom olan babasının adının Muhammed, dedesinin ise Kesir olduğu kayıtlıdır.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smtClean="0"/>
              <a:t>Uluğ Bey, Semerkant'ta bir medrese ve bir de rasathane yaptırmıştır. Kadı Zade bu medreseye başkanlık etmiştir. Rasathane için yörede bulunan tüm mühendis, alim ve ustaları Semerkant'a çağırmıştır. Kendisi için de bu rasathanede bir oda yaptırarak tüm duvar ve tavanları gök cisimlerinin manzaralarıyla ve resimleriyle süsletmişti. Rasathanenin yapım ve rasat aletleri için hiç bir harcamadan kaçınmamıştır. Bu gözlemevinde yapılan gözlemler, ancak on iki yılda bitirilebilmiştir.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dirty="0" smtClean="0"/>
              <a:t>Ahmet </a:t>
            </a:r>
            <a:r>
              <a:rPr lang="tr-TR" dirty="0" err="1" smtClean="0"/>
              <a:t>Ferganî</a:t>
            </a:r>
            <a:r>
              <a:rPr lang="tr-TR" dirty="0" smtClean="0"/>
              <a:t>, ilk öğrenimini ünlü bilginlerin yetiştiği </a:t>
            </a:r>
            <a:r>
              <a:rPr lang="tr-TR" dirty="0" err="1" smtClean="0"/>
              <a:t>Fergana'da</a:t>
            </a:r>
            <a:r>
              <a:rPr lang="tr-TR" dirty="0" smtClean="0"/>
              <a:t> yaptı ve büyük bir ihtimalle astronomi konusundaki bilgilerini babasından aldı. Belli bir seviyeye geldikten sonra da mevcut bilgilerine yeni bilgiler katmak amacıyla da, çağının bilim, kültür ve aynı zamanda halifelik merkezi olan Bağdat'a geldi. Ömrünün yarısına yakınını burada geçiren </a:t>
            </a:r>
            <a:r>
              <a:rPr lang="tr-TR" dirty="0" err="1" smtClean="0"/>
              <a:t>Ferganî</a:t>
            </a:r>
            <a:r>
              <a:rPr lang="tr-TR" dirty="0" smtClean="0"/>
              <a:t>, kısa sürede matematik ve astronomi konularındaki bilgisini Bağdat bilim çevresine kabul ettirip, bilimin gelişmesine olan katkılarıyla bilim tarihinde adlarından övgüyle bahsedilen Abbasi halifelerinden </a:t>
            </a:r>
            <a:r>
              <a:rPr lang="tr-TR" dirty="0" err="1" smtClean="0"/>
              <a:t>Me'mun</a:t>
            </a:r>
            <a:r>
              <a:rPr lang="tr-TR" dirty="0" smtClean="0"/>
              <a:t> ve el-mütevekkil döneminin en ünlü bilginleri arasına girdi</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861 yılında halife el-Mütevekkil tarafından Nil ırmağı kıyısında yapılan ölçüm işlerini yürütmesi için Mısır'a gönderilen </a:t>
            </a:r>
            <a:r>
              <a:rPr lang="tr-TR" dirty="0" err="1" smtClean="0"/>
              <a:t>Ferganî'nin</a:t>
            </a:r>
            <a:r>
              <a:rPr lang="tr-TR" dirty="0" smtClean="0"/>
              <a:t>, bundan sonraki yaşamı bilinmiyor. </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MATRAKÇI NASUH</a:t>
            </a:r>
            <a:endParaRPr lang="tr-TR" dirty="0"/>
          </a:p>
        </p:txBody>
      </p:sp>
      <p:sp>
        <p:nvSpPr>
          <p:cNvPr id="3" name="2 İçerik Yer Tutucusu"/>
          <p:cNvSpPr>
            <a:spLocks noGrp="1"/>
          </p:cNvSpPr>
          <p:nvPr>
            <p:ph idx="1"/>
          </p:nvPr>
        </p:nvSpPr>
        <p:spPr/>
        <p:txBody>
          <a:bodyPr>
            <a:normAutofit lnSpcReduction="10000"/>
          </a:bodyPr>
          <a:lstStyle/>
          <a:p>
            <a:r>
              <a:rPr lang="tr-TR" b="1" dirty="0" err="1" smtClean="0"/>
              <a:t>NASUHTürk</a:t>
            </a:r>
            <a:r>
              <a:rPr lang="tr-TR" b="1" dirty="0" smtClean="0"/>
              <a:t>, minyatürcü. Ayrıca matematik ve tarih konularında kitaplar da yazmış çok yönlü bir bilgindir. Doğum tarihi ve yeri bilinmiyor. Kâtip Çelebi ölüm tarihi olarak 1533'ü vermekteyse de, bunun doğru olmadığı bugün kesinleşmiştir. Çeşitli kaynaklarda onun 1547'den, 1551'den, 1553'ten sonra ölmüş olabileceği ileri sürülmektedir. Yaşamı üstüne bilgi de yok denecek kadar azdır.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 </a:t>
            </a:r>
            <a:r>
              <a:rPr lang="tr-TR" b="1" dirty="0" err="1" smtClean="0"/>
              <a:t>Saraybosna</a:t>
            </a:r>
            <a:r>
              <a:rPr lang="tr-TR" b="1" dirty="0" smtClean="0"/>
              <a:t> yakınlarında doğduğuna, dedesinin devşirme olduğuna ilişkin kesinleşmemiş ipuçları vardır.Enderun'da okumuştur. Matrakçı ya da </a:t>
            </a:r>
            <a:r>
              <a:rPr lang="tr-TR" b="1" dirty="0" err="1" smtClean="0"/>
              <a:t>Matrakî</a:t>
            </a:r>
            <a:r>
              <a:rPr lang="tr-TR" b="1" dirty="0" smtClean="0"/>
              <a:t> adıyla anılması, </a:t>
            </a:r>
            <a:r>
              <a:rPr lang="tr-TR" b="1" dirty="0" err="1" smtClean="0"/>
              <a:t>lobotu</a:t>
            </a:r>
            <a:r>
              <a:rPr lang="tr-TR" b="1" dirty="0" smtClean="0"/>
              <a:t> andıran sopalarla oynandığı ve eskrime benzeyen bir tür savaş oyunu olduğu bilinen "matrak" oyununda çok usta olmasından ve belki de bu oyunun mucidi bulunmasından ileri gelmektedir.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Nasuh ayrıca çok usta bir </a:t>
            </a:r>
            <a:r>
              <a:rPr lang="tr-TR" b="1" dirty="0" err="1" smtClean="0"/>
              <a:t>silahşördü</a:t>
            </a:r>
            <a:r>
              <a:rPr lang="tr-TR" b="1" dirty="0" smtClean="0"/>
              <a:t>. Bu nedenle </a:t>
            </a:r>
            <a:r>
              <a:rPr lang="tr-TR" b="1" dirty="0" err="1" smtClean="0"/>
              <a:t>Silahî</a:t>
            </a:r>
            <a:r>
              <a:rPr lang="tr-TR" b="1" dirty="0" smtClean="0"/>
              <a:t> adıyla da anılırdı. Türlü silah ve mızrak oyunlarındaki ustalığı nedeniyle Osmanlı ülkesinde "</a:t>
            </a:r>
            <a:r>
              <a:rPr lang="tr-TR" b="1" dirty="0" err="1" smtClean="0"/>
              <a:t>üstad</a:t>
            </a:r>
            <a:r>
              <a:rPr lang="tr-TR" b="1" dirty="0" smtClean="0"/>
              <a:t>" ve "reis" olarak tanınması için 1530'da I. Süleyman (Kanuni) tarafından verilmiş bir beratı da vardı. Çeşitli silahların nasıl kullanılacağını ve dövüş yöntemlerini anlatan </a:t>
            </a:r>
            <a:r>
              <a:rPr lang="tr-TR" b="1" dirty="0" err="1" smtClean="0"/>
              <a:t>Tuhfetü'l</a:t>
            </a:r>
            <a:r>
              <a:rPr lang="tr-TR" b="1" dirty="0" smtClean="0"/>
              <a:t>-</a:t>
            </a:r>
            <a:r>
              <a:rPr lang="tr-TR" b="1" dirty="0" err="1" smtClean="0"/>
              <a:t>Guzât</a:t>
            </a:r>
            <a:r>
              <a:rPr lang="tr-TR" b="1" dirty="0" smtClean="0"/>
              <a:t> adlı bir kılavuz kitap bile yazmıştı.</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b="1" dirty="0" smtClean="0"/>
              <a:t>Nasuh, özellikle geometri ve matematik alanlarında önemli bir bilim adamıydı. Uzunluk ölçülerini gösteren cetveller hazırlamış ve bu konuda kendinden sonra gelenlere önderlik etmiştir. Matematiğe ilişkin iki kitabı </a:t>
            </a:r>
            <a:r>
              <a:rPr lang="tr-TR" b="1" dirty="0" err="1" smtClean="0"/>
              <a:t>Cemâlü'l</a:t>
            </a:r>
            <a:r>
              <a:rPr lang="tr-TR" b="1" dirty="0" smtClean="0"/>
              <a:t>-</a:t>
            </a:r>
            <a:r>
              <a:rPr lang="tr-TR" b="1" dirty="0" err="1" smtClean="0"/>
              <a:t>Küttâb</a:t>
            </a:r>
            <a:r>
              <a:rPr lang="tr-TR" b="1" dirty="0" smtClean="0"/>
              <a:t> ve </a:t>
            </a:r>
            <a:r>
              <a:rPr lang="tr-TR" b="1" dirty="0" err="1" smtClean="0"/>
              <a:t>Kemalü'l</a:t>
            </a:r>
            <a:r>
              <a:rPr lang="tr-TR" b="1" dirty="0" smtClean="0"/>
              <a:t>- </a:t>
            </a:r>
            <a:r>
              <a:rPr lang="tr-TR" b="1" dirty="0" err="1" smtClean="0"/>
              <a:t>Hisâb</a:t>
            </a:r>
            <a:r>
              <a:rPr lang="tr-TR" b="1" dirty="0" smtClean="0"/>
              <a:t> ile </a:t>
            </a:r>
            <a:r>
              <a:rPr lang="tr-TR" b="1" dirty="0" err="1" smtClean="0"/>
              <a:t>Umdetü'l</a:t>
            </a:r>
            <a:r>
              <a:rPr lang="tr-TR" b="1" dirty="0" smtClean="0"/>
              <a:t>-</a:t>
            </a:r>
            <a:r>
              <a:rPr lang="tr-TR" b="1" dirty="0" err="1" smtClean="0"/>
              <a:t>Hisâb'ı</a:t>
            </a:r>
            <a:r>
              <a:rPr lang="tr-TR" b="1" dirty="0" smtClean="0"/>
              <a:t> I. Selim (Yavuz) döneminde yazmış ve padişaha adamıştır. Bu yapıtlardan sonuncusu uzun yıllar matematikçilerin elkitabı olarak kullanılmıştır.</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MOLLA LÜTFİ (? - 1495)</a:t>
            </a:r>
            <a:endParaRPr lang="tr-TR" dirty="0"/>
          </a:p>
        </p:txBody>
      </p:sp>
      <p:sp>
        <p:nvSpPr>
          <p:cNvPr id="3" name="2 İçerik Yer Tutucusu"/>
          <p:cNvSpPr>
            <a:spLocks noGrp="1"/>
          </p:cNvSpPr>
          <p:nvPr>
            <p:ph idx="1"/>
          </p:nvPr>
        </p:nvSpPr>
        <p:spPr/>
        <p:txBody>
          <a:bodyPr>
            <a:normAutofit fontScale="92500" lnSpcReduction="20000"/>
          </a:bodyPr>
          <a:lstStyle/>
          <a:p>
            <a:r>
              <a:rPr lang="tr-TR" b="1" dirty="0" smtClean="0"/>
              <a:t>İ15. yüzyılda, Fatih Sultan Mehmet ve II. </a:t>
            </a:r>
            <a:r>
              <a:rPr lang="tr-TR" b="1" dirty="0" err="1" smtClean="0"/>
              <a:t>Beyazıd</a:t>
            </a:r>
            <a:r>
              <a:rPr lang="tr-TR" b="1" dirty="0" smtClean="0"/>
              <a:t> dönemlerinde yaşamış meşhur matematikçilerdendir. Sinan Paşa’nın ve Ali </a:t>
            </a:r>
            <a:r>
              <a:rPr lang="tr-TR" b="1" dirty="0" err="1" smtClean="0"/>
              <a:t>Kuşçu’nun</a:t>
            </a:r>
            <a:r>
              <a:rPr lang="tr-TR" b="1" dirty="0" smtClean="0"/>
              <a:t> talebesi olmuş, Ali </a:t>
            </a:r>
            <a:r>
              <a:rPr lang="tr-TR" b="1" dirty="0" err="1" smtClean="0"/>
              <a:t>Kuşçu’dan</a:t>
            </a:r>
            <a:r>
              <a:rPr lang="tr-TR" b="1" dirty="0" smtClean="0"/>
              <a:t> öğrendiği matematik bilgilerini Sinan Paşa’ya aktarmıştır. Böylece Sinan Paşa, onun vasıtasıyla matematik öğrenmiştir. Sinan Paşa’nın tavsiyesiyle, Fatih, Molla Lütfi’yi, özel kütüphanesinin müdürlüğüne getirmiştir. Molla Lütfi, bu sayede pek çok değerli kitaptan değişik bilimleri öğrenme fırsatına sahip olmuştur.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Sinan Paşa, Fatih tarafından Sivrihisar’a sürülünce, Molla Lütfi de hocası ile birlikte gitmiş, Sultan II. </a:t>
            </a:r>
            <a:r>
              <a:rPr lang="tr-TR" b="1" dirty="0" err="1" smtClean="0"/>
              <a:t>Beyazıd’ın</a:t>
            </a:r>
            <a:r>
              <a:rPr lang="tr-TR" b="1" dirty="0" smtClean="0"/>
              <a:t> tahta çıkmasının ardından hocasıyla birlikte İstanbul’a dönmüştür. Önce Bursa’daki Yıldırım </a:t>
            </a:r>
            <a:r>
              <a:rPr lang="tr-TR" b="1" dirty="0" err="1" smtClean="0"/>
              <a:t>Beyazıd</a:t>
            </a:r>
            <a:r>
              <a:rPr lang="tr-TR" b="1" dirty="0" smtClean="0"/>
              <a:t> Medresesi’nde, sonra Filibe’de ve Edirne’de medrese hocalığı yapmıştır.</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b="1" dirty="0" smtClean="0"/>
              <a:t>Molla Lütfi, çevresindeki devlet erkanına ve bilginlere latife yaparak onları eleştirdiğinden, çoğu kimse tarafından sevilmezdi. Fatih Sultan Mehmet’le bile iki arkadaş gibi şakalaşırdı. Kendisini çekemeyen bazı kimselerin, dinsizlik suçlamaları nedeniyle kovuşturmaya uğradı ve Sultan </a:t>
            </a:r>
            <a:r>
              <a:rPr lang="tr-TR" b="1" dirty="0" err="1" smtClean="0"/>
              <a:t>Beyazıd</a:t>
            </a:r>
            <a:r>
              <a:rPr lang="tr-TR" b="1" dirty="0" smtClean="0"/>
              <a:t> döneminde idam edildi. Ölümü üzerine pek çok kimse yas tutmuş, tarihler düşmüş ve şehit sayılmıştı.</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b="1" dirty="0" smtClean="0"/>
              <a:t>Molla Lütfi’nin, çoğu Arapça olan eserleri 17. yüzyıla kadar elden düşmemiştir. </a:t>
            </a:r>
            <a:r>
              <a:rPr lang="tr-TR" b="1" dirty="0" err="1" smtClean="0"/>
              <a:t>Taz’ifü’l</a:t>
            </a:r>
            <a:r>
              <a:rPr lang="tr-TR" b="1" dirty="0" smtClean="0"/>
              <a:t>-</a:t>
            </a:r>
            <a:r>
              <a:rPr lang="tr-TR" b="1" dirty="0" err="1" smtClean="0"/>
              <a:t>Mezbah</a:t>
            </a:r>
            <a:r>
              <a:rPr lang="tr-TR" b="1" dirty="0" smtClean="0"/>
              <a:t> (Sunak Taşının İki Katının Bulunması Hakkında) adlı kitabı iki bölümden oluşur. Birinci bölümde kare ve küp tarifleri, çizgilerin ve yüzeylerin çarpımı ve iki kat yapılması gibi geometri konuları ele alınmıştır. İkinci bölümde ise meşhur </a:t>
            </a:r>
            <a:r>
              <a:rPr lang="tr-TR" b="1" dirty="0" err="1" smtClean="0"/>
              <a:t>Delos</a:t>
            </a:r>
            <a:r>
              <a:rPr lang="tr-TR" b="1" dirty="0" smtClean="0"/>
              <a:t> problemi incelenmiştir. Molla Lütfi’nin, bu problemi, </a:t>
            </a:r>
            <a:r>
              <a:rPr lang="tr-TR" b="1" dirty="0" err="1" smtClean="0"/>
              <a:t>İzmir’li</a:t>
            </a:r>
            <a:r>
              <a:rPr lang="tr-TR" b="1" dirty="0" smtClean="0"/>
              <a:t> </a:t>
            </a:r>
            <a:r>
              <a:rPr lang="tr-TR" b="1" dirty="0" err="1" smtClean="0"/>
              <a:t>Theon’un</a:t>
            </a:r>
            <a:r>
              <a:rPr lang="tr-TR" b="1" dirty="0" smtClean="0"/>
              <a:t> eserinden öğrendiği anlaşılmaktadır.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dirty="0" smtClean="0"/>
              <a:t>Gözlemevinin yönetimini Kadı Zade ile </a:t>
            </a:r>
            <a:r>
              <a:rPr lang="tr-TR" dirty="0" err="1" smtClean="0"/>
              <a:t>Cemşid'e</a:t>
            </a:r>
            <a:r>
              <a:rPr lang="tr-TR" dirty="0" smtClean="0"/>
              <a:t> vermiştir. </a:t>
            </a:r>
            <a:r>
              <a:rPr lang="tr-TR" dirty="0" err="1" smtClean="0"/>
              <a:t>Cemşid</a:t>
            </a:r>
            <a:r>
              <a:rPr lang="tr-TR" dirty="0" smtClean="0"/>
              <a:t>, gözlemlere başlandığı sırada ve Kadı Zade de gözlemler bitmeden ölmüştür. Gözlemevinin tüm işleri o zaman genç olan Ali </a:t>
            </a:r>
            <a:r>
              <a:rPr lang="tr-TR" dirty="0" err="1" smtClean="0"/>
              <a:t>Kuşçu'ya</a:t>
            </a:r>
            <a:r>
              <a:rPr lang="tr-TR" dirty="0" smtClean="0"/>
              <a:t> kalmıştır. Bu gözlem üzerine Uluğ Bey, ünlü </a:t>
            </a:r>
            <a:r>
              <a:rPr lang="tr-TR" dirty="0" err="1" smtClean="0"/>
              <a:t>Zeycini</a:t>
            </a:r>
            <a:r>
              <a:rPr lang="tr-TR" dirty="0" smtClean="0"/>
              <a:t> düzenlemiş </a:t>
            </a:r>
            <a:r>
              <a:rPr lang="tr-TR" dirty="0" err="1" smtClean="0"/>
              <a:t>vebitirmiştir</a:t>
            </a:r>
            <a:r>
              <a:rPr lang="tr-TR" dirty="0" smtClean="0"/>
              <a:t>. </a:t>
            </a:r>
            <a:r>
              <a:rPr lang="tr-TR" dirty="0" err="1" smtClean="0"/>
              <a:t>Zeyç</a:t>
            </a:r>
            <a:r>
              <a:rPr lang="tr-TR" dirty="0" smtClean="0"/>
              <a:t> </a:t>
            </a:r>
            <a:r>
              <a:rPr lang="tr-TR" dirty="0" err="1" smtClean="0"/>
              <a:t>Kürkani</a:t>
            </a:r>
            <a:r>
              <a:rPr lang="tr-TR" dirty="0" smtClean="0"/>
              <a:t> veya </a:t>
            </a:r>
            <a:r>
              <a:rPr lang="tr-TR" dirty="0" err="1" smtClean="0"/>
              <a:t>Zeyç</a:t>
            </a:r>
            <a:r>
              <a:rPr lang="tr-TR" dirty="0" smtClean="0"/>
              <a:t> Cedit Sultani adı verilen bu eser, birkaç yüzyıl doğuda ve batıda faydalanılacak bir eser olmuştur. </a:t>
            </a:r>
            <a:r>
              <a:rPr lang="tr-TR" dirty="0" err="1" smtClean="0"/>
              <a:t>Zeyç</a:t>
            </a:r>
            <a:r>
              <a:rPr lang="tr-TR" dirty="0" smtClean="0"/>
              <a:t> </a:t>
            </a:r>
            <a:r>
              <a:rPr lang="tr-TR" dirty="0" err="1" smtClean="0"/>
              <a:t>Kürkani</a:t>
            </a:r>
            <a:r>
              <a:rPr lang="tr-TR" dirty="0" smtClean="0"/>
              <a:t> bazı kimseler tarafından açıklanmış ve </a:t>
            </a:r>
            <a:r>
              <a:rPr lang="tr-TR" dirty="0" err="1" smtClean="0"/>
              <a:t>Zeyç'in</a:t>
            </a:r>
            <a:r>
              <a:rPr lang="tr-TR" dirty="0" smtClean="0"/>
              <a:t> iki makalesi 1650 yılında Londra'da ilk olarak basılmıştır. Avrupa dillerinin birçoğuna, çevrilmiştir. 1839 yılında cetvelleri Fransızca tercümeleriyle birlikte, asıl eser de 1846 yılında aynen basılmıştır.</a:t>
            </a:r>
            <a:br>
              <a:rPr lang="tr-TR" dirty="0" smtClean="0"/>
            </a:br>
            <a:r>
              <a:rPr lang="tr-TR" dirty="0" err="1" smtClean="0"/>
              <a:t>Zeyç</a:t>
            </a:r>
            <a:r>
              <a:rPr lang="tr-TR" dirty="0" smtClean="0"/>
              <a:t> </a:t>
            </a:r>
            <a:r>
              <a:rPr lang="tr-TR" dirty="0" err="1" smtClean="0"/>
              <a:t>Kürkani'nin</a:t>
            </a:r>
            <a:r>
              <a:rPr lang="tr-TR" dirty="0" smtClean="0"/>
              <a:t> asıl kopyalarından biri Irak ve İran savaşlarından sonra Türkiye'ye getirilmiş ve halen Ayasofya kütüphanesindedir. Bir hile ile oğlu </a:t>
            </a:r>
            <a:r>
              <a:rPr lang="tr-TR" dirty="0" err="1" smtClean="0"/>
              <a:t>Abdüllatif</a:t>
            </a:r>
            <a:r>
              <a:rPr lang="tr-TR" dirty="0" smtClean="0"/>
              <a:t> tarafından 1449 yılında öldürülmüştür.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r>
              <a:rPr lang="tr-TR" b="1" dirty="0" err="1" smtClean="0"/>
              <a:t>İzmir’li</a:t>
            </a:r>
            <a:r>
              <a:rPr lang="tr-TR" b="1" dirty="0" smtClean="0"/>
              <a:t> </a:t>
            </a:r>
            <a:r>
              <a:rPr lang="tr-TR" b="1" dirty="0" err="1" smtClean="0"/>
              <a:t>Theon</a:t>
            </a:r>
            <a:r>
              <a:rPr lang="tr-TR" b="1" dirty="0" smtClean="0"/>
              <a:t>, İskenderiye kütüphanesinin müdürü </a:t>
            </a:r>
            <a:r>
              <a:rPr lang="tr-TR" b="1" dirty="0" err="1" smtClean="0"/>
              <a:t>Eratosthenes’e</a:t>
            </a:r>
            <a:r>
              <a:rPr lang="tr-TR" b="1" dirty="0" smtClean="0"/>
              <a:t> atıfla, </a:t>
            </a:r>
            <a:r>
              <a:rPr lang="tr-TR" b="1" dirty="0" err="1" smtClean="0"/>
              <a:t>Delos</a:t>
            </a:r>
            <a:r>
              <a:rPr lang="tr-TR" b="1" dirty="0" smtClean="0"/>
              <a:t> adasında büyük bir veba salgını çıkınca, ahalinin, </a:t>
            </a:r>
            <a:r>
              <a:rPr lang="tr-TR" b="1" dirty="0" err="1" smtClean="0"/>
              <a:t>Apollon</a:t>
            </a:r>
            <a:r>
              <a:rPr lang="tr-TR" b="1" dirty="0" smtClean="0"/>
              <a:t> rahibine müracaat ederek bu salgının geçmesi için ne yapmak gerektiğini sorduklarında, rahibin tapınaktaki sunak taşını iki katına çıkarmalarını tavsiye ettiğini, böylece kolaylıkla çözülemeyecek bir matematik problemi ortaya çıkmış olduğunu yazar. Mimarlar bu işi </a:t>
            </a:r>
            <a:r>
              <a:rPr lang="tr-TR" b="1" dirty="0" err="1" smtClean="0"/>
              <a:t>başaramıyınca</a:t>
            </a:r>
            <a:r>
              <a:rPr lang="tr-TR" b="1" dirty="0" smtClean="0"/>
              <a:t>, Platon’un yardımını isterler. Platon, rahibin sunak taşına ihtiyacı olduğundan değil, Yunanlılara matematiği ihmal ettiklerini ve küçümsediklerini söyleme maksadında olduğunu bildirdikten sonra, problemlerin orta orantı ile çözüleceğini ifade etmiştir. </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b="1" dirty="0" smtClean="0"/>
              <a:t>Molla Lütfi, işte bu hikayeye dayanarak eserini yazmıştır. Kitabında, küpün iki kat yapılmasının, yanına başka bir küp ilave etmek demek olmayıp, onu sekiz defa büyütmek demek olduğunu açıklar. Molla Lütfi </a:t>
            </a:r>
            <a:r>
              <a:rPr lang="tr-TR" b="1" dirty="0" err="1" smtClean="0"/>
              <a:t>Mevzuatü’l</a:t>
            </a:r>
            <a:r>
              <a:rPr lang="tr-TR" b="1" dirty="0" smtClean="0"/>
              <a:t> </a:t>
            </a:r>
            <a:r>
              <a:rPr lang="tr-TR" b="1" dirty="0" err="1" smtClean="0"/>
              <a:t>Ulüm</a:t>
            </a:r>
            <a:r>
              <a:rPr lang="tr-TR" b="1" dirty="0" smtClean="0"/>
              <a:t> (Bilimlerin Konuları) adlı eserinde de yüz kadar bilimi tasnif etmiştir.İlk doktoralı matematikçimiz . İstanbul Yüksek Mühendis </a:t>
            </a:r>
            <a:r>
              <a:rPr lang="tr-TR" b="1" dirty="0" err="1" smtClean="0"/>
              <a:t>mektebi'ni</a:t>
            </a:r>
            <a:r>
              <a:rPr lang="tr-TR" b="1" dirty="0" smtClean="0"/>
              <a:t> bitirdikten (1914) sonra Berlin Üniversitesi'nde </a:t>
            </a:r>
            <a:r>
              <a:rPr lang="tr-TR" b="1" dirty="0" err="1" smtClean="0"/>
              <a:t>Albert</a:t>
            </a:r>
            <a:r>
              <a:rPr lang="tr-TR" b="1" dirty="0" smtClean="0"/>
              <a:t> </a:t>
            </a:r>
            <a:r>
              <a:rPr lang="tr-TR" b="1" dirty="0" err="1" smtClean="0"/>
              <a:t>Einstein'in</a:t>
            </a:r>
            <a:r>
              <a:rPr lang="tr-TR" b="1" dirty="0" smtClean="0"/>
              <a:t> yanında doktorasını yaptı (1919). Türkiye'ye dönünce, bitirdiği okulda öğretim ü-</a:t>
            </a:r>
            <a:r>
              <a:rPr lang="tr-TR" b="1" dirty="0" err="1" smtClean="0"/>
              <a:t>yesi</a:t>
            </a:r>
            <a:r>
              <a:rPr lang="tr-TR" b="1" dirty="0" smtClean="0"/>
              <a:t> olarak çalışmaya başladı. Üniversite reformunu hazırlayan kurulda yer aldı.</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dirty="0" smtClean="0"/>
              <a:t>Yeni kurulan İstanbul Üniversitesi Fen Fakültesi'nde analiz profesörü ve dekan olduğu gibi Yüksek Mühendis Mektebi'nde de ders vermeye devam etti. Yüksek Mühendis Mektebi İstanbul Teknik Üniversitesi'ne dönüştürülünce buradan ayrıldı ve yalnızca İstanbul Üniversitesi'nde çalış-maya devam etti. Daha sonra burada ordinaryüs profesör oldu. 1948 yılında Fen Fakültesi Dekanlığı'na getirildi.</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Kerim ERİM - (1894 - 1952)</a:t>
            </a:r>
            <a:endParaRPr lang="tr-TR" dirty="0"/>
          </a:p>
        </p:txBody>
      </p:sp>
      <p:sp>
        <p:nvSpPr>
          <p:cNvPr id="3" name="2 İçerik Yer Tutucusu"/>
          <p:cNvSpPr>
            <a:spLocks noGrp="1"/>
          </p:cNvSpPr>
          <p:nvPr>
            <p:ph idx="1"/>
          </p:nvPr>
        </p:nvSpPr>
        <p:spPr/>
        <p:txBody>
          <a:bodyPr>
            <a:normAutofit fontScale="77500" lnSpcReduction="20000"/>
          </a:bodyPr>
          <a:lstStyle/>
          <a:p>
            <a:r>
              <a:rPr lang="tr-TR" b="1" dirty="0" smtClean="0"/>
              <a:t>1940 - 1952 yılları arasında İstanbul Üniversitesi Fen Fakültesi'ne bağlı Matematik Enstitüsü-'nün başkanlığını yaptı. Türkiye'de yüksek matematik öğretiminin yaygınlaşmasında ve çağ-</a:t>
            </a:r>
            <a:r>
              <a:rPr lang="tr-TR" b="1" dirty="0" err="1" smtClean="0"/>
              <a:t>daş</a:t>
            </a:r>
            <a:r>
              <a:rPr lang="tr-TR" b="1" dirty="0" smtClean="0"/>
              <a:t> matematiğin yerleşmesinde etkin rol oynadı. Mekaniğin matematik esaslara dayandırıl-</a:t>
            </a:r>
            <a:r>
              <a:rPr lang="tr-TR" b="1" dirty="0" err="1" smtClean="0"/>
              <a:t>masına</a:t>
            </a:r>
            <a:r>
              <a:rPr lang="tr-TR" b="1" dirty="0" smtClean="0"/>
              <a:t> da öncülük etti. Matematik ve fizik bilimlerinin felsefe ile olan ilişkileri üzerinde de çalışmalarda bulunan Erim'in Almanca ve Türkçe yapıtları bulunmaktadır.Bunlardan bazıları şunlardır:</a:t>
            </a:r>
            <a:br>
              <a:rPr lang="tr-TR" b="1" dirty="0" smtClean="0"/>
            </a:br>
            <a:r>
              <a:rPr lang="tr-TR" b="1" dirty="0" smtClean="0"/>
              <a:t/>
            </a:r>
            <a:br>
              <a:rPr lang="tr-TR" b="1" dirty="0" smtClean="0"/>
            </a:br>
            <a:r>
              <a:rPr lang="tr-TR" b="1" dirty="0" smtClean="0"/>
              <a:t>Nazari Hesap(1931), </a:t>
            </a:r>
            <a:r>
              <a:rPr lang="tr-TR" b="1" dirty="0" err="1" smtClean="0"/>
              <a:t>Mihanik</a:t>
            </a:r>
            <a:r>
              <a:rPr lang="tr-TR" b="1" dirty="0" smtClean="0"/>
              <a:t>(1934), Diferansiyel ve </a:t>
            </a:r>
            <a:r>
              <a:rPr lang="tr-TR" b="1" dirty="0" err="1" smtClean="0"/>
              <a:t>İntegral</a:t>
            </a:r>
            <a:r>
              <a:rPr lang="tr-TR" b="1" dirty="0" smtClean="0"/>
              <a:t> Hesap(1945), </a:t>
            </a:r>
            <a:r>
              <a:rPr lang="tr-TR" b="1" dirty="0" err="1" smtClean="0"/>
              <a:t>Über</a:t>
            </a:r>
            <a:r>
              <a:rPr lang="tr-TR" b="1" dirty="0" smtClean="0"/>
              <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32656"/>
            <a:ext cx="8229600" cy="1224136"/>
          </a:xfrm>
        </p:spPr>
        <p:txBody>
          <a:bodyPr>
            <a:normAutofit fontScale="90000"/>
          </a:bodyPr>
          <a:lstStyle/>
          <a:p>
            <a:r>
              <a:rPr lang="tr-TR" dirty="0" smtClean="0"/>
              <a:t>ÖMER HAYYAM Doğum: 1048, İran - Ölüm: 4 Aralık 1131</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dirty="0" smtClean="0"/>
              <a:t>Ömer </a:t>
            </a:r>
            <a:r>
              <a:rPr lang="tr-TR" dirty="0" err="1" smtClean="0"/>
              <a:t>Hayyam</a:t>
            </a:r>
            <a:r>
              <a:rPr lang="tr-TR" dirty="0" smtClean="0"/>
              <a:t>, son derece karışık politik yapıya sahip bir bölgede yaşamıştır. 1038-1040 yılları arasında, Selçuklular Mezopotamya, </a:t>
            </a:r>
            <a:r>
              <a:rPr lang="tr-TR" dirty="0" err="1" smtClean="0"/>
              <a:t>Suriya</a:t>
            </a:r>
            <a:r>
              <a:rPr lang="tr-TR" dirty="0" smtClean="0"/>
              <a:t>, Filistin ve İran’ın büyük bölümünü de kapsayan bir coğrafyaya hakim olmuşlardı. 1055 yılında Selçuklu hükümdarı Tuğrul Bey Bağdat’ı da ele geçirmişti. </a:t>
            </a:r>
            <a:r>
              <a:rPr lang="tr-TR" dirty="0" err="1" smtClean="0"/>
              <a:t>Hayyam’ın</a:t>
            </a:r>
            <a:r>
              <a:rPr lang="tr-TR" dirty="0" smtClean="0"/>
              <a:t> gençliği, Selçuklu egemenliğindeki topraklarda geçmiştir.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err="1" smtClean="0"/>
              <a:t>Hayyam</a:t>
            </a:r>
            <a:r>
              <a:rPr lang="tr-TR" dirty="0" smtClean="0"/>
              <a:t>, gençlik yıllarında felsefe öğrenimi görmüştür. Bu yıllarda edebiyatla da ilgilenmeye başlamıştır. </a:t>
            </a:r>
            <a:r>
              <a:rPr lang="tr-TR" dirty="0" err="1" smtClean="0"/>
              <a:t>Hayyam</a:t>
            </a:r>
            <a:r>
              <a:rPr lang="tr-TR" dirty="0" smtClean="0"/>
              <a:t> bir dönem şiir de yazmıştır. Ancak </a:t>
            </a:r>
            <a:r>
              <a:rPr lang="tr-TR" dirty="0" err="1" smtClean="0"/>
              <a:t>Hayyam’ın</a:t>
            </a:r>
            <a:r>
              <a:rPr lang="tr-TR" dirty="0" smtClean="0"/>
              <a:t> en başarılı olduğu alan matematik ve astronomidir. </a:t>
            </a:r>
            <a:r>
              <a:rPr lang="tr-TR" dirty="0" err="1" smtClean="0"/>
              <a:t>Hayyam</a:t>
            </a:r>
            <a:r>
              <a:rPr lang="tr-TR" dirty="0" smtClean="0"/>
              <a:t>, yaşadığı bölge itibarıyla, eğitimin çok zor olduğu bir ortamda büyümüştür. Bu konuda, Cebir problemlerinin ispatı üzerine adlı eserinin girişinde eğitim yıllarının çok zor geçtiğini anlatmıştır.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err="1" smtClean="0"/>
              <a:t>Hayyam</a:t>
            </a:r>
            <a:r>
              <a:rPr lang="tr-TR" dirty="0" smtClean="0"/>
              <a:t>, </a:t>
            </a:r>
            <a:r>
              <a:rPr lang="tr-TR" dirty="0" err="1" smtClean="0"/>
              <a:t>sıradışı</a:t>
            </a:r>
            <a:r>
              <a:rPr lang="tr-TR" dirty="0" smtClean="0"/>
              <a:t> bir matematikçiydi. Çok üstün bir zekası vardı. 25 yaşından önce Aritmetik problemleri adlı eseri de dahil olmak üzere bir çok eser yazmıştır. 1070 yılında Orta Asya’daki en eski şehirlerden biri olan </a:t>
            </a:r>
            <a:r>
              <a:rPr lang="tr-TR" dirty="0" err="1" smtClean="0"/>
              <a:t>Samarkand’a</a:t>
            </a:r>
            <a:r>
              <a:rPr lang="tr-TR" dirty="0" smtClean="0"/>
              <a:t> yerleşmiştir. </a:t>
            </a:r>
            <a:r>
              <a:rPr lang="tr-TR" dirty="0" err="1" smtClean="0"/>
              <a:t>Samarkand’ın</a:t>
            </a:r>
            <a:r>
              <a:rPr lang="tr-TR" dirty="0" smtClean="0"/>
              <a:t> önemli hukukçularından Abu Tahir, kendisini desteklemiş ve ünlü eseri Cebir problemlerinin ispatı üzerine adlı çalışmasında kendisine yardımcı olmuştur.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err="1" smtClean="0"/>
              <a:t>Selçuklu’ların</a:t>
            </a:r>
            <a:r>
              <a:rPr lang="tr-TR" dirty="0" smtClean="0"/>
              <a:t> kurucusu Tuğrul Bey, </a:t>
            </a:r>
            <a:r>
              <a:rPr lang="tr-TR" dirty="0" err="1" smtClean="0"/>
              <a:t>Eshafan</a:t>
            </a:r>
            <a:r>
              <a:rPr lang="tr-TR" dirty="0" smtClean="0"/>
              <a:t> şehrini, imparatorluğun başkenti yapmış ve 1073 yılında da torunu Malik Şah’ı </a:t>
            </a:r>
            <a:r>
              <a:rPr lang="tr-TR" dirty="0" err="1" smtClean="0"/>
              <a:t>Eshafan</a:t>
            </a:r>
            <a:r>
              <a:rPr lang="tr-TR" dirty="0" smtClean="0"/>
              <a:t> şehrinin yönetmek üzere görevlendirmiştir. Malik Şah, </a:t>
            </a:r>
            <a:r>
              <a:rPr lang="tr-TR" dirty="0" err="1" smtClean="0"/>
              <a:t>Hayyam’ı</a:t>
            </a:r>
            <a:r>
              <a:rPr lang="tr-TR" dirty="0" smtClean="0"/>
              <a:t> </a:t>
            </a:r>
            <a:r>
              <a:rPr lang="tr-TR" dirty="0" err="1" smtClean="0"/>
              <a:t>Eshafan’a</a:t>
            </a:r>
            <a:r>
              <a:rPr lang="tr-TR" dirty="0" smtClean="0"/>
              <a:t> davet ederek orada bir gözlemevi açmasını istemiştir. </a:t>
            </a:r>
            <a:r>
              <a:rPr lang="tr-TR" dirty="0" err="1" smtClean="0"/>
              <a:t>Hayyam</a:t>
            </a:r>
            <a:r>
              <a:rPr lang="tr-TR" dirty="0" smtClean="0"/>
              <a:t> bu isteği kabul etmiş ve gözlemevini kurmuştur. Bu gözlemevinde sonraki 18 yıl çalışmış ve bilim adamlarına başkanlık etmiştir. Bu yıllarda </a:t>
            </a:r>
            <a:r>
              <a:rPr lang="tr-TR" dirty="0" err="1" smtClean="0"/>
              <a:t>Hayyam</a:t>
            </a:r>
            <a:r>
              <a:rPr lang="tr-TR" dirty="0" smtClean="0"/>
              <a:t> çok önemli gözlemler yapmış ve astronomi tabloları çıkarmıştır.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err="1" smtClean="0"/>
              <a:t>Hayyam</a:t>
            </a:r>
            <a:r>
              <a:rPr lang="tr-TR" dirty="0" smtClean="0"/>
              <a:t>, </a:t>
            </a:r>
            <a:r>
              <a:rPr lang="tr-TR" dirty="0" err="1" smtClean="0"/>
              <a:t>Eshafan’da</a:t>
            </a:r>
            <a:r>
              <a:rPr lang="tr-TR" dirty="0" smtClean="0"/>
              <a:t> yaptığı gözlemlerin sonucunda bir yılı, 365,24219858156 gün olarak ölçmüştür. Bu ölçüm neredeyse tam olarak kesin doğru bir ölçüm kabul edilebilir. Aynı zamanda bu ölçüm, o ana dek yapılan en doğru ölçüm olma özelliğini de taşımaktadır.</a:t>
            </a:r>
            <a:br>
              <a:rPr lang="tr-TR" dirty="0" smtClean="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2696</Words>
  <Application>Microsoft Office PowerPoint</Application>
  <PresentationFormat>Ekran Gösterisi (4:3)</PresentationFormat>
  <Paragraphs>100</Paragraphs>
  <Slides>44</Slides>
  <Notes>0</Notes>
  <HiddenSlides>0</HiddenSlides>
  <MMClips>0</MMClips>
  <ScaleCrop>false</ScaleCrop>
  <HeadingPairs>
    <vt:vector size="4" baseType="variant">
      <vt:variant>
        <vt:lpstr>Tema</vt:lpstr>
      </vt:variant>
      <vt:variant>
        <vt:i4>1</vt:i4>
      </vt:variant>
      <vt:variant>
        <vt:lpstr>Slayt Başlıkları</vt:lpstr>
      </vt:variant>
      <vt:variant>
        <vt:i4>44</vt:i4>
      </vt:variant>
    </vt:vector>
  </HeadingPairs>
  <TitlesOfParts>
    <vt:vector size="45" baseType="lpstr">
      <vt:lpstr>Ofis Teması</vt:lpstr>
      <vt:lpstr>ULUĞ BEY (1393 - 1449)</vt:lpstr>
      <vt:lpstr>PowerPoint Sunusu</vt:lpstr>
      <vt:lpstr>PowerPoint Sunusu</vt:lpstr>
      <vt:lpstr>PowerPoint Sunusu</vt:lpstr>
      <vt:lpstr>ÖMER HAYYAM Doğum: 1048, İran - Ölüm: 4 Aralık 1131 </vt:lpstr>
      <vt:lpstr>PowerPoint Sunusu</vt:lpstr>
      <vt:lpstr>PowerPoint Sunusu</vt:lpstr>
      <vt:lpstr>PowerPoint Sunusu</vt:lpstr>
      <vt:lpstr>PowerPoint Sunusu</vt:lpstr>
      <vt:lpstr>PowerPoint Sunusu</vt:lpstr>
      <vt:lpstr>PowerPoint Sunusu</vt:lpstr>
      <vt:lpstr>PowerPoint Sunusu</vt:lpstr>
      <vt:lpstr>PowerPoint Sunusu</vt:lpstr>
      <vt:lpstr>CAHİT ARF</vt:lpstr>
      <vt:lpstr>PowerPoint Sunusu</vt:lpstr>
      <vt:lpstr>PowerPoint Sunusu</vt:lpstr>
      <vt:lpstr>PowerPoint Sunusu</vt:lpstr>
      <vt:lpstr>PowerPoint Sunusu</vt:lpstr>
      <vt:lpstr>PowerPoint Sunusu</vt:lpstr>
      <vt:lpstr>PowerPoint Sunusu</vt:lpstr>
      <vt:lpstr>PowerPoint Sunusu</vt:lpstr>
      <vt:lpstr>Ali KUŞCU</vt:lpstr>
      <vt:lpstr>PowerPoint Sunusu</vt:lpstr>
      <vt:lpstr>PowerPoint Sunusu</vt:lpstr>
      <vt:lpstr>PowerPoint Sunusu</vt:lpstr>
      <vt:lpstr>PowerPoint Sunusu</vt:lpstr>
      <vt:lpstr>PowerPoint Sunusu</vt:lpstr>
      <vt:lpstr>ESERLERİ:</vt:lpstr>
      <vt:lpstr>AHMET FERGANİ</vt:lpstr>
      <vt:lpstr>PowerPoint Sunusu</vt:lpstr>
      <vt:lpstr>PowerPoint Sunusu</vt:lpstr>
      <vt:lpstr>MATRAKÇI NASUH</vt:lpstr>
      <vt:lpstr>PowerPoint Sunusu</vt:lpstr>
      <vt:lpstr>PowerPoint Sunusu</vt:lpstr>
      <vt:lpstr>PowerPoint Sunusu</vt:lpstr>
      <vt:lpstr>MOLLA LÜTFİ (? - 1495)</vt:lpstr>
      <vt:lpstr>PowerPoint Sunusu</vt:lpstr>
      <vt:lpstr>PowerPoint Sunusu</vt:lpstr>
      <vt:lpstr>PowerPoint Sunusu</vt:lpstr>
      <vt:lpstr>PowerPoint Sunusu</vt:lpstr>
      <vt:lpstr>PowerPoint Sunusu</vt:lpstr>
      <vt:lpstr>PowerPoint Sunusu</vt:lpstr>
      <vt:lpstr>Kerim ERİM - (1894 - 1952)</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ULUĞ BEY (1393 - 1449)</dc:title>
  <cp:lastModifiedBy>Administrator</cp:lastModifiedBy>
  <cp:revision>4</cp:revision>
  <dcterms:modified xsi:type="dcterms:W3CDTF">2012-08-10T12:38:17Z</dcterms:modified>
</cp:coreProperties>
</file>