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sldIdLst>
    <p:sldId id="256" r:id="rId2"/>
    <p:sldId id="257" r:id="rId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F2B222-DBF7-4E18-BD75-62AF07379C56}"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09A306-8631-43F6-B12E-499C8F5F0BC4}" type="slidenum">
              <a:rPr lang="tr-TR" smtClean="0"/>
              <a:t>‹#›</a:t>
            </a:fld>
            <a:endParaRPr lang="tr-TR"/>
          </a:p>
        </p:txBody>
      </p:sp>
    </p:spTree>
    <p:extLst>
      <p:ext uri="{BB962C8B-B14F-4D97-AF65-F5344CB8AC3E}">
        <p14:creationId xmlns:p14="http://schemas.microsoft.com/office/powerpoint/2010/main" val="2587299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AB4C8E28-2873-4A22-A32C-3B1752CF2978}" type="datetime1">
              <a:rPr lang="tr-TR" smtClean="0"/>
              <a:t>10.08.2012</a:t>
            </a:fld>
            <a:endParaRPr lang="tr-TR"/>
          </a:p>
        </p:txBody>
      </p:sp>
      <p:sp>
        <p:nvSpPr>
          <p:cNvPr id="19" name="Footer Placeholder 18"/>
          <p:cNvSpPr>
            <a:spLocks noGrp="1"/>
          </p:cNvSpPr>
          <p:nvPr>
            <p:ph type="ftr" sz="quarter" idx="11"/>
          </p:nvPr>
        </p:nvSpPr>
        <p:spPr/>
        <p:txBody>
          <a:bodyPr/>
          <a:lstStyle/>
          <a:p>
            <a:r>
              <a:rPr lang="tr-TR" smtClean="0"/>
              <a:t>www.globalders.com</a:t>
            </a:r>
            <a:endParaRPr lang="tr-TR"/>
          </a:p>
        </p:txBody>
      </p:sp>
      <p:sp>
        <p:nvSpPr>
          <p:cNvPr id="27" name="Slide Number Placeholder 26"/>
          <p:cNvSpPr>
            <a:spLocks noGrp="1"/>
          </p:cNvSpPr>
          <p:nvPr>
            <p:ph type="sldNum" sz="quarter" idx="12"/>
          </p:nvPr>
        </p:nvSpPr>
        <p:spPr/>
        <p:txBody>
          <a:bodyPr/>
          <a:lstStyle/>
          <a:p>
            <a:fld id="{F302176B-0E47-46AC-8F43-DAB4B8A37D0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5741D08A-3237-4CE4-BD39-4CD3FFAB127E}"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92535ECF-F4A2-4EB3-8AD0-28F307AE01A3}"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C8C5B224-D2D2-418D-8F3F-A92B3AA59661}"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7ABEEEE3-6EEC-40E6-9C25-9B49506FF762}"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E22655D0-2A50-4393-9D94-287CE4140D41}"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4A344BCE-D803-45E5-B99A-DFFC44C5C830}" type="datetime1">
              <a:rPr lang="tr-TR" smtClean="0"/>
              <a:t>10.08.2012</a:t>
            </a:fld>
            <a:endParaRPr lang="tr-TR"/>
          </a:p>
        </p:txBody>
      </p:sp>
      <p:sp>
        <p:nvSpPr>
          <p:cNvPr id="8" name="Footer Placeholder 7"/>
          <p:cNvSpPr>
            <a:spLocks noGrp="1"/>
          </p:cNvSpPr>
          <p:nvPr>
            <p:ph type="ftr" sz="quarter" idx="11"/>
          </p:nvPr>
        </p:nvSpPr>
        <p:spPr/>
        <p:txBody>
          <a:bodyPr/>
          <a:lstStyle/>
          <a:p>
            <a:r>
              <a:rPr lang="tr-TR" smtClean="0"/>
              <a:t>www.globalders.com</a:t>
            </a:r>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A843BE2C-1DDF-4C4C-8AC3-1AA86CCA34BB}" type="datetime1">
              <a:rPr lang="tr-TR" smtClean="0"/>
              <a:t>10.08.2012</a:t>
            </a:fld>
            <a:endParaRPr lang="tr-TR"/>
          </a:p>
        </p:txBody>
      </p:sp>
      <p:sp>
        <p:nvSpPr>
          <p:cNvPr id="4" name="Footer Placeholder 3"/>
          <p:cNvSpPr>
            <a:spLocks noGrp="1"/>
          </p:cNvSpPr>
          <p:nvPr>
            <p:ph type="ftr" sz="quarter" idx="11"/>
          </p:nvPr>
        </p:nvSpPr>
        <p:spPr/>
        <p:txBody>
          <a:bodyPr/>
          <a:lstStyle/>
          <a:p>
            <a:r>
              <a:rPr lang="tr-TR" smtClean="0"/>
              <a:t>www.globalders.com</a:t>
            </a:r>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A0AC07-4BEA-40C5-94AC-84AE638D46A7}" type="datetime1">
              <a:rPr lang="tr-TR" smtClean="0"/>
              <a:t>10.08.2012</a:t>
            </a:fld>
            <a:endParaRPr lang="tr-TR"/>
          </a:p>
        </p:txBody>
      </p:sp>
      <p:sp>
        <p:nvSpPr>
          <p:cNvPr id="3" name="Footer Placeholder 2"/>
          <p:cNvSpPr>
            <a:spLocks noGrp="1"/>
          </p:cNvSpPr>
          <p:nvPr>
            <p:ph type="ftr" sz="quarter" idx="11"/>
          </p:nvPr>
        </p:nvSpPr>
        <p:spPr/>
        <p:txBody>
          <a:bodyPr/>
          <a:lstStyle/>
          <a:p>
            <a:r>
              <a:rPr lang="tr-TR" smtClean="0"/>
              <a:t>www.globalders.com</a:t>
            </a:r>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5C7E5C12-DF82-486E-B04E-09578DA98943}"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304F6C40-17BC-40AC-A782-29F3EF93AF29}"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F302176B-0E47-46AC-8F43-DAB4B8A37D06}" type="slidenum">
              <a:rPr lang="tr-TR" smtClean="0"/>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E867974-63A8-4F3C-B1A7-8522151FBCFE}" type="datetime1">
              <a:rPr lang="tr-TR" smtClean="0"/>
              <a:t>10.08.2012</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tr-TR" smtClean="0"/>
              <a:t>www.globalders.com</a:t>
            </a:r>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302176B-0E47-46AC-8F43-DAB4B8A37D06}" type="slidenum">
              <a:rPr lang="tr-TR" smtClean="0"/>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a:bodyPr>
          <a:lstStyle/>
          <a:p>
            <a:r>
              <a:rPr lang="tr-TR" sz="8800" b="1" i="1" dirty="0">
                <a:solidFill>
                  <a:srgbClr val="FF0000"/>
                </a:solidFill>
                <a:effectLst>
                  <a:outerShdw blurRad="38100" dist="38100" dir="2700000" algn="tl">
                    <a:srgbClr val="000000">
                      <a:alpha val="43137"/>
                    </a:srgbClr>
                  </a:outerShdw>
                </a:effectLst>
              </a:rPr>
              <a:t>Dizi (terim)</a:t>
            </a:r>
            <a:endParaRPr lang="tr-TR" sz="8800" i="1" dirty="0">
              <a:solidFill>
                <a:srgbClr val="FF0000"/>
              </a:solidFill>
              <a:effectLst>
                <a:outerShdw blurRad="38100" dist="38100" dir="2700000" algn="tl">
                  <a:srgbClr val="000000">
                    <a:alpha val="43137"/>
                  </a:srgbClr>
                </a:outerShdw>
              </a:effectLst>
            </a:endParaRPr>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474697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fontScale="85000" lnSpcReduction="20000"/>
          </a:bodyPr>
          <a:lstStyle/>
          <a:p>
            <a:r>
              <a:rPr lang="tr-TR" b="1" i="1" dirty="0">
                <a:effectLst>
                  <a:outerShdw blurRad="38100" dist="38100" dir="2700000" algn="tl">
                    <a:srgbClr val="000000">
                      <a:alpha val="43137"/>
                    </a:srgbClr>
                  </a:outerShdw>
                </a:effectLst>
              </a:rPr>
              <a:t>Matematikte dizi, terim denilen sayıların oluşturduğu sıralı küme. Dizi sonlu ya da sonsuz olabilir. Pozitif tam sayılar (1, 2, 3, 4, …) sonsuz diziye örnek verilebilir. (1, 2, 3, 4) dizisi ise sonlu bir dizidir.</a:t>
            </a:r>
          </a:p>
          <a:p>
            <a:r>
              <a:rPr lang="tr-TR" b="1" i="1" dirty="0">
                <a:effectLst>
                  <a:outerShdw blurRad="38100" dist="38100" dir="2700000" algn="tl">
                    <a:srgbClr val="000000">
                      <a:alpha val="43137"/>
                    </a:srgbClr>
                  </a:outerShdw>
                </a:effectLst>
              </a:rPr>
              <a:t>Diziler, terimleri arasındaki ilişkiye göre de sınıflandırılabilir. Sözgelimi a</a:t>
            </a:r>
            <a:r>
              <a:rPr lang="tr-TR" b="1" i="1" baseline="-25000" dirty="0">
                <a:effectLst>
                  <a:outerShdw blurRad="38100" dist="38100" dir="2700000" algn="tl">
                    <a:srgbClr val="000000">
                      <a:alpha val="43137"/>
                    </a:srgbClr>
                  </a:outerShdw>
                </a:effectLst>
              </a:rPr>
              <a:t>1</a:t>
            </a:r>
            <a:r>
              <a:rPr lang="tr-TR" b="1" i="1" dirty="0">
                <a:effectLst>
                  <a:outerShdw blurRad="38100" dist="38100" dir="2700000" algn="tl">
                    <a:srgbClr val="000000">
                      <a:alpha val="43137"/>
                    </a:srgbClr>
                  </a:outerShdw>
                </a:effectLst>
              </a:rPr>
              <a:t>, a</a:t>
            </a:r>
            <a:r>
              <a:rPr lang="tr-TR" b="1" i="1" baseline="-25000" dirty="0">
                <a:effectLst>
                  <a:outerShdw blurRad="38100" dist="38100" dir="2700000" algn="tl">
                    <a:srgbClr val="000000">
                      <a:alpha val="43137"/>
                    </a:srgbClr>
                  </a:outerShdw>
                </a:effectLst>
              </a:rPr>
              <a:t>2</a:t>
            </a:r>
            <a:r>
              <a:rPr lang="tr-TR" b="1" i="1" dirty="0">
                <a:effectLst>
                  <a:outerShdw blurRad="38100" dist="38100" dir="2700000" algn="tl">
                    <a:srgbClr val="000000">
                      <a:alpha val="43137"/>
                    </a:srgbClr>
                  </a:outerShdw>
                </a:effectLst>
              </a:rPr>
              <a:t>, …, a</a:t>
            </a:r>
            <a:r>
              <a:rPr lang="tr-TR" b="1" i="1" baseline="-25000" dirty="0">
                <a:effectLst>
                  <a:outerShdw blurRad="38100" dist="38100" dir="2700000" algn="tl">
                    <a:srgbClr val="000000">
                      <a:alpha val="43137"/>
                    </a:srgbClr>
                  </a:outerShdw>
                </a:effectLst>
              </a:rPr>
              <a:t>n</a:t>
            </a:r>
            <a:r>
              <a:rPr lang="tr-TR" b="1" i="1" dirty="0">
                <a:effectLst>
                  <a:outerShdw blurRad="38100" dist="38100" dir="2700000" algn="tl">
                    <a:srgbClr val="000000">
                      <a:alpha val="43137"/>
                    </a:srgbClr>
                  </a:outerShdw>
                </a:effectLst>
              </a:rPr>
              <a:t>, a</a:t>
            </a:r>
            <a:r>
              <a:rPr lang="tr-TR" b="1" i="1" baseline="-25000" dirty="0">
                <a:effectLst>
                  <a:outerShdw blurRad="38100" dist="38100" dir="2700000" algn="tl">
                    <a:srgbClr val="000000">
                      <a:alpha val="43137"/>
                    </a:srgbClr>
                  </a:outerShdw>
                </a:effectLst>
              </a:rPr>
              <a:t>n+1</a:t>
            </a:r>
            <a:r>
              <a:rPr lang="tr-TR" b="1" i="1" dirty="0">
                <a:effectLst>
                  <a:outerShdw blurRad="38100" dist="38100" dir="2700000" algn="tl">
                    <a:srgbClr val="000000">
                      <a:alpha val="43137"/>
                    </a:srgbClr>
                  </a:outerShdw>
                </a:effectLst>
              </a:rPr>
              <a:t>-a</a:t>
            </a:r>
            <a:r>
              <a:rPr lang="tr-TR" b="1" i="1" baseline="-25000" dirty="0">
                <a:effectLst>
                  <a:outerShdw blurRad="38100" dist="38100" dir="2700000" algn="tl">
                    <a:srgbClr val="000000">
                      <a:alpha val="43137"/>
                    </a:srgbClr>
                  </a:outerShdw>
                </a:effectLst>
              </a:rPr>
              <a:t>n</a:t>
            </a:r>
            <a:r>
              <a:rPr lang="tr-TR" b="1" i="1" dirty="0">
                <a:effectLst>
                  <a:outerShdw blurRad="38100" dist="38100" dir="2700000" algn="tl">
                    <a:srgbClr val="000000">
                      <a:alpha val="43137"/>
                    </a:srgbClr>
                  </a:outerShdw>
                </a:effectLst>
              </a:rPr>
              <a:t> dizisinde a</a:t>
            </a:r>
            <a:r>
              <a:rPr lang="tr-TR" b="1" i="1" baseline="-25000" dirty="0">
                <a:effectLst>
                  <a:outerShdw blurRad="38100" dist="38100" dir="2700000" algn="tl">
                    <a:srgbClr val="000000">
                      <a:alpha val="43137"/>
                    </a:srgbClr>
                  </a:outerShdw>
                </a:effectLst>
              </a:rPr>
              <a:t>n+1</a:t>
            </a:r>
            <a:r>
              <a:rPr lang="tr-TR" b="1" i="1" dirty="0">
                <a:effectLst>
                  <a:outerShdw blurRad="38100" dist="38100" dir="2700000" algn="tl">
                    <a:srgbClr val="000000">
                      <a:alpha val="43137"/>
                    </a:srgbClr>
                  </a:outerShdw>
                </a:effectLst>
              </a:rPr>
              <a:t> sayısı diğer sayılar gibi sabitse bu diziye aritmetik dizi ya da ardışık dizi denir. a</a:t>
            </a:r>
            <a:r>
              <a:rPr lang="tr-TR" b="1" i="1" baseline="-25000" dirty="0">
                <a:effectLst>
                  <a:outerShdw blurRad="38100" dist="38100" dir="2700000" algn="tl">
                    <a:srgbClr val="000000">
                      <a:alpha val="43137"/>
                    </a:srgbClr>
                  </a:outerShdw>
                </a:effectLst>
              </a:rPr>
              <a:t>n+1</a:t>
            </a:r>
            <a:r>
              <a:rPr lang="tr-TR" b="1" i="1" dirty="0">
                <a:effectLst>
                  <a:outerShdw blurRad="38100" dist="38100" dir="2700000" algn="tl">
                    <a:srgbClr val="000000">
                      <a:alpha val="43137"/>
                    </a:srgbClr>
                  </a:outerShdw>
                </a:effectLst>
              </a:rPr>
              <a:t>/a</a:t>
            </a:r>
            <a:r>
              <a:rPr lang="tr-TR" b="1" i="1" baseline="-25000" dirty="0">
                <a:effectLst>
                  <a:outerShdw blurRad="38100" dist="38100" dir="2700000" algn="tl">
                    <a:srgbClr val="000000">
                      <a:alpha val="43137"/>
                    </a:srgbClr>
                  </a:outerShdw>
                </a:effectLst>
              </a:rPr>
              <a:t>n</a:t>
            </a:r>
            <a:r>
              <a:rPr lang="tr-TR" b="1" i="1" dirty="0">
                <a:effectLst>
                  <a:outerShdw blurRad="38100" dist="38100" dir="2700000" algn="tl">
                    <a:srgbClr val="000000">
                      <a:alpha val="43137"/>
                    </a:srgbClr>
                  </a:outerShdw>
                </a:effectLst>
              </a:rPr>
              <a:t> oranı sabitse geometrik </a:t>
            </a:r>
            <a:r>
              <a:rPr lang="tr-TR" b="1" i="1" dirty="0" smtClean="0">
                <a:effectLst>
                  <a:outerShdw blurRad="38100" dist="38100" dir="2700000" algn="tl">
                    <a:srgbClr val="000000">
                      <a:alpha val="43137"/>
                    </a:srgbClr>
                  </a:outerShdw>
                </a:effectLst>
              </a:rPr>
              <a:t>dizi </a:t>
            </a:r>
            <a:r>
              <a:rPr lang="tr-TR" b="1" i="1" dirty="0">
                <a:effectLst>
                  <a:outerShdw blurRad="38100" dist="38100" dir="2700000" algn="tl">
                    <a:srgbClr val="000000">
                      <a:alpha val="43137"/>
                    </a:srgbClr>
                  </a:outerShdw>
                </a:effectLst>
              </a:rPr>
              <a:t>olarak adlandırılır. Örneğin, (2, 6, 18, 54, …) dizisi sabit oranı 3 olan bir geometrik dizidir.</a:t>
            </a:r>
          </a:p>
          <a:p>
            <a:r>
              <a:rPr lang="tr-TR" b="1" i="1" dirty="0">
                <a:effectLst>
                  <a:outerShdw blurRad="38100" dist="38100" dir="2700000" algn="tl">
                    <a:srgbClr val="000000">
                      <a:alpha val="43137"/>
                    </a:srgbClr>
                  </a:outerShdw>
                </a:effectLst>
              </a:rPr>
              <a:t>Sonsuz dizilerin bazı türleri bir sınır </a:t>
            </a:r>
            <a:r>
              <a:rPr lang="tr-TR" b="1" i="1" dirty="0" smtClean="0">
                <a:effectLst>
                  <a:outerShdw blurRad="38100" dist="38100" dir="2700000" algn="tl">
                    <a:srgbClr val="000000">
                      <a:alpha val="43137"/>
                    </a:srgbClr>
                  </a:outerShdw>
                </a:effectLst>
              </a:rPr>
              <a:t>değere </a:t>
            </a:r>
            <a:r>
              <a:rPr lang="tr-TR" b="1" i="1" dirty="0">
                <a:effectLst>
                  <a:outerShdw blurRad="38100" dist="38100" dir="2700000" algn="tl">
                    <a:srgbClr val="000000">
                      <a:alpha val="43137"/>
                    </a:srgbClr>
                  </a:outerShdw>
                </a:effectLst>
              </a:rPr>
              <a:t>yaklaşabilir. Sözgelimi 1, 1/2, 1/3, 1/4, …, 1/n dizisinde n sonsuza yaklaştıkça sıfır sınırına ulaşılır. Bir dizinin sınırı (limit) önemli bir matematiksel kavramıdır.</a:t>
            </a:r>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7157032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0</TotalTime>
  <Words>159</Words>
  <Application>Microsoft Office PowerPoint</Application>
  <PresentationFormat>Ekran Gösterisi (4:3)</PresentationFormat>
  <Paragraphs>6</Paragraphs>
  <Slides>2</Slides>
  <Notes>0</Notes>
  <HiddenSlides>0</HiddenSlides>
  <MMClips>0</MMClips>
  <ScaleCrop>false</ScaleCrop>
  <HeadingPairs>
    <vt:vector size="4" baseType="variant">
      <vt:variant>
        <vt:lpstr>Tema</vt:lpstr>
      </vt:variant>
      <vt:variant>
        <vt:i4>1</vt:i4>
      </vt:variant>
      <vt:variant>
        <vt:lpstr>Slayt Başlıkları</vt:lpstr>
      </vt:variant>
      <vt:variant>
        <vt:i4>2</vt:i4>
      </vt:variant>
    </vt:vector>
  </HeadingPairs>
  <TitlesOfParts>
    <vt:vector size="3" baseType="lpstr">
      <vt:lpstr>Akış</vt:lpstr>
      <vt:lpstr>Dizi (terim)</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Dizi (terim)</dc:title>
  <dc:creator>DR</dc:creator>
  <cp:lastModifiedBy>Administrator</cp:lastModifiedBy>
  <cp:revision>2</cp:revision>
  <dcterms:created xsi:type="dcterms:W3CDTF">2012-05-14T16:44:28Z</dcterms:created>
  <dcterms:modified xsi:type="dcterms:W3CDTF">2012-08-10T12:37:14Z</dcterms:modified>
</cp:coreProperties>
</file>