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E7B5E-8B67-47DD-89B3-5382D18FDCCD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16BAE-1E2C-4C85-B4B8-E2578C0EAC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6216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F52EB-6865-4F89-934C-5BE8E8A95EF8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D827-C03C-49C6-8F2B-8780667D5FB2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7C7DC-805A-4695-BE1F-B2505E6B82C9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CF8DC-5F07-4931-8AC9-E2268EEB8E95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0542A-5239-4E4D-A6E8-48B9A764B052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4A14B-7472-4705-B660-0750B3A5A10E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EDDE3-74F1-4CF7-9F3F-257C5295C759}" type="datetime1">
              <a:rPr lang="tr-TR" smtClean="0"/>
              <a:t>10.08.2012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D9EB-39FF-4325-90E8-6651F627ED8B}" type="datetime1">
              <a:rPr lang="tr-TR" smtClean="0"/>
              <a:t>10.08.2012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0270A-03F1-4080-8287-B725DAE4E999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9ECDB-8ED0-4A98-BFFA-A65A0A56AF5D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B9EB8-76B4-4794-B9D6-66388FBDCE9F}" type="datetime1">
              <a:rPr lang="tr-TR" smtClean="0"/>
              <a:t>10.08.2012</a:t>
            </a:fld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31B00A9-5FD6-4724-BA92-D688B29EBF31}" type="datetime1">
              <a:rPr lang="tr-TR" smtClean="0"/>
              <a:t>10.08.2012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13" name="chimes.wav"/>
          </p:stSnd>
        </p:sndAc>
      </p:transition>
    </mc:Choice>
    <mc:Fallback xmlns="">
      <p:transition spd="slow">
        <p:checker/>
        <p:sndAc>
          <p:stSnd>
            <p:snd r:embed="rId14" name="chimes.wav"/>
          </p:stSnd>
        </p:sndAc>
      </p:transition>
    </mc:Fallback>
  </mc:AlternateConten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tr-TR" sz="8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İntegral</a:t>
            </a:r>
            <a:endParaRPr lang="tr-TR" sz="8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47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2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İntegral veya tümlev, bir fonksiyon eğrisinin altında kalan alan. Fonksiyonun, türevinin tersi olan bir fonksiyon elde edilmesini sağlar.</a:t>
            </a: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257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2" name="chimes.wav"/>
          </p:stSnd>
        </p:sndAc>
      </p:transition>
    </mc:Choice>
    <mc:Fallback xmlns="">
      <p:transition spd="slow">
        <p:checker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Kökeni</a:t>
            </a:r>
            <a:r>
              <a:rPr lang="tr-TR" b="1" dirty="0"/>
              <a:t/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Sır </a:t>
            </a:r>
            <a:r>
              <a:rPr lang="tr-TR" dirty="0"/>
              <a:t>Isaac Newton</a:t>
            </a:r>
          </a:p>
          <a:p>
            <a:r>
              <a:rPr lang="tr-TR" dirty="0"/>
              <a:t>Dilimize İngilizceden veya </a:t>
            </a:r>
            <a:r>
              <a:rPr lang="tr-TR" dirty="0" smtClean="0"/>
              <a:t>Fransızcadan geçmiş </a:t>
            </a:r>
            <a:r>
              <a:rPr lang="tr-TR" b="1" i="1" dirty="0"/>
              <a:t>integral</a:t>
            </a:r>
            <a:r>
              <a:rPr lang="tr-TR" dirty="0"/>
              <a:t> sözcüğü "bütüne ait olan" anlamına gelir ve İngilizceye Orta Fransızca </a:t>
            </a:r>
            <a:r>
              <a:rPr lang="tr-TR" i="1" dirty="0" smtClean="0"/>
              <a:t>integral</a:t>
            </a:r>
            <a:r>
              <a:rPr lang="tr-TR" dirty="0" smtClean="0"/>
              <a:t> </a:t>
            </a:r>
            <a:r>
              <a:rPr lang="tr-TR" dirty="0"/>
              <a:t>sözcüğünden; Orta Latince </a:t>
            </a:r>
            <a:r>
              <a:rPr lang="tr-TR" i="1" dirty="0" err="1"/>
              <a:t>integralis</a:t>
            </a:r>
            <a:r>
              <a:rPr lang="tr-TR" dirty="0"/>
              <a:t> (tüm yapmak, </a:t>
            </a:r>
            <a:r>
              <a:rPr lang="tr-TR" dirty="0" err="1"/>
              <a:t>tümlemek</a:t>
            </a:r>
            <a:r>
              <a:rPr lang="tr-TR" dirty="0"/>
              <a:t>) sözcüğünden; Latince </a:t>
            </a:r>
            <a:r>
              <a:rPr lang="tr-TR" i="1" dirty="0" err="1" smtClean="0"/>
              <a:t>integer</a:t>
            </a:r>
            <a:r>
              <a:rPr lang="tr-TR" dirty="0" smtClean="0"/>
              <a:t> </a:t>
            </a:r>
            <a:r>
              <a:rPr lang="tr-TR" dirty="0"/>
              <a:t>(tüm, bütün, tam) sözcüğünden gelmiştir. Ayrıca </a:t>
            </a:r>
            <a:r>
              <a:rPr lang="tr-TR" i="1" dirty="0" err="1"/>
              <a:t>integer</a:t>
            </a:r>
            <a:r>
              <a:rPr lang="tr-TR" dirty="0"/>
              <a:t> sözcüğü </a:t>
            </a:r>
            <a:r>
              <a:rPr lang="tr-TR" i="1" dirty="0"/>
              <a:t>tam sayı</a:t>
            </a:r>
            <a:r>
              <a:rPr lang="tr-TR" dirty="0"/>
              <a:t> terimine karşılık olarak İngilizceye </a:t>
            </a:r>
            <a:r>
              <a:rPr lang="tr-TR" dirty="0" smtClean="0"/>
              <a:t>geçmiştir.</a:t>
            </a:r>
            <a:endParaRPr lang="tr-TR" dirty="0"/>
          </a:p>
          <a:p>
            <a:r>
              <a:rPr lang="tr-TR" dirty="0"/>
              <a:t>Türkçede </a:t>
            </a:r>
            <a:r>
              <a:rPr lang="tr-TR" b="1" i="1" dirty="0"/>
              <a:t>tümlev</a:t>
            </a:r>
            <a:r>
              <a:rPr lang="tr-TR" dirty="0"/>
              <a:t> sözcüğü, Osmanlıca </a:t>
            </a:r>
            <a:r>
              <a:rPr lang="tr-TR" i="1" dirty="0" err="1"/>
              <a:t>mütemmem</a:t>
            </a:r>
            <a:r>
              <a:rPr lang="tr-TR" dirty="0"/>
              <a:t> ile </a:t>
            </a:r>
            <a:r>
              <a:rPr lang="tr-TR" i="1" dirty="0" err="1"/>
              <a:t>tamamî</a:t>
            </a:r>
            <a:r>
              <a:rPr lang="tr-TR" dirty="0"/>
              <a:t> sözcüklerinin ve İngilizcedeki </a:t>
            </a:r>
            <a:r>
              <a:rPr lang="tr-TR" i="1" dirty="0"/>
              <a:t>integral</a:t>
            </a:r>
            <a:r>
              <a:rPr lang="tr-TR" dirty="0"/>
              <a:t> sözcüğünün anlamını karşılamak için türetilmiştir</a:t>
            </a:r>
            <a:r>
              <a:rPr lang="tr-TR" baseline="30000" dirty="0">
                <a:hlinkClick r:id="" action="ppaction://hlinkfile"/>
              </a:rPr>
              <a:t>[2]</a:t>
            </a:r>
            <a:r>
              <a:rPr lang="tr-TR" dirty="0"/>
              <a:t>. </a:t>
            </a:r>
            <a:r>
              <a:rPr lang="tr-TR" i="1" dirty="0"/>
              <a:t>tümlev</a:t>
            </a:r>
            <a:r>
              <a:rPr lang="tr-TR" dirty="0"/>
              <a:t> sözcüğü, "</a:t>
            </a:r>
            <a:r>
              <a:rPr lang="tr-TR" dirty="0" err="1"/>
              <a:t>tümlenmiş</a:t>
            </a:r>
            <a:r>
              <a:rPr lang="tr-TR" dirty="0"/>
              <a:t> şey" anlamına gelir. İsimden fiil yapan </a:t>
            </a:r>
            <a:r>
              <a:rPr lang="tr-TR" i="1" dirty="0"/>
              <a:t>/-ev,-av/</a:t>
            </a:r>
            <a:r>
              <a:rPr lang="tr-TR" dirty="0"/>
              <a:t> yapım ekiyle kullanımda olan </a:t>
            </a:r>
            <a:r>
              <a:rPr lang="tr-TR" i="1" dirty="0"/>
              <a:t>tümle[</a:t>
            </a:r>
            <a:r>
              <a:rPr lang="tr-TR" i="1" dirty="0" err="1"/>
              <a:t>mek</a:t>
            </a:r>
            <a:r>
              <a:rPr lang="tr-TR" i="1" dirty="0"/>
              <a:t>]</a:t>
            </a:r>
            <a:r>
              <a:rPr lang="tr-TR" dirty="0"/>
              <a:t> fiilinden; isimden fiil yapan </a:t>
            </a:r>
            <a:r>
              <a:rPr lang="tr-TR" i="1" dirty="0"/>
              <a:t>/-le[</a:t>
            </a:r>
            <a:r>
              <a:rPr lang="tr-TR" i="1" dirty="0" err="1"/>
              <a:t>mek</a:t>
            </a:r>
            <a:r>
              <a:rPr lang="tr-TR" i="1" dirty="0"/>
              <a:t>]/</a:t>
            </a:r>
            <a:r>
              <a:rPr lang="tr-TR" dirty="0"/>
              <a:t> yapım ekiyle muhtemelen Öz Türkçe </a:t>
            </a:r>
            <a:r>
              <a:rPr lang="tr-TR" i="1" dirty="0" smtClean="0"/>
              <a:t>tüm</a:t>
            </a:r>
            <a:r>
              <a:rPr lang="tr-TR" dirty="0" smtClean="0"/>
              <a:t> kökünden </a:t>
            </a:r>
            <a:r>
              <a:rPr lang="tr-TR" dirty="0"/>
              <a:t>türetilmiştir.</a:t>
            </a:r>
          </a:p>
          <a:p>
            <a:r>
              <a:rPr lang="tr-TR" dirty="0"/>
              <a:t>Osmanlıcada </a:t>
            </a:r>
            <a:r>
              <a:rPr lang="tr-TR" b="1" i="1" dirty="0" err="1" smtClean="0"/>
              <a:t>mütemmem</a:t>
            </a:r>
            <a:r>
              <a:rPr lang="tr-TR" dirty="0" smtClean="0"/>
              <a:t> </a:t>
            </a:r>
            <a:r>
              <a:rPr lang="tr-TR" dirty="0"/>
              <a:t>sözcüğü kullanılmış (Arapçadaki </a:t>
            </a:r>
            <a:r>
              <a:rPr lang="tr-TR" dirty="0" smtClean="0"/>
              <a:t> kökünden </a:t>
            </a:r>
            <a:r>
              <a:rPr lang="tr-TR" dirty="0"/>
              <a:t>gelir) ancak </a:t>
            </a:r>
            <a:r>
              <a:rPr lang="tr-TR" dirty="0" smtClean="0"/>
              <a:t>Arapçada </a:t>
            </a:r>
            <a:r>
              <a:rPr lang="tr-TR" dirty="0"/>
              <a:t>şu anda "olgun, evrimleşmiş, bütünleşmiş" anlamındaki </a:t>
            </a:r>
            <a:r>
              <a:rPr lang="tr-TR" i="1" dirty="0"/>
              <a:t>tekâmül</a:t>
            </a: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dirty="0"/>
              <a:t>sözcüğü kullanılmaktadır(</a:t>
            </a:r>
            <a:r>
              <a:rPr lang="tr-TR" i="1" dirty="0"/>
              <a:t>kâmil</a:t>
            </a:r>
            <a:r>
              <a:rPr lang="tr-TR" dirty="0"/>
              <a:t>, </a:t>
            </a:r>
            <a:r>
              <a:rPr lang="tr-TR" i="1" dirty="0"/>
              <a:t>mükemmel</a:t>
            </a:r>
            <a:r>
              <a:rPr lang="tr-TR" dirty="0"/>
              <a:t>, </a:t>
            </a:r>
            <a:r>
              <a:rPr lang="tr-TR" i="1" dirty="0"/>
              <a:t>küme</a:t>
            </a:r>
            <a:r>
              <a:rPr lang="tr-TR" dirty="0"/>
              <a:t> ile aynı kökten: </a:t>
            </a:r>
            <a:r>
              <a:rPr lang="tr-TR" i="1" dirty="0"/>
              <a:t>*</a:t>
            </a:r>
            <a:r>
              <a:rPr lang="tr-TR" i="1" dirty="0" err="1"/>
              <a:t>kml</a:t>
            </a:r>
            <a:r>
              <a:rPr lang="tr-TR" dirty="0" smtClean="0"/>
              <a:t>).</a:t>
            </a:r>
            <a:endParaRPr lang="tr-TR" dirty="0"/>
          </a:p>
          <a:p>
            <a:endParaRPr lang="tr-TR" dirty="0"/>
          </a:p>
        </p:txBody>
      </p:sp>
      <p:pic>
        <p:nvPicPr>
          <p:cNvPr id="1026" name="Picture 2" descr="C:\Users\DR\Desktop\220px-Sir_Isaac_Newton_by_Sir_Godfrey_Kneller,_B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8640"/>
            <a:ext cx="2794000" cy="158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308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  <p:sndAc>
          <p:stSnd>
            <p:snd r:embed="rId2" name="chimes.wav"/>
          </p:stSnd>
        </p:sndAc>
      </p:transition>
    </mc:Choice>
    <mc:Fallback xmlns="">
      <p:transition spd="slow">
        <p:checker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itişiklik">
  <a:themeElements>
    <a:clrScheme name="Bitişiklik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is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itişiklik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</TotalTime>
  <Words>179</Words>
  <Application>Microsoft Office PowerPoint</Application>
  <PresentationFormat>Ekran Gösterisi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Bitişiklik</vt:lpstr>
      <vt:lpstr>İntegral</vt:lpstr>
      <vt:lpstr>PowerPoint Sunusu</vt:lpstr>
      <vt:lpstr>Kökeni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İntegral</dc:title>
  <dc:creator>DR</dc:creator>
  <cp:lastModifiedBy>Administrator</cp:lastModifiedBy>
  <cp:revision>3</cp:revision>
  <dcterms:created xsi:type="dcterms:W3CDTF">2012-05-14T17:15:14Z</dcterms:created>
  <dcterms:modified xsi:type="dcterms:W3CDTF">2012-08-10T12:33:41Z</dcterms:modified>
</cp:coreProperties>
</file>