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293EDB-6DF0-4709-BDB0-4C06FDCA3C19}" type="datetimeFigureOut">
              <a:rPr lang="tr-TR" smtClean="0"/>
              <a:t>10.08.2012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F139BF-5A75-42B8-AB19-E0437D1D768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4268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170D3-EEC0-4DE1-8014-290DB051909C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5C987-922F-40D8-9867-B76A750A18A4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18288-2ADD-4B07-97D7-65CB17BBB95D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854E3-C6D6-4C4E-BCB4-76D54D31C4FC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75F95-F0AD-4BA4-9FA9-41149BFE8FF2}" type="datetime1">
              <a:rPr lang="tr-TR" smtClean="0"/>
              <a:t>10.08.2012</a:t>
            </a:fld>
            <a:endParaRPr lang="tr-TR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2D7D2-CBA0-4B5A-B646-49F6B01D79DD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4E753-84F4-43E1-A2B7-D74DEE44A0C9}" type="datetime1">
              <a:rPr lang="tr-TR" smtClean="0"/>
              <a:t>10.08.2012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0E58C-7070-4552-86AB-3070A0423D89}" type="datetime1">
              <a:rPr lang="tr-TR" smtClean="0"/>
              <a:t>10.08.2012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2961A-2469-4F02-9F05-334252F4D488}" type="datetime1">
              <a:rPr lang="tr-TR" smtClean="0"/>
              <a:t>10.08.2012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104B5-95FF-436B-9134-AEBE5E7F11DE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E5611-E183-45B5-9A89-C0865D747A1A}" type="datetime1">
              <a:rPr lang="tr-TR" smtClean="0"/>
              <a:t>10.08.2012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936B2B2-AD9F-4504-A5D1-B713BF5B444D}" type="datetime1">
              <a:rPr lang="tr-TR" smtClean="0"/>
              <a:t>10.08.2012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www.globalders.com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tr.wikipedia.org/wiki/Matematik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7296" y="476672"/>
            <a:ext cx="8206680" cy="4725144"/>
          </a:xfrm>
        </p:spPr>
        <p:txBody>
          <a:bodyPr>
            <a:noAutofit/>
          </a:bodyPr>
          <a:lstStyle/>
          <a:p>
            <a:r>
              <a:rPr lang="tr-TR" sz="6600" b="1" i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Permütasyon</a:t>
            </a:r>
            <a:r>
              <a:rPr lang="tr-TR" sz="6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66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r-TR" sz="6600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2298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İçerik Yer Tutucusu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332656"/>
                <a:ext cx="8229600" cy="5793507"/>
              </a:xfrm>
            </p:spPr>
            <p:txBody>
              <a:bodyPr>
                <a:normAutofit/>
              </a:bodyPr>
              <a:lstStyle/>
              <a:p>
                <a:r>
                  <a:rPr lang="tr-TR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hlinkClick r:id="rId2" tooltip="Matematik"/>
                  </a:rPr>
                  <a:t>Matematikte</a:t>
                </a:r>
                <a:r>
                  <a:rPr lang="tr-TR" b="1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tr-TR" b="1" i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permütasyon</a:t>
                </a:r>
                <a:r>
                  <a:rPr lang="tr-TR" b="1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, her sembolün sadece bir kez ya da birkaç kez kullanıldığı sıralı bir dizidir</a:t>
                </a:r>
                <a:r>
                  <a:rPr lang="tr-TR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.</a:t>
                </a:r>
                <a:endParaRPr lang="tr-T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r>
                  <a:rPr lang="tr-TR" b="1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Eleman sayısı n olan bir kümenin içinden r kadar eleman seçerek yapılabilecek </a:t>
                </a:r>
                <a:r>
                  <a:rPr lang="tr-TR" b="1" i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permütasyonlar</a:t>
                </a:r>
                <a:r>
                  <a:rPr lang="tr-TR" b="1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aşağıdaki formülle hesaplanır</a:t>
                </a:r>
                <a:r>
                  <a:rPr lang="tr-TR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:</a:t>
                </a:r>
              </a:p>
              <a:p>
                <a14:m>
                  <m:oMath xmlns:m="http://schemas.openxmlformats.org/officeDocument/2006/math">
                    <m:r>
                      <a:rPr lang="tr-TR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𝒑</m:t>
                    </m:r>
                    <m:r>
                      <a:rPr lang="tr-TR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(</m:t>
                    </m:r>
                    <m:r>
                      <a:rPr lang="tr-TR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𝒏</m:t>
                    </m:r>
                    <m:r>
                      <a:rPr lang="tr-TR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,</m:t>
                    </m:r>
                    <m:r>
                      <a:rPr lang="tr-TR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𝒓</m:t>
                    </m:r>
                    <m:r>
                      <a:rPr lang="tr-TR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)=</m:t>
                    </m:r>
                    <m:f>
                      <m:fPr>
                        <m:ctrlPr>
                          <a:rPr lang="tr-TR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tr-TR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𝒏</m:t>
                        </m:r>
                        <m:r>
                          <a:rPr lang="tr-TR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endChr m:val=""/>
                            <m:ctrlPr>
                              <a:rPr lang="tr-TR" b="1" i="1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tr-TR" b="1" i="1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𝒏</m:t>
                            </m:r>
                            <m:r>
                              <a:rPr lang="tr-TR" b="1" i="1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−</m:t>
                            </m:r>
                            <m:r>
                              <a:rPr lang="tr-TR" b="1" i="1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𝒓</m:t>
                            </m:r>
                            <m:r>
                              <a:rPr lang="tr-TR" b="1" i="1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)!</m:t>
                            </m:r>
                          </m:e>
                        </m:d>
                      </m:den>
                    </m:f>
                  </m:oMath>
                </a14:m>
                <a:endParaRPr lang="tr-TR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r>
                  <a:rPr lang="tr-TR" b="1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Örneğin n elemanlı bir küme için 1'den 10'a kadar olan doğal sayıları alalım. r'yi 4 olarak alırsak, </a:t>
                </a:r>
                <a:r>
                  <a:rPr lang="tr-TR" b="1" i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permütasyonların</a:t>
                </a:r>
                <a:r>
                  <a:rPr lang="tr-TR" b="1" i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sayısı {1, 2, 3, 4, 5, 6, 7, 8, 9, 10} kümesinden sırayı da gözetmek suretiyle oluşturulabilecek 4 değişik elemanlı kümelerin sayısını ifade eder.</a:t>
                </a:r>
              </a:p>
              <a:p>
                <a:endParaRPr lang="tr-TR" dirty="0" smtClean="0"/>
              </a:p>
              <a:p>
                <a:endParaRPr lang="tr-TR" dirty="0"/>
              </a:p>
            </p:txBody>
          </p:sp>
        </mc:Choice>
        <mc:Fallback xmlns="">
          <p:sp>
            <p:nvSpPr>
              <p:cNvPr id="3" name="İçerik Yer Tutucusu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332656"/>
                <a:ext cx="8229600" cy="5793507"/>
              </a:xfrm>
              <a:blipFill rotWithShape="1">
                <a:blip r:embed="rId3"/>
                <a:stretch>
                  <a:fillRect l="-1037" t="-947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0715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009531"/>
          </a:xfrm>
        </p:spPr>
        <p:txBody>
          <a:bodyPr>
            <a:normAutofit fontScale="92500" lnSpcReduction="10000"/>
          </a:bodyPr>
          <a:lstStyle/>
          <a:p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Oluşturulacak küme sıralı olduğundan, 4 değişik elemanın olası seçilme şekillerini düşünüp, bu dörtlü dizilerin seçilme şekillerinin sayısını hesaplayabiliriz:</a:t>
            </a:r>
          </a:p>
          <a:p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elemanlı kümeden seçebileceğimiz 10 tane eleman vardır.</a:t>
            </a:r>
          </a:p>
          <a:p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eleman seçtikten sonra bir daha seçilemediğinden, ikinci elemanı seçerken elimizde 9 sayı kalır. Her ilk seçilen 10 eleman için, 9 tane ikinci eleman seçme şansımız olduğundan ikinci elemanı 10 . 9 = 90 ayrı şekilde </a:t>
            </a:r>
            <a:r>
              <a:rPr lang="tr-T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sıralayabiliriz</a:t>
            </a: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Üçüncü elemanı 10 .9 . 8 şekilde </a:t>
            </a:r>
            <a:r>
              <a:rPr lang="tr-T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sıralayabiliriz</a:t>
            </a: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Dördüncü elemanı 10 . 9 . 8 . 7 şekilde </a:t>
            </a:r>
            <a:r>
              <a:rPr lang="tr-T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sıralayabiliriz</a:t>
            </a: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Beşinci elemanı 10 . 9 . 8 . 7 . 6 şekilde </a:t>
            </a:r>
            <a:r>
              <a:rPr lang="tr-T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sıralayabiliriz</a:t>
            </a:r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Bunu genelleştirip n ve r değişkenleri ile ifade edersek</a:t>
            </a:r>
          </a:p>
          <a:p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İlk eleman için n adet seçenek vardır.</a:t>
            </a:r>
          </a:p>
          <a:p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İkinci eleman için n(n-1) adet seçenek vardır.</a:t>
            </a:r>
          </a:p>
          <a:p>
            <a:r>
              <a:rPr lang="tr-TR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 kadar eleman seçmek için n(n-1)(n-2)...(n-r+1) adet seçenek vardır ki bu da yukarıda verilen formüle eşdeğerdir.</a:t>
            </a:r>
          </a:p>
          <a:p>
            <a:endParaRPr lang="tr-TR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www.globalders.com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6720213"/>
      </p:ext>
    </p:extLst>
  </p:cSld>
  <p:clrMapOvr>
    <a:masterClrMapping/>
  </p:clrMapOvr>
</p:sld>
</file>

<file path=ppt/theme/theme1.xml><?xml version="1.0" encoding="utf-8"?>
<a:theme xmlns:a="http://schemas.openxmlformats.org/drawingml/2006/main" name="Hasır">
  <a:themeElements>
    <a:clrScheme name="Hasır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y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asır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0</TotalTime>
  <Words>261</Words>
  <Application>Microsoft Office PowerPoint</Application>
  <PresentationFormat>Ekran Gösterisi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Hasır</vt:lpstr>
      <vt:lpstr>Permütasyon 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Permütasyon </dc:title>
  <dc:creator>DR</dc:creator>
  <cp:lastModifiedBy>Administrator</cp:lastModifiedBy>
  <cp:revision>2</cp:revision>
  <dcterms:created xsi:type="dcterms:W3CDTF">2012-05-11T08:37:50Z</dcterms:created>
  <dcterms:modified xsi:type="dcterms:W3CDTF">2012-08-10T12:36:03Z</dcterms:modified>
</cp:coreProperties>
</file>