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9A9BE4-0D78-4343-B0D2-0BF8D478B9D2}" type="datetimeFigureOut">
              <a:rPr lang="tr-TR" smtClean="0"/>
              <a:t>10.08.2012</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322EAC-9E12-4EA3-B408-86ADAF0C687D}" type="slidenum">
              <a:rPr lang="tr-TR" smtClean="0"/>
              <a:t>‹#›</a:t>
            </a:fld>
            <a:endParaRPr lang="tr-TR"/>
          </a:p>
        </p:txBody>
      </p:sp>
    </p:spTree>
    <p:extLst>
      <p:ext uri="{BB962C8B-B14F-4D97-AF65-F5344CB8AC3E}">
        <p14:creationId xmlns:p14="http://schemas.microsoft.com/office/powerpoint/2010/main" val="34137151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C9C95CF5-7613-4CB9-BDB7-0E75AB188063}" type="datetime10">
              <a:rPr lang="tr-TR" smtClean="0"/>
              <a:t>15:31</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explode.wav"/>
          </p:stSnd>
        </p:sndAc>
      </p:transition>
    </mc:Choice>
    <mc:Fallback xmlns="">
      <p:transition spd="slow">
        <p:fade/>
        <p:sndAc>
          <p:stSnd>
            <p:snd r:embed="rId3" name="explode.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48690BDC-E15D-4130-A2CD-AA06A860745C}" type="datetime10">
              <a:rPr lang="tr-TR" smtClean="0"/>
              <a:t>15:31</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explode.wav"/>
          </p:stSnd>
        </p:sndAc>
      </p:transition>
    </mc:Choice>
    <mc:Fallback xmlns="">
      <p:transition spd="slow">
        <p:fade/>
        <p:sndAc>
          <p:stSnd>
            <p:snd r:embed="rId3" name="explode.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8B9F587-C514-4A86-B426-E7CA923D9910}" type="datetime10">
              <a:rPr lang="tr-TR" smtClean="0"/>
              <a:t>15:31</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explode.wav"/>
          </p:stSnd>
        </p:sndAc>
      </p:transition>
    </mc:Choice>
    <mc:Fallback xmlns="">
      <p:transition spd="slow">
        <p:fade/>
        <p:sndAc>
          <p:stSnd>
            <p:snd r:embed="rId3" name="explode.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6DC27179-4A5D-4314-8DD7-0CFB4B2510EB}" type="datetime10">
              <a:rPr lang="tr-TR" smtClean="0"/>
              <a:t>15:31</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explode.wav"/>
          </p:stSnd>
        </p:sndAc>
      </p:transition>
    </mc:Choice>
    <mc:Fallback xmlns="">
      <p:transition spd="slow">
        <p:fade/>
        <p:sndAc>
          <p:stSnd>
            <p:snd r:embed="rId3" name="explode.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B5DB466-7990-4031-BF7E-E68145413BEE}" type="datetime10">
              <a:rPr lang="tr-TR" smtClean="0"/>
              <a:t>15:31</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explode.wav"/>
          </p:stSnd>
        </p:sndAc>
      </p:transition>
    </mc:Choice>
    <mc:Fallback xmlns="">
      <p:transition spd="slow">
        <p:fade/>
        <p:sndAc>
          <p:stSnd>
            <p:snd r:embed="rId3" name="explode.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2D355EBE-CBD5-48C9-AD19-ABF227770C6E}" type="datetime10">
              <a:rPr lang="tr-TR" smtClean="0"/>
              <a:t>15:31</a:t>
            </a:fld>
            <a:endParaRPr lang="tr-TR"/>
          </a:p>
        </p:txBody>
      </p:sp>
      <p:sp>
        <p:nvSpPr>
          <p:cNvPr id="6" name="Footer Placeholder 5"/>
          <p:cNvSpPr>
            <a:spLocks noGrp="1"/>
          </p:cNvSpPr>
          <p:nvPr>
            <p:ph type="ftr" sz="quarter" idx="11"/>
          </p:nvPr>
        </p:nvSpPr>
        <p:spPr/>
        <p:txBody>
          <a:bodyPr/>
          <a:lstStyle/>
          <a:p>
            <a:r>
              <a:rPr lang="tr-TR" smtClean="0"/>
              <a:t>www.globalders.com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explode.wav"/>
          </p:stSnd>
        </p:sndAc>
      </p:transition>
    </mc:Choice>
    <mc:Fallback xmlns="">
      <p:transition spd="slow">
        <p:fade/>
        <p:sndAc>
          <p:stSnd>
            <p:snd r:embed="rId3" name="explode.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Date Placeholder 6"/>
          <p:cNvSpPr>
            <a:spLocks noGrp="1"/>
          </p:cNvSpPr>
          <p:nvPr>
            <p:ph type="dt" sz="half" idx="10"/>
          </p:nvPr>
        </p:nvSpPr>
        <p:spPr/>
        <p:txBody>
          <a:bodyPr/>
          <a:lstStyle/>
          <a:p>
            <a:fld id="{23950B40-3034-4476-9377-0F0D18994827}" type="datetime10">
              <a:rPr lang="tr-TR" smtClean="0"/>
              <a:t>15:31</a:t>
            </a:fld>
            <a:endParaRPr lang="tr-TR"/>
          </a:p>
        </p:txBody>
      </p:sp>
      <p:sp>
        <p:nvSpPr>
          <p:cNvPr id="8" name="Footer Placeholder 7"/>
          <p:cNvSpPr>
            <a:spLocks noGrp="1"/>
          </p:cNvSpPr>
          <p:nvPr>
            <p:ph type="ftr" sz="quarter" idx="11"/>
          </p:nvPr>
        </p:nvSpPr>
        <p:spPr/>
        <p:txBody>
          <a:bodyPr/>
          <a:lstStyle/>
          <a:p>
            <a:r>
              <a:rPr lang="tr-TR" smtClean="0"/>
              <a:t>www.globalders.com</a:t>
            </a:r>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explode.wav"/>
          </p:stSnd>
        </p:sndAc>
      </p:transition>
    </mc:Choice>
    <mc:Fallback xmlns="">
      <p:transition spd="slow">
        <p:fade/>
        <p:sndAc>
          <p:stSnd>
            <p:snd r:embed="rId3" name="explode.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A26011CD-EAE0-47B0-95AC-3BE83A550CE9}" type="datetime10">
              <a:rPr lang="tr-TR" smtClean="0"/>
              <a:t>15:31</a:t>
            </a:fld>
            <a:endParaRPr lang="tr-TR"/>
          </a:p>
        </p:txBody>
      </p:sp>
      <p:sp>
        <p:nvSpPr>
          <p:cNvPr id="4" name="Footer Placeholder 3"/>
          <p:cNvSpPr>
            <a:spLocks noGrp="1"/>
          </p:cNvSpPr>
          <p:nvPr>
            <p:ph type="ftr" sz="quarter" idx="11"/>
          </p:nvPr>
        </p:nvSpPr>
        <p:spPr/>
        <p:txBody>
          <a:bodyPr/>
          <a:lstStyle/>
          <a:p>
            <a:r>
              <a:rPr lang="tr-TR" smtClean="0"/>
              <a:t>www.globalders.com</a:t>
            </a:r>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explode.wav"/>
          </p:stSnd>
        </p:sndAc>
      </p:transition>
    </mc:Choice>
    <mc:Fallback xmlns="">
      <p:transition spd="slow">
        <p:fade/>
        <p:sndAc>
          <p:stSnd>
            <p:snd r:embed="rId3" name="explode.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6AEF9E-DF2B-43BD-89B5-CB070AD242EF}" type="datetime10">
              <a:rPr lang="tr-TR" smtClean="0"/>
              <a:t>15:31</a:t>
            </a:fld>
            <a:endParaRPr lang="tr-TR"/>
          </a:p>
        </p:txBody>
      </p:sp>
      <p:sp>
        <p:nvSpPr>
          <p:cNvPr id="3" name="Footer Placeholder 2"/>
          <p:cNvSpPr>
            <a:spLocks noGrp="1"/>
          </p:cNvSpPr>
          <p:nvPr>
            <p:ph type="ftr" sz="quarter" idx="11"/>
          </p:nvPr>
        </p:nvSpPr>
        <p:spPr/>
        <p:txBody>
          <a:bodyPr/>
          <a:lstStyle/>
          <a:p>
            <a:r>
              <a:rPr lang="tr-TR" smtClean="0"/>
              <a:t>www.globalders.com</a:t>
            </a:r>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explode.wav"/>
          </p:stSnd>
        </p:sndAc>
      </p:transition>
    </mc:Choice>
    <mc:Fallback xmlns="">
      <p:transition spd="slow">
        <p:fade/>
        <p:sndAc>
          <p:stSnd>
            <p:snd r:embed="rId3" name="explode.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0FB87CF3-D75B-457D-BE4A-9003A8D72E1F}" type="datetime10">
              <a:rPr lang="tr-TR" smtClean="0"/>
              <a:t>15:31</a:t>
            </a:fld>
            <a:endParaRPr lang="tr-TR"/>
          </a:p>
        </p:txBody>
      </p:sp>
      <p:sp>
        <p:nvSpPr>
          <p:cNvPr id="6" name="Footer Placeholder 5"/>
          <p:cNvSpPr>
            <a:spLocks noGrp="1"/>
          </p:cNvSpPr>
          <p:nvPr>
            <p:ph type="ftr" sz="quarter" idx="11"/>
          </p:nvPr>
        </p:nvSpPr>
        <p:spPr/>
        <p:txBody>
          <a:bodyPr/>
          <a:lstStyle/>
          <a:p>
            <a:r>
              <a:rPr lang="tr-TR" smtClean="0"/>
              <a:t>www.globalders.com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
        <p:nvSpPr>
          <p:cNvPr id="9" name="Content Placeholder 8"/>
          <p:cNvSpPr>
            <a:spLocks noGrp="1"/>
          </p:cNvSpPr>
          <p:nvPr>
            <p:ph sz="quarter" idx="13"/>
          </p:nvPr>
        </p:nvSpPr>
        <p:spPr>
          <a:xfrm>
            <a:off x="304800" y="381000"/>
            <a:ext cx="7772400" cy="494284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explode.wav"/>
          </p:stSnd>
        </p:sndAc>
      </p:transition>
    </mc:Choice>
    <mc:Fallback xmlns="">
      <p:transition spd="slow">
        <p:fade/>
        <p:sndAc>
          <p:stSnd>
            <p:snd r:embed="rId3" name="explode.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tr-TR" smtClean="0"/>
              <a:t>Asıl başlık stili için tıklatın</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8" name="Date Placeholder 7"/>
          <p:cNvSpPr>
            <a:spLocks noGrp="1"/>
          </p:cNvSpPr>
          <p:nvPr>
            <p:ph type="dt" sz="half" idx="10"/>
          </p:nvPr>
        </p:nvSpPr>
        <p:spPr/>
        <p:txBody>
          <a:bodyPr/>
          <a:lstStyle/>
          <a:p>
            <a:fld id="{3D4EC857-C0DE-4A89-9924-BB6A8D299780}" type="datetime10">
              <a:rPr lang="tr-TR" smtClean="0"/>
              <a:t>15:31</a:t>
            </a:fld>
            <a:endParaRPr lang="tr-TR"/>
          </a:p>
        </p:txBody>
      </p:sp>
      <p:sp>
        <p:nvSpPr>
          <p:cNvPr id="9" name="Slide Number Placeholder 8"/>
          <p:cNvSpPr>
            <a:spLocks noGrp="1"/>
          </p:cNvSpPr>
          <p:nvPr>
            <p:ph type="sldNum" sz="quarter" idx="11"/>
          </p:nvPr>
        </p:nvSpPr>
        <p:spPr/>
        <p:txBody>
          <a:bodyPr/>
          <a:lstStyle/>
          <a:p>
            <a:fld id="{F302176B-0E47-46AC-8F43-DAB4B8A37D06}" type="slidenum">
              <a:rPr lang="tr-TR" smtClean="0"/>
              <a:t>‹#›</a:t>
            </a:fld>
            <a:endParaRPr lang="tr-TR"/>
          </a:p>
        </p:txBody>
      </p:sp>
      <p:sp>
        <p:nvSpPr>
          <p:cNvPr id="10" name="Footer Placeholder 9"/>
          <p:cNvSpPr>
            <a:spLocks noGrp="1"/>
          </p:cNvSpPr>
          <p:nvPr>
            <p:ph type="ftr" sz="quarter" idx="12"/>
          </p:nvPr>
        </p:nvSpPr>
        <p:spPr/>
        <p:txBody>
          <a:bodyPr/>
          <a:lstStyle/>
          <a:p>
            <a:r>
              <a:rPr lang="tr-TR" smtClean="0"/>
              <a:t>www.globalders.com</a:t>
            </a:r>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explode.wav"/>
          </p:stSnd>
        </p:sndAc>
      </p:transition>
    </mc:Choice>
    <mc:Fallback xmlns="">
      <p:transition spd="slow">
        <p:fade/>
        <p:sndAc>
          <p:stSnd>
            <p:snd r:embed="rId3" name="explode.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F302176B-0E47-46AC-8F43-DAB4B8A37D06}" type="slidenum">
              <a:rPr lang="tr-TR" smtClean="0"/>
              <a:t>‹#›</a:t>
            </a:fld>
            <a:endParaRPr lang="tr-TR"/>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r>
              <a:rPr lang="tr-TR" smtClean="0"/>
              <a:t>www.globalders.com</a:t>
            </a:r>
            <a:endParaRPr lang="tr-TR"/>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FC55B5F7-2723-4CCF-9DE3-50DD1E5571A4}" type="datetime10">
              <a:rPr lang="tr-TR" smtClean="0"/>
              <a:t>15:31</a:t>
            </a:fld>
            <a:endParaRPr lang="tr-T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mc:AlternateContent xmlns:mc="http://schemas.openxmlformats.org/markup-compatibility/2006" xmlns:p14="http://schemas.microsoft.com/office/powerpoint/2010/main">
    <mc:Choice Requires="p14">
      <p:transition spd="slow" p14:dur="4000">
        <p14:vortex dir="r"/>
        <p:sndAc>
          <p:stSnd>
            <p:snd r:embed="rId13" name="explode.wav"/>
          </p:stSnd>
        </p:sndAc>
      </p:transition>
    </mc:Choice>
    <mc:Fallback xmlns="">
      <p:transition spd="slow">
        <p:fade/>
        <p:sndAc>
          <p:stSnd>
            <p:snd r:embed="rId14" name="explode.wav"/>
          </p:stSnd>
        </p:sndAc>
      </p:transition>
    </mc:Fallback>
  </mc:AlternateContent>
  <p:hf hd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webhatti.com/soru-cevap/561479-pisagor-baglantisinin-gunluk-hayatta-kullanim-yerleri.html" TargetMode="Externa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267744" y="2967335"/>
            <a:ext cx="4320480" cy="1446550"/>
          </a:xfrm>
          <a:prstGeom prst="rect">
            <a:avLst/>
          </a:prstGeom>
          <a:noFill/>
        </p:spPr>
        <p:txBody>
          <a:bodyPr wrap="square" lIns="91440" tIns="45720" rIns="91440" bIns="45720">
            <a:spAutoFit/>
          </a:bodyPr>
          <a:lstStyle/>
          <a:p>
            <a:pPr algn="ctr"/>
            <a:r>
              <a:rPr lang="tr-TR" sz="8800" b="1" i="1" cap="none" spc="0" dirty="0" smtClean="0">
                <a:ln w="24500" cmpd="dbl">
                  <a:solidFill>
                    <a:schemeClr val="tx1"/>
                  </a:solidFill>
                  <a:prstDash val="solid"/>
                  <a:miter lim="800000"/>
                </a:ln>
                <a:solidFill>
                  <a:srgbClr val="C00000"/>
                </a:solidFill>
                <a:effectLst>
                  <a:outerShdw blurRad="38100" dist="38100" dir="7020000" algn="tl">
                    <a:srgbClr val="000000">
                      <a:alpha val="35000"/>
                    </a:srgbClr>
                  </a:outerShdw>
                </a:effectLst>
              </a:rPr>
              <a:t>BAGINTI</a:t>
            </a:r>
            <a:endParaRPr lang="tr-TR" sz="8800" b="1" i="1" cap="none" spc="0" dirty="0">
              <a:ln w="24500" cmpd="dbl">
                <a:solidFill>
                  <a:schemeClr val="tx1"/>
                </a:solidFill>
                <a:prstDash val="solid"/>
                <a:miter lim="800000"/>
              </a:ln>
              <a:solidFill>
                <a:srgbClr val="C00000"/>
              </a:solidFill>
              <a:effectLst>
                <a:outerShdw blurRad="38100" dist="38100" dir="7020000" algn="tl">
                  <a:srgbClr val="000000">
                    <a:alpha val="35000"/>
                  </a:srgbClr>
                </a:outerShdw>
              </a:effectLst>
            </a:endParaRPr>
          </a:p>
        </p:txBody>
      </p:sp>
      <p:sp>
        <p:nvSpPr>
          <p:cNvPr id="6" name="Slayt Numarası Yer Tutucusu 5"/>
          <p:cNvSpPr>
            <a:spLocks noGrp="1"/>
          </p:cNvSpPr>
          <p:nvPr>
            <p:ph type="sldNum" sz="quarter" idx="12"/>
          </p:nvPr>
        </p:nvSpPr>
        <p:spPr/>
        <p:txBody>
          <a:bodyPr/>
          <a:lstStyle/>
          <a:p>
            <a:fld id="{F302176B-0E47-46AC-8F43-DAB4B8A37D06}" type="slidenum">
              <a:rPr lang="tr-TR" smtClean="0"/>
              <a:t>1</a:t>
            </a:fld>
            <a:endParaRPr lang="tr-T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64484485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explode.wav"/>
          </p:stSnd>
        </p:sndAc>
      </p:transition>
    </mc:Choice>
    <mc:Fallback xmlns="">
      <p:transition spd="slow">
        <p:fade/>
        <p:sndAc>
          <p:stSnd>
            <p:snd r:embed="rId3" name="explode.wav"/>
          </p:st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649491"/>
          </a:xfrm>
        </p:spPr>
        <p:txBody>
          <a:bodyPr>
            <a:normAutofit/>
          </a:bodyPr>
          <a:lstStyle/>
          <a:p>
            <a:r>
              <a:rPr lang="tr-TR" sz="3200" b="1" i="1" dirty="0">
                <a:effectLst>
                  <a:outerShdw blurRad="38100" dist="38100" dir="2700000" algn="tl">
                    <a:srgbClr val="000000">
                      <a:alpha val="43137"/>
                    </a:srgbClr>
                  </a:outerShdw>
                </a:effectLst>
              </a:rPr>
              <a:t>Matematikte iki kümenin Kartezyen çarpımının herhangi bir alt kümesi bağıntı olarak tanımlanır. Bir kümedeki bir öğeyi başka bir kümedeki bir öğeye götürür. Yâni, iki öğe arasında bir bağ kurar. Örneğin, göndermeler tek yönlü bir bağıntıdır.</a:t>
            </a:r>
          </a:p>
        </p:txBody>
      </p:sp>
      <p:sp>
        <p:nvSpPr>
          <p:cNvPr id="5" name="Slayt Numarası Yer Tutucusu 4"/>
          <p:cNvSpPr>
            <a:spLocks noGrp="1"/>
          </p:cNvSpPr>
          <p:nvPr>
            <p:ph type="sldNum" sz="quarter" idx="12"/>
          </p:nvPr>
        </p:nvSpPr>
        <p:spPr/>
        <p:txBody>
          <a:bodyPr/>
          <a:lstStyle/>
          <a:p>
            <a:fld id="{F302176B-0E47-46AC-8F43-DAB4B8A37D06}" type="slidenum">
              <a:rPr lang="tr-TR" smtClean="0"/>
              <a:t>2</a:t>
            </a:fld>
            <a:endParaRPr lang="tr-TR"/>
          </a:p>
        </p:txBody>
      </p:sp>
      <p:pic>
        <p:nvPicPr>
          <p:cNvPr id="3074" name="Picture 2" descr="C:\Users\DR\Desktop\imag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3501008"/>
            <a:ext cx="4968552" cy="3356992"/>
          </a:xfrm>
          <a:prstGeom prst="rect">
            <a:avLst/>
          </a:prstGeom>
          <a:noFill/>
          <a:extLst>
            <a:ext uri="{909E8E84-426E-40DD-AFC4-6F175D3DCCD1}">
              <a14:hiddenFill xmlns:a14="http://schemas.microsoft.com/office/drawing/2010/main">
                <a:solidFill>
                  <a:srgbClr val="FFFFFF"/>
                </a:solidFill>
              </a14:hiddenFill>
            </a:ext>
          </a:extLst>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80533841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explode.wav"/>
          </p:stSnd>
        </p:sndAc>
      </p:transition>
    </mc:Choice>
    <mc:Fallback xmlns="">
      <p:transition spd="slow">
        <p:fade/>
        <p:sndAc>
          <p:stSnd>
            <p:snd r:embed="rId4" name="explode.wav"/>
          </p:stSnd>
        </p:sndAc>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38125" y="2036970"/>
            <a:ext cx="8229600" cy="4449233"/>
          </a:xfrm>
        </p:spPr>
        <p:txBody>
          <a:bodyPr>
            <a:normAutofit fontScale="25000" lnSpcReduction="20000"/>
          </a:bodyPr>
          <a:lstStyle/>
          <a:p>
            <a:r>
              <a:rPr lang="tr-TR" sz="8400" b="1" i="1" dirty="0">
                <a:effectLst>
                  <a:outerShdw blurRad="38100" dist="38100" dir="2700000" algn="tl">
                    <a:srgbClr val="000000">
                      <a:alpha val="43137"/>
                    </a:srgbClr>
                  </a:outerShdw>
                </a:effectLst>
              </a:rPr>
              <a:t>Günümüzde başta inşaat sektörü (Kaldırım Bina Yol Yapımı vs. gibi alanlarda kullanılmaktadır) olmak üzere sanayinin birçok alanı ve günlük hayatta pek sık olmasa da bazen kullandığımız Pisagor </a:t>
            </a:r>
            <a:r>
              <a:rPr lang="tr-TR" sz="8400" b="1" i="1" dirty="0" smtClean="0">
                <a:effectLst>
                  <a:outerShdw blurRad="38100" dist="38100" dir="2700000" algn="tl">
                    <a:srgbClr val="000000">
                      <a:alpha val="43137"/>
                    </a:srgbClr>
                  </a:outerShdw>
                </a:effectLst>
              </a:rPr>
              <a:t>teoremi </a:t>
            </a:r>
            <a:r>
              <a:rPr lang="tr-TR" sz="8400" b="1" i="1" dirty="0">
                <a:effectLst>
                  <a:outerShdw blurRad="38100" dist="38100" dir="2700000" algn="tl">
                    <a:srgbClr val="000000">
                      <a:alpha val="43137"/>
                    </a:srgbClr>
                  </a:outerShdw>
                </a:effectLst>
              </a:rPr>
              <a:t>bundan yaklaşık olarak 2500 yıl önce ismini aldı. </a:t>
            </a:r>
            <a:br>
              <a:rPr lang="tr-TR" sz="8400" b="1" i="1" dirty="0">
                <a:effectLst>
                  <a:outerShdw blurRad="38100" dist="38100" dir="2700000" algn="tl">
                    <a:srgbClr val="000000">
                      <a:alpha val="43137"/>
                    </a:srgbClr>
                  </a:outerShdw>
                </a:effectLst>
              </a:rPr>
            </a:br>
            <a:r>
              <a:rPr lang="tr-TR" sz="8400" b="1" i="1" dirty="0">
                <a:effectLst>
                  <a:outerShdw blurRad="38100" dist="38100" dir="2700000" algn="tl">
                    <a:srgbClr val="000000">
                      <a:alpha val="43137"/>
                    </a:srgbClr>
                  </a:outerShdw>
                </a:effectLst>
              </a:rPr>
              <a:t>Yunan felsefeci Pythagoras ( Yaklaşık M.Ö. 580 - M.Ö. 500 ). Doğum yeri olan </a:t>
            </a:r>
            <a:r>
              <a:rPr lang="tr-TR" sz="8400" b="1" i="1" dirty="0" err="1">
                <a:effectLst>
                  <a:outerShdw blurRad="38100" dist="38100" dir="2700000" algn="tl">
                    <a:srgbClr val="000000">
                      <a:alpha val="43137"/>
                    </a:srgbClr>
                  </a:outerShdw>
                </a:effectLst>
              </a:rPr>
              <a:t>Samos</a:t>
            </a:r>
            <a:r>
              <a:rPr lang="tr-TR" sz="8400" b="1" i="1" dirty="0">
                <a:effectLst>
                  <a:outerShdw blurRad="38100" dist="38100" dir="2700000" algn="tl">
                    <a:srgbClr val="000000">
                      <a:alpha val="43137"/>
                    </a:srgbClr>
                  </a:outerShdw>
                </a:effectLst>
              </a:rPr>
              <a:t> </a:t>
            </a:r>
            <a:r>
              <a:rPr lang="tr-TR" sz="8400" b="1" i="1" dirty="0" smtClean="0">
                <a:effectLst>
                  <a:outerShdw blurRad="38100" dist="38100" dir="2700000" algn="tl">
                    <a:srgbClr val="000000">
                      <a:alpha val="43137"/>
                    </a:srgbClr>
                  </a:outerShdw>
                </a:effectLst>
              </a:rPr>
              <a:t>Adasından </a:t>
            </a:r>
            <a:r>
              <a:rPr lang="tr-TR" sz="8400" b="1" i="1" dirty="0">
                <a:effectLst>
                  <a:outerShdw blurRad="38100" dist="38100" dir="2700000" algn="tl">
                    <a:srgbClr val="000000">
                      <a:alpha val="43137"/>
                    </a:srgbClr>
                  </a:outerShdw>
                </a:effectLst>
              </a:rPr>
              <a:t>M.Ö.529da Güney </a:t>
            </a:r>
            <a:r>
              <a:rPr lang="tr-TR" sz="8400" b="1" i="1" dirty="0" err="1">
                <a:effectLst>
                  <a:outerShdw blurRad="38100" dist="38100" dir="2700000" algn="tl">
                    <a:srgbClr val="000000">
                      <a:alpha val="43137"/>
                    </a:srgbClr>
                  </a:outerShdw>
                </a:effectLst>
              </a:rPr>
              <a:t>İtalyaya</a:t>
            </a:r>
            <a:r>
              <a:rPr lang="tr-TR" sz="8400" b="1" i="1" dirty="0">
                <a:effectLst>
                  <a:outerShdw blurRad="38100" dist="38100" dir="2700000" algn="tl">
                    <a:srgbClr val="000000">
                      <a:alpha val="43137"/>
                    </a:srgbClr>
                  </a:outerShdw>
                </a:effectLst>
              </a:rPr>
              <a:t>, </a:t>
            </a:r>
            <a:r>
              <a:rPr lang="tr-TR" sz="8400" b="1" i="1" dirty="0" err="1">
                <a:effectLst>
                  <a:outerShdw blurRad="38100" dist="38100" dir="2700000" algn="tl">
                    <a:srgbClr val="000000">
                      <a:alpha val="43137"/>
                    </a:srgbClr>
                  </a:outerShdw>
                </a:effectLst>
              </a:rPr>
              <a:t>Protonoya</a:t>
            </a:r>
            <a:r>
              <a:rPr lang="tr-TR" sz="8400" b="1" i="1" dirty="0">
                <a:effectLst>
                  <a:outerShdw blurRad="38100" dist="38100" dir="2700000" algn="tl">
                    <a:srgbClr val="000000">
                      <a:alpha val="43137"/>
                    </a:srgbClr>
                  </a:outerShdw>
                </a:effectLst>
              </a:rPr>
              <a:t> göç etti. Güney İtalya bu devirde bir Yunan kolonisi idi ve buraya yerleşenlerce </a:t>
            </a:r>
            <a:r>
              <a:rPr lang="tr-TR" sz="8400" b="1" i="1" dirty="0" err="1">
                <a:effectLst>
                  <a:outerShdw blurRad="38100" dist="38100" dir="2700000" algn="tl">
                    <a:srgbClr val="000000">
                      <a:alpha val="43137"/>
                    </a:srgbClr>
                  </a:outerShdw>
                </a:effectLst>
              </a:rPr>
              <a:t>Magna</a:t>
            </a:r>
            <a:r>
              <a:rPr lang="tr-TR" sz="8400" b="1" i="1" dirty="0">
                <a:effectLst>
                  <a:outerShdw blurRad="38100" dist="38100" dir="2700000" algn="tl">
                    <a:srgbClr val="000000">
                      <a:alpha val="43137"/>
                    </a:srgbClr>
                  </a:outerShdw>
                </a:effectLst>
              </a:rPr>
              <a:t> </a:t>
            </a:r>
            <a:r>
              <a:rPr lang="tr-TR" sz="8400" b="1" i="1" dirty="0" err="1">
                <a:effectLst>
                  <a:outerShdw blurRad="38100" dist="38100" dir="2700000" algn="tl">
                    <a:srgbClr val="000000">
                      <a:alpha val="43137"/>
                    </a:srgbClr>
                  </a:outerShdw>
                </a:effectLst>
              </a:rPr>
              <a:t>Graecia</a:t>
            </a:r>
            <a:r>
              <a:rPr lang="tr-TR" sz="8400" b="1" i="1" dirty="0">
                <a:effectLst>
                  <a:outerShdw blurRad="38100" dist="38100" dir="2700000" algn="tl">
                    <a:srgbClr val="000000">
                      <a:alpha val="43137"/>
                    </a:srgbClr>
                  </a:outerShdw>
                </a:effectLst>
              </a:rPr>
              <a:t> (Büyük Yunanistan) adıyla anılıyordu. Protona da bu yörenin zengin liman kentlerinden biriydi. Pisagor işte burada biraz kişisel çekiciliği, biraz kendisinde var olduğunu iddia ettiği kehanet gücü ve biraz da etrafında oluşturmayı başardığı gizemci havayla kentin zengin ve soylu delikanlılarından 300 kadarını bir çatı altında topladı ve bir gizli örgüt, okul ya da mezhep kurdu. Pisagor, öğrencilerini iki bölüme ayırmıştı : Dinleyiciler ve Matematikçiler. Örgüte </a:t>
            </a:r>
            <a:r>
              <a:rPr lang="tr-TR" sz="8400" b="1" i="1" dirty="0" err="1">
                <a:effectLst>
                  <a:outerShdw blurRad="38100" dist="38100" dir="2700000" algn="tl">
                    <a:srgbClr val="000000">
                      <a:alpha val="43137"/>
                    </a:srgbClr>
                  </a:outerShdw>
                </a:effectLst>
              </a:rPr>
              <a:t>dinleyicilikle</a:t>
            </a:r>
            <a:r>
              <a:rPr lang="tr-TR" sz="8400" b="1" i="1" dirty="0">
                <a:effectLst>
                  <a:outerShdw blurRad="38100" dist="38100" dir="2700000" algn="tl">
                    <a:srgbClr val="000000">
                      <a:alpha val="43137"/>
                    </a:srgbClr>
                  </a:outerShdw>
                </a:effectLst>
              </a:rPr>
              <a:t> başlanıyor ve belirli bir deneme süresinden sonra başarılı olunursa </a:t>
            </a:r>
            <a:r>
              <a:rPr lang="tr-TR" sz="8400" b="1" i="1" dirty="0" err="1">
                <a:effectLst>
                  <a:outerShdw blurRad="38100" dist="38100" dir="2700000" algn="tl">
                    <a:srgbClr val="000000">
                      <a:alpha val="43137"/>
                    </a:srgbClr>
                  </a:outerShdw>
                </a:effectLst>
              </a:rPr>
              <a:t>matematikçiliğe</a:t>
            </a:r>
            <a:r>
              <a:rPr lang="tr-TR" sz="8400" b="1" i="1" dirty="0">
                <a:effectLst>
                  <a:outerShdw blurRad="38100" dist="38100" dir="2700000" algn="tl">
                    <a:srgbClr val="000000">
                      <a:alpha val="43137"/>
                    </a:srgbClr>
                  </a:outerShdw>
                </a:effectLst>
              </a:rPr>
              <a:t> geçiliyordu.</a:t>
            </a:r>
            <a:br>
              <a:rPr lang="tr-TR" sz="8400" b="1" i="1" dirty="0">
                <a:effectLst>
                  <a:outerShdw blurRad="38100" dist="38100" dir="2700000" algn="tl">
                    <a:srgbClr val="000000">
                      <a:alpha val="43137"/>
                    </a:srgbClr>
                  </a:outerShdw>
                </a:effectLst>
              </a:rPr>
            </a:br>
            <a:r>
              <a:rPr lang="tr-TR" sz="8400" dirty="0"/>
              <a:t/>
            </a:r>
            <a:br>
              <a:rPr lang="tr-TR" sz="8400" dirty="0"/>
            </a:br>
            <a:endParaRPr lang="tr-TR" sz="8400" dirty="0"/>
          </a:p>
          <a:p>
            <a:endParaRPr lang="tr-TR" dirty="0"/>
          </a:p>
        </p:txBody>
      </p:sp>
      <p:sp>
        <p:nvSpPr>
          <p:cNvPr id="5" name="Slayt Numarası Yer Tutucusu 4"/>
          <p:cNvSpPr>
            <a:spLocks noGrp="1"/>
          </p:cNvSpPr>
          <p:nvPr>
            <p:ph type="sldNum" sz="quarter" idx="12"/>
          </p:nvPr>
        </p:nvSpPr>
        <p:spPr/>
        <p:txBody>
          <a:bodyPr/>
          <a:lstStyle/>
          <a:p>
            <a:fld id="{F302176B-0E47-46AC-8F43-DAB4B8A37D06}" type="slidenum">
              <a:rPr lang="tr-TR" smtClean="0"/>
              <a:t>3</a:t>
            </a:fld>
            <a:endParaRPr lang="tr-TR"/>
          </a:p>
        </p:txBody>
      </p:sp>
      <p:pic>
        <p:nvPicPr>
          <p:cNvPr id="1027" name="Picture 3" descr="C:\Users\DR\Desktop\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0"/>
            <a:ext cx="3600400" cy="2060067"/>
          </a:xfrm>
          <a:prstGeom prst="rect">
            <a:avLst/>
          </a:prstGeom>
          <a:noFill/>
          <a:extLst>
            <a:ext uri="{909E8E84-426E-40DD-AFC4-6F175D3DCCD1}">
              <a14:hiddenFill xmlns:a14="http://schemas.microsoft.com/office/drawing/2010/main">
                <a:solidFill>
                  <a:srgbClr val="FFFFFF"/>
                </a:solidFill>
              </a14:hiddenFill>
            </a:ext>
          </a:extLst>
        </p:spPr>
      </p:pic>
      <p:sp>
        <p:nvSpPr>
          <p:cNvPr id="7" name="Metin kutusu 6"/>
          <p:cNvSpPr txBox="1"/>
          <p:nvPr/>
        </p:nvSpPr>
        <p:spPr>
          <a:xfrm>
            <a:off x="3924841" y="1413736"/>
            <a:ext cx="4896544" cy="646331"/>
          </a:xfrm>
          <a:prstGeom prst="rect">
            <a:avLst/>
          </a:prstGeom>
          <a:noFill/>
        </p:spPr>
        <p:txBody>
          <a:bodyPr wrap="square" rtlCol="0">
            <a:spAutoFit/>
          </a:bodyPr>
          <a:lstStyle/>
          <a:p>
            <a:r>
              <a:rPr lang="tr-TR" b="1" i="1" dirty="0">
                <a:solidFill>
                  <a:srgbClr val="0070C0"/>
                </a:solidFill>
                <a:effectLst>
                  <a:outerShdw blurRad="38100" dist="38100" dir="2700000" algn="tl">
                    <a:srgbClr val="000000">
                      <a:alpha val="43137"/>
                    </a:srgbClr>
                  </a:outerShdw>
                </a:effectLst>
              </a:rPr>
              <a:t>Pisagor Bağlantısının Günlük Hayatta Kullanım Yerleri...</a:t>
            </a:r>
            <a:endParaRPr lang="tr-TR" i="1" dirty="0">
              <a:solidFill>
                <a:srgbClr val="0070C0"/>
              </a:solidFill>
            </a:endParaRP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248252205"/>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explode.wav"/>
          </p:stSnd>
        </p:sndAc>
      </p:transition>
    </mc:Choice>
    <mc:Fallback xmlns="">
      <p:transition spd="slow">
        <p:fade/>
        <p:sndAc>
          <p:stSnd>
            <p:snd r:embed="rId4" name="explode.wav"/>
          </p:stSnd>
        </p:sndAc>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16632"/>
            <a:ext cx="8229600" cy="6009531"/>
          </a:xfrm>
        </p:spPr>
        <p:txBody>
          <a:bodyPr>
            <a:noAutofit/>
          </a:bodyPr>
          <a:lstStyle/>
          <a:p>
            <a:r>
              <a:rPr lang="tr-TR" sz="2100" b="1" i="1" dirty="0" err="1">
                <a:effectLst>
                  <a:outerShdw blurRad="38100" dist="38100" dir="2700000" algn="tl">
                    <a:srgbClr val="000000">
                      <a:alpha val="43137"/>
                    </a:srgbClr>
                  </a:outerShdw>
                </a:effectLst>
              </a:rPr>
              <a:t>Pisagorculuk</a:t>
            </a:r>
            <a:r>
              <a:rPr lang="tr-TR" sz="2100" b="1" i="1" dirty="0">
                <a:effectLst>
                  <a:outerShdw blurRad="38100" dist="38100" dir="2700000" algn="tl">
                    <a:srgbClr val="000000">
                      <a:alpha val="43137"/>
                    </a:srgbClr>
                  </a:outerShdw>
                </a:effectLst>
              </a:rPr>
              <a:t>; evrende her şeyin bir sayıya bağlı olduğunu öne sürer. Örnek vermek gerekirse % rengin, 6 soğuğun, 7 sağlığın, 8 aşkın nedenidir </a:t>
            </a:r>
            <a:r>
              <a:rPr lang="tr-TR" sz="2100" b="1" i="1" dirty="0" err="1" smtClean="0">
                <a:effectLst>
                  <a:outerShdw blurRad="38100" dist="38100" dir="2700000" algn="tl">
                    <a:srgbClr val="000000">
                      <a:alpha val="43137"/>
                    </a:srgbClr>
                  </a:outerShdw>
                </a:effectLst>
              </a:rPr>
              <a:t>Pisagora</a:t>
            </a:r>
            <a:r>
              <a:rPr lang="tr-TR" sz="2100" b="1" i="1" dirty="0" smtClean="0">
                <a:effectLst>
                  <a:outerShdw blurRad="38100" dist="38100" dir="2700000" algn="tl">
                    <a:srgbClr val="000000">
                      <a:alpha val="43137"/>
                    </a:srgbClr>
                  </a:outerShdw>
                </a:effectLst>
              </a:rPr>
              <a:t> </a:t>
            </a:r>
            <a:r>
              <a:rPr lang="tr-TR" sz="2100" b="1" i="1" dirty="0" err="1">
                <a:effectLst>
                  <a:outerShdw blurRad="38100" dist="38100" dir="2700000" algn="tl">
                    <a:srgbClr val="000000">
                      <a:alpha val="43137"/>
                    </a:srgbClr>
                  </a:outerShdw>
                </a:effectLst>
              </a:rPr>
              <a:t>göre.Pisagorun</a:t>
            </a:r>
            <a:r>
              <a:rPr lang="tr-TR" sz="2100" b="1" i="1" dirty="0">
                <a:effectLst>
                  <a:outerShdw blurRad="38100" dist="38100" dir="2700000" algn="tl">
                    <a:srgbClr val="000000">
                      <a:alpha val="43137"/>
                    </a:srgbClr>
                  </a:outerShdw>
                </a:effectLst>
              </a:rPr>
              <a:t> öğretisinde; düzgün geometrik şekiller de önem taşır. Örneğin Pisagor yeryüzünün düzgün altı yüzlüden, ateşin piramitten, havanın düzgün sekizyüzlüden, suyun </a:t>
            </a:r>
            <a:r>
              <a:rPr lang="tr-TR" sz="2100" b="1" i="1" dirty="0" err="1">
                <a:effectLst>
                  <a:outerShdw blurRad="38100" dist="38100" dir="2700000" algn="tl">
                    <a:srgbClr val="000000">
                      <a:alpha val="43137"/>
                    </a:srgbClr>
                  </a:outerShdw>
                </a:effectLst>
              </a:rPr>
              <a:t>yirmiyüzlüden</a:t>
            </a:r>
            <a:r>
              <a:rPr lang="tr-TR" sz="2100" b="1" i="1" dirty="0">
                <a:effectLst>
                  <a:outerShdw blurRad="38100" dist="38100" dir="2700000" algn="tl">
                    <a:srgbClr val="000000">
                      <a:alpha val="43137"/>
                    </a:srgbClr>
                  </a:outerShdw>
                </a:effectLst>
              </a:rPr>
              <a:t> yaratıldığına inanır. </a:t>
            </a:r>
            <a:r>
              <a:rPr lang="tr-TR" sz="2100" b="1" i="1" dirty="0" err="1">
                <a:effectLst>
                  <a:outerShdw blurRad="38100" dist="38100" dir="2700000" algn="tl">
                    <a:srgbClr val="000000">
                      <a:alpha val="43137"/>
                    </a:srgbClr>
                  </a:outerShdw>
                </a:effectLst>
              </a:rPr>
              <a:t>Pisagorcuların</a:t>
            </a:r>
            <a:r>
              <a:rPr lang="tr-TR" sz="2100" b="1" i="1" dirty="0">
                <a:effectLst>
                  <a:outerShdw blurRad="38100" dist="38100" dir="2700000" algn="tl">
                    <a:srgbClr val="000000">
                      <a:alpha val="43137"/>
                    </a:srgbClr>
                  </a:outerShdw>
                </a:effectLst>
              </a:rPr>
              <a:t> sayılara ve şekillere verdikleri gizemci anlamlar bu kişilerin sayıları ve geometrik şekilleri yakından incelemesine de neden oldu doğal olarak. Bunlar arasında en önemlileri Pisagor Teoremi ile İrrasyonel Sayının bulunmasıdır.</a:t>
            </a:r>
            <a:br>
              <a:rPr lang="tr-TR" sz="2100" b="1" i="1" dirty="0">
                <a:effectLst>
                  <a:outerShdw blurRad="38100" dist="38100" dir="2700000" algn="tl">
                    <a:srgbClr val="000000">
                      <a:alpha val="43137"/>
                    </a:srgbClr>
                  </a:outerShdw>
                </a:effectLst>
              </a:rPr>
            </a:br>
            <a:r>
              <a:rPr lang="tr-TR" sz="2100" b="1" i="1" dirty="0">
                <a:effectLst>
                  <a:outerShdw blurRad="38100" dist="38100" dir="2700000" algn="tl">
                    <a:srgbClr val="000000">
                      <a:alpha val="43137"/>
                    </a:srgbClr>
                  </a:outerShdw>
                </a:effectLst>
              </a:rPr>
              <a:t>Pisagor, müzikle de uğraştı. Telin kısaltılmasıyla çıkardığı sesin inceldiğini keşfetti. İki telden birinin uzunluğu diğerinin iki katı ise, kısa telin çıkardığı ses, uzun telin çıkardığı sesin bir oktav üstündeydi. Eğer tellerin uzunluklarının oranı 3ün 2ye oranı gibiyse, iki telin çıkardığı sesler beşli aralıklı idi. Bu nedenle örneğin bağlamada parmağımızı tellerden birinin ortasına bastığımız zaman, teli titreştirirsek çıkacak olan ses, tel boş titreşirken çıkacak sesin bir oktav üstünde olacaktır. Benzer şekilde eğer parmağımız teli uzunluk 2/3 oranında bölen noktadaysa, telin boş durumuna oranla bir beşli aralık yukarda ses çıkacaktır </a:t>
            </a:r>
            <a:r>
              <a:rPr lang="tr-TR" sz="2100" b="1" i="1" dirty="0" err="1">
                <a:effectLst>
                  <a:outerShdw blurRad="38100" dist="38100" dir="2700000" algn="tl">
                    <a:srgbClr val="000000">
                      <a:alpha val="43137"/>
                    </a:srgbClr>
                  </a:outerShdw>
                </a:effectLst>
              </a:rPr>
              <a:t>Pisagora</a:t>
            </a:r>
            <a:r>
              <a:rPr lang="tr-TR" sz="2100" b="1" i="1" dirty="0">
                <a:effectLst>
                  <a:outerShdw blurRad="38100" dist="38100" dir="2700000" algn="tl">
                    <a:srgbClr val="000000">
                      <a:alpha val="43137"/>
                    </a:srgbClr>
                  </a:outerShdw>
                </a:effectLst>
              </a:rPr>
              <a:t> göre.</a:t>
            </a:r>
            <a:br>
              <a:rPr lang="tr-TR" sz="2100" b="1" i="1" dirty="0">
                <a:effectLst>
                  <a:outerShdw blurRad="38100" dist="38100" dir="2700000" algn="tl">
                    <a:srgbClr val="000000">
                      <a:alpha val="43137"/>
                    </a:srgbClr>
                  </a:outerShdw>
                </a:effectLst>
              </a:rPr>
            </a:br>
            <a:endParaRPr lang="tr-TR" sz="2100" b="1" i="1" dirty="0">
              <a:effectLst>
                <a:outerShdw blurRad="38100" dist="38100" dir="2700000" algn="tl">
                  <a:srgbClr val="000000">
                    <a:alpha val="43137"/>
                  </a:srgbClr>
                </a:outerShdw>
              </a:effectLst>
            </a:endParaRPr>
          </a:p>
        </p:txBody>
      </p:sp>
      <p:sp>
        <p:nvSpPr>
          <p:cNvPr id="5" name="Slayt Numarası Yer Tutucusu 4"/>
          <p:cNvSpPr>
            <a:spLocks noGrp="1"/>
          </p:cNvSpPr>
          <p:nvPr>
            <p:ph type="sldNum" sz="quarter" idx="12"/>
          </p:nvPr>
        </p:nvSpPr>
        <p:spPr/>
        <p:txBody>
          <a:bodyPr/>
          <a:lstStyle/>
          <a:p>
            <a:fld id="{F302176B-0E47-46AC-8F43-DAB4B8A37D06}" type="slidenum">
              <a:rPr lang="tr-TR" smtClean="0"/>
              <a:t>4</a:t>
            </a:fld>
            <a:endParaRPr lang="tr-T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01637969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explode.wav"/>
          </p:stSnd>
        </p:sndAc>
      </p:transition>
    </mc:Choice>
    <mc:Fallback xmlns="">
      <p:transition spd="slow">
        <p:fade/>
        <p:sndAc>
          <p:stSnd>
            <p:snd r:embed="rId3" name="explode.wav"/>
          </p:stSnd>
        </p:sndAc>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88640"/>
            <a:ext cx="8229600" cy="5937523"/>
          </a:xfrm>
        </p:spPr>
        <p:txBody>
          <a:bodyPr>
            <a:normAutofit/>
          </a:bodyPr>
          <a:lstStyle/>
          <a:p>
            <a:r>
              <a:rPr lang="tr-TR" b="1" i="1" dirty="0"/>
              <a:t>Pisagor Astronomi ile de uğraşmıştır Pisagor; sabah yıldızı ile akşam yıldızının aynı yıldız olduğunu anlayan ilk Yunanlıdır. Kendisinden sonra bu yıldız uzun süre Afrodit ile anıldı. Bugün bunun Venüs Gezegeni olduğunu </a:t>
            </a:r>
            <a:r>
              <a:rPr lang="tr-TR" b="1" i="1" dirty="0" smtClean="0"/>
              <a:t>biliyoruz</a:t>
            </a:r>
            <a:r>
              <a:rPr lang="tr-TR" b="1" i="1" dirty="0"/>
              <a:t>. Pisagor, gerek dayandığı öğrenci kitlesi gerekse öğretisinin içerdiği temel öğeler bakımından soylulara yatkın bir felsefeciydi. </a:t>
            </a:r>
            <a:r>
              <a:rPr lang="tr-TR" b="1" i="1" dirty="0" err="1"/>
              <a:t>Pisagorun</a:t>
            </a:r>
            <a:r>
              <a:rPr lang="tr-TR" b="1" i="1" dirty="0"/>
              <a:t> ölümünden 10 yıl kadar önce, Güney </a:t>
            </a:r>
            <a:r>
              <a:rPr lang="tr-TR" b="1" i="1" dirty="0" err="1"/>
              <a:t>İtalyada</a:t>
            </a:r>
            <a:r>
              <a:rPr lang="tr-TR" b="1" i="1" dirty="0"/>
              <a:t> demokratların egemenlik kurmasıyla </a:t>
            </a:r>
            <a:r>
              <a:rPr lang="tr-TR" b="1" i="1" dirty="0" err="1"/>
              <a:t>Pisagorculuk</a:t>
            </a:r>
            <a:r>
              <a:rPr lang="tr-TR" b="1" i="1" dirty="0"/>
              <a:t> ve </a:t>
            </a:r>
            <a:r>
              <a:rPr lang="tr-TR" b="1" i="1" dirty="0" err="1"/>
              <a:t>Pisagorculuk</a:t>
            </a:r>
            <a:r>
              <a:rPr lang="tr-TR" b="1" i="1" dirty="0"/>
              <a:t> yaygın bir şekilde kovuşturmaya uğradı.</a:t>
            </a:r>
            <a:br>
              <a:rPr lang="tr-TR" b="1" i="1" dirty="0"/>
            </a:br>
            <a:endParaRPr lang="tr-TR" b="1" i="1" dirty="0"/>
          </a:p>
        </p:txBody>
      </p:sp>
      <p:sp>
        <p:nvSpPr>
          <p:cNvPr id="5" name="Slayt Numarası Yer Tutucusu 4"/>
          <p:cNvSpPr>
            <a:spLocks noGrp="1"/>
          </p:cNvSpPr>
          <p:nvPr>
            <p:ph type="sldNum" sz="quarter" idx="12"/>
          </p:nvPr>
        </p:nvSpPr>
        <p:spPr/>
        <p:txBody>
          <a:bodyPr/>
          <a:lstStyle/>
          <a:p>
            <a:fld id="{F302176B-0E47-46AC-8F43-DAB4B8A37D06}" type="slidenum">
              <a:rPr lang="tr-TR" smtClean="0"/>
              <a:t>5</a:t>
            </a:fld>
            <a:endParaRPr lang="tr-T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541273775"/>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explode.wav"/>
          </p:stSnd>
        </p:sndAc>
      </p:transition>
    </mc:Choice>
    <mc:Fallback xmlns="">
      <p:transition spd="slow">
        <p:fade/>
        <p:sndAc>
          <p:stSnd>
            <p:snd r:embed="rId3" name="explode.wav"/>
          </p:stSnd>
        </p:sndAc>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9552" y="1772816"/>
            <a:ext cx="8229600" cy="3586410"/>
          </a:xfrm>
        </p:spPr>
        <p:txBody>
          <a:bodyPr>
            <a:normAutofit fontScale="90000"/>
          </a:bodyPr>
          <a:lstStyle/>
          <a:p>
            <a:r>
              <a:rPr lang="tr-TR" b="1" dirty="0">
                <a:effectLst>
                  <a:outerShdw blurRad="38100" dist="38100" dir="2700000" algn="tl">
                    <a:srgbClr val="000000">
                      <a:alpha val="43137"/>
                    </a:srgbClr>
                  </a:outerShdw>
                </a:effectLst>
              </a:rPr>
              <a:t>Kaynak: Pisagor Bağlantısının Günlük Hayatta Kullanım Yerleri... </a:t>
            </a:r>
            <a:r>
              <a:rPr lang="tr-TR" b="1" dirty="0">
                <a:effectLst>
                  <a:outerShdw blurRad="38100" dist="38100" dir="2700000" algn="tl">
                    <a:srgbClr val="000000">
                      <a:alpha val="43137"/>
                    </a:srgbClr>
                  </a:outerShdw>
                </a:effectLst>
                <a:hlinkClick r:id="rId3"/>
              </a:rPr>
              <a:t>http://www.webhatti.com/soru-cevap/561479-pisagor-baglantisinin-gunluk-hayatta-kullanim-yerleri.html#ixzz1vFGrUptR</a:t>
            </a:r>
            <a:r>
              <a:rPr lang="tr-TR" b="1" dirty="0">
                <a:effectLst>
                  <a:outerShdw blurRad="38100" dist="38100" dir="2700000" algn="tl">
                    <a:srgbClr val="000000">
                      <a:alpha val="43137"/>
                    </a:srgbClr>
                  </a:outerShdw>
                </a:effectLst>
              </a:rPr>
              <a:t> </a:t>
            </a:r>
            <a:r>
              <a:rPr lang="tr-TR" dirty="0"/>
              <a:t/>
            </a:r>
            <a:br>
              <a:rPr lang="tr-TR" dirty="0"/>
            </a:br>
            <a:r>
              <a:rPr lang="tr-TR" dirty="0"/>
              <a:t/>
            </a:r>
            <a:br>
              <a:rPr lang="tr-TR" dirty="0"/>
            </a:br>
            <a:endParaRPr lang="tr-TR" dirty="0"/>
          </a:p>
        </p:txBody>
      </p:sp>
      <p:sp>
        <p:nvSpPr>
          <p:cNvPr id="5" name="Slayt Numarası Yer Tutucusu 4"/>
          <p:cNvSpPr>
            <a:spLocks noGrp="1"/>
          </p:cNvSpPr>
          <p:nvPr>
            <p:ph type="sldNum" sz="quarter" idx="12"/>
          </p:nvPr>
        </p:nvSpPr>
        <p:spPr/>
        <p:txBody>
          <a:bodyPr/>
          <a:lstStyle/>
          <a:p>
            <a:fld id="{F302176B-0E47-46AC-8F43-DAB4B8A37D06}" type="slidenum">
              <a:rPr lang="tr-TR" smtClean="0"/>
              <a:t>6</a:t>
            </a:fld>
            <a:endParaRPr lang="tr-TR"/>
          </a:p>
        </p:txBody>
      </p:sp>
      <p:sp>
        <p:nvSpPr>
          <p:cNvPr id="3" name="Altbilgi Yer Tutucusu 2"/>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42867984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explode.wav"/>
          </p:stSnd>
        </p:sndAc>
      </p:transition>
    </mc:Choice>
    <mc:Fallback xmlns="">
      <p:transition spd="slow">
        <p:fade/>
        <p:sndAc>
          <p:stSnd>
            <p:snd r:embed="rId4" name="explode.wav"/>
          </p:stSnd>
        </p:sndAc>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itişiklik">
  <a:themeElements>
    <a:clrScheme name="Bitişiklik">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is">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itişiklik">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10</TotalTime>
  <Words>276</Words>
  <Application>Microsoft Office PowerPoint</Application>
  <PresentationFormat>Ekran Gösterisi (4:3)</PresentationFormat>
  <Paragraphs>19</Paragraphs>
  <Slides>6</Slides>
  <Notes>0</Notes>
  <HiddenSlides>0</HiddenSlides>
  <MMClips>0</MMClips>
  <ScaleCrop>false</ScaleCrop>
  <HeadingPairs>
    <vt:vector size="4" baseType="variant">
      <vt:variant>
        <vt:lpstr>Tema</vt:lpstr>
      </vt:variant>
      <vt:variant>
        <vt:i4>1</vt:i4>
      </vt:variant>
      <vt:variant>
        <vt:lpstr>Slayt Başlıkları</vt:lpstr>
      </vt:variant>
      <vt:variant>
        <vt:i4>6</vt:i4>
      </vt:variant>
    </vt:vector>
  </HeadingPairs>
  <TitlesOfParts>
    <vt:vector size="7" baseType="lpstr">
      <vt:lpstr>Bitişiklik</vt:lpstr>
      <vt:lpstr>PowerPoint Sunusu</vt:lpstr>
      <vt:lpstr>PowerPoint Sunusu</vt:lpstr>
      <vt:lpstr>PowerPoint Sunusu</vt:lpstr>
      <vt:lpstr>PowerPoint Sunusu</vt:lpstr>
      <vt:lpstr>PowerPoint Sunusu</vt:lpstr>
      <vt:lpstr>Kaynak: Pisagor Bağlantısının Günlük Hayatta Kullanım Yerleri... http://www.webhatti.com/soru-cevap/561479-pisagor-baglantisinin-gunluk-hayatta-kullanim-yerleri.html#ixzz1vFGrUptR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DR</dc:creator>
  <cp:lastModifiedBy>Administrator</cp:lastModifiedBy>
  <cp:revision>4</cp:revision>
  <dcterms:created xsi:type="dcterms:W3CDTF">2012-05-18T17:53:25Z</dcterms:created>
  <dcterms:modified xsi:type="dcterms:W3CDTF">2012-08-10T12:31:20Z</dcterms:modified>
</cp:coreProperties>
</file>