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726B65-1236-4C0F-995F-828DE1146267}"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6A6031-11AB-4E92-91E9-E2D7915A9CE6}" type="slidenum">
              <a:rPr lang="tr-TR" smtClean="0"/>
              <a:t>‹#›</a:t>
            </a:fld>
            <a:endParaRPr lang="tr-TR"/>
          </a:p>
        </p:txBody>
      </p:sp>
    </p:spTree>
    <p:extLst>
      <p:ext uri="{BB962C8B-B14F-4D97-AF65-F5344CB8AC3E}">
        <p14:creationId xmlns:p14="http://schemas.microsoft.com/office/powerpoint/2010/main" val="1100130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68715D6F-1F29-42E4-8084-749834221A55}" type="datetime1">
              <a:rPr lang="tr-TR" smtClean="0"/>
              <a:t>10.08.2012</a:t>
            </a:fld>
            <a:endParaRPr lang="tr-TR"/>
          </a:p>
        </p:txBody>
      </p:sp>
      <p:sp>
        <p:nvSpPr>
          <p:cNvPr id="19" name="Footer Placeholder 18"/>
          <p:cNvSpPr>
            <a:spLocks noGrp="1"/>
          </p:cNvSpPr>
          <p:nvPr>
            <p:ph type="ftr" sz="quarter" idx="11"/>
          </p:nvPr>
        </p:nvSpPr>
        <p:spPr/>
        <p:txBody>
          <a:bodyPr/>
          <a:lstStyle/>
          <a:p>
            <a:r>
              <a:rPr lang="tr-TR" smtClean="0"/>
              <a:t>www.globalders.com</a:t>
            </a:r>
            <a:endParaRPr lang="tr-TR"/>
          </a:p>
        </p:txBody>
      </p:sp>
      <p:sp>
        <p:nvSpPr>
          <p:cNvPr id="27" name="Slide Number Placeholder 26"/>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37043AD8-E332-4FC4-AE5E-7BB85718ADB1}"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FD0D689-8DD1-42C9-BE3E-CE823294D740}"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54CF24E0-FBC0-4022-8853-0946DEB9C59F}"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E691DC71-7C3C-45A3-9AB9-A818B9022873}"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547A7FF6-A383-47D6-962D-76C19FD152BC}"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863F9E16-102F-4DDB-B4FA-48527B82E762}" type="datetime1">
              <a:rPr lang="tr-TR" smtClean="0"/>
              <a:t>10.08.2012</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F9D3327-B8CD-463D-905B-0A4EE8DF345A}" type="datetime1">
              <a:rPr lang="tr-TR" smtClean="0"/>
              <a:t>10.08.2012</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E8F84-08F7-48C2-85A6-FEFB488F86FF}" type="datetime1">
              <a:rPr lang="tr-TR" smtClean="0"/>
              <a:t>10.08.2012</a:t>
            </a:fld>
            <a:endParaRPr lang="tr-TR"/>
          </a:p>
        </p:txBody>
      </p:sp>
      <p:sp>
        <p:nvSpPr>
          <p:cNvPr id="3" name="Footer Placeholder 2"/>
          <p:cNvSpPr>
            <a:spLocks noGrp="1"/>
          </p:cNvSpPr>
          <p:nvPr>
            <p:ph type="ftr" sz="quarter" idx="11"/>
          </p:nvPr>
        </p:nvSpPr>
        <p:spPr/>
        <p:txBody>
          <a:bodyPr/>
          <a:lstStyle/>
          <a:p>
            <a:r>
              <a:rPr lang="tr-TR" smtClean="0"/>
              <a:t>www.globalders.com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1BF8CAC0-A3A3-4ED6-B956-185D555F41F5}"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70BA94F5-9512-4DE2-8A00-42B555E7CDDB}"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F302176B-0E47-46AC-8F43-DAB4B8A37D06}" type="slidenum">
              <a:rPr lang="tr-TR" smtClean="0"/>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0B7FE15-3318-4875-8B24-7E6A2DC3FA83}" type="datetime1">
              <a:rPr lang="tr-TR" smtClean="0"/>
              <a:t>10.08.2012</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www.globalders.com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z="8000" b="1" i="1" dirty="0" err="1">
                <a:solidFill>
                  <a:srgbClr val="FFFF00"/>
                </a:solidFill>
                <a:effectLst>
                  <a:outerShdw blurRad="38100" dist="38100" dir="2700000" algn="tl">
                    <a:srgbClr val="000000">
                      <a:alpha val="43137"/>
                    </a:srgbClr>
                  </a:outerShdw>
                </a:effectLst>
              </a:rPr>
              <a:t>Binom</a:t>
            </a:r>
            <a:r>
              <a:rPr lang="tr-TR" sz="8000" b="1" i="1" dirty="0">
                <a:solidFill>
                  <a:srgbClr val="FF0000"/>
                </a:solidFill>
                <a:effectLst>
                  <a:outerShdw blurRad="38100" dist="38100" dir="2700000" algn="tl">
                    <a:srgbClr val="000000">
                      <a:alpha val="43137"/>
                    </a:srgbClr>
                  </a:outerShdw>
                </a:effectLst>
              </a:rPr>
              <a:t> açılımı</a:t>
            </a:r>
            <a:endParaRPr lang="tr-TR" sz="8000" i="1" dirty="0">
              <a:solidFill>
                <a:srgbClr val="FF0000"/>
              </a:solidFill>
              <a:effectLst>
                <a:outerShdw blurRad="38100" dist="38100" dir="2700000" algn="tl">
                  <a:srgbClr val="000000">
                    <a:alpha val="43137"/>
                  </a:srgbClr>
                </a:outerShdw>
              </a:effectLst>
            </a:endParaRP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25449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u="sng" dirty="0" smtClean="0">
                <a:solidFill>
                  <a:schemeClr val="tx1">
                    <a:lumMod val="95000"/>
                    <a:lumOff val="5000"/>
                  </a:schemeClr>
                </a:solidFill>
                <a:effectLst>
                  <a:outerShdw blurRad="38100" dist="38100" dir="2700000" algn="tl">
                    <a:srgbClr val="000000">
                      <a:alpha val="43137"/>
                    </a:srgbClr>
                  </a:outerShdw>
                </a:effectLst>
              </a:rPr>
              <a:t>Matematikte </a:t>
            </a:r>
            <a:r>
              <a:rPr lang="tr-TR" b="1" i="1" u="sng" dirty="0" err="1">
                <a:solidFill>
                  <a:schemeClr val="tx1">
                    <a:lumMod val="95000"/>
                    <a:lumOff val="5000"/>
                  </a:schemeClr>
                </a:solidFill>
                <a:effectLst>
                  <a:outerShdw blurRad="38100" dist="38100" dir="2700000" algn="tl">
                    <a:srgbClr val="000000">
                      <a:alpha val="43137"/>
                    </a:srgbClr>
                  </a:outerShdw>
                </a:effectLst>
              </a:rPr>
              <a:t>binom</a:t>
            </a:r>
            <a:r>
              <a:rPr lang="tr-TR" b="1" i="1" u="sng" dirty="0">
                <a:solidFill>
                  <a:schemeClr val="tx1">
                    <a:lumMod val="95000"/>
                    <a:lumOff val="5000"/>
                  </a:schemeClr>
                </a:solidFill>
                <a:effectLst>
                  <a:outerShdw blurRad="38100" dist="38100" dir="2700000" algn="tl">
                    <a:srgbClr val="000000">
                      <a:alpha val="43137"/>
                    </a:srgbClr>
                  </a:outerShdw>
                </a:effectLst>
              </a:rPr>
              <a:t> açılımı, iki sayının </a:t>
            </a:r>
            <a:r>
              <a:rPr lang="tr-TR" b="1" i="1" u="sng" dirty="0">
                <a:solidFill>
                  <a:schemeClr val="tx1"/>
                </a:solidFill>
                <a:effectLst>
                  <a:outerShdw blurRad="38100" dist="38100" dir="2700000" algn="tl">
                    <a:srgbClr val="000000">
                      <a:alpha val="43137"/>
                    </a:srgbClr>
                  </a:outerShdw>
                </a:effectLst>
              </a:rPr>
              <a:t>toplamının</a:t>
            </a:r>
            <a:r>
              <a:rPr lang="tr-TR" b="1" i="1" u="sng" dirty="0">
                <a:solidFill>
                  <a:schemeClr val="tx1">
                    <a:lumMod val="95000"/>
                    <a:lumOff val="5000"/>
                  </a:schemeClr>
                </a:solidFill>
                <a:effectLst>
                  <a:outerShdw blurRad="38100" dist="38100" dir="2700000" algn="tl">
                    <a:srgbClr val="000000">
                      <a:alpha val="43137"/>
                    </a:srgbClr>
                  </a:outerShdw>
                </a:effectLst>
              </a:rPr>
              <a:t> üslü ifadesinin açılımıdır.</a:t>
            </a:r>
          </a:p>
        </p:txBody>
      </p:sp>
      <mc:AlternateContent xmlns:mc="http://schemas.openxmlformats.org/markup-compatibility/2006" xmlns:a14="http://schemas.microsoft.com/office/drawing/2010/main">
        <mc:Choice Requires="a14">
          <p:sp>
            <p:nvSpPr>
              <p:cNvPr id="3" name="İçerik Yer Tutucusu 2"/>
              <p:cNvSpPr>
                <a:spLocks noGrp="1"/>
              </p:cNvSpPr>
              <p:nvPr>
                <p:ph idx="1"/>
              </p:nvPr>
            </p:nvSpPr>
            <p:spPr>
              <a:xfrm>
                <a:off x="457200" y="1988840"/>
                <a:ext cx="8229600" cy="4137323"/>
              </a:xfrm>
            </p:spPr>
            <p:txBody>
              <a:bodyPr/>
              <a:lstStyle/>
              <a:p>
                <a:pPr marL="0" indent="0">
                  <a:buNone/>
                </a:pPr>
                <a14:m>
                  <m:oMathPara xmlns:m="http://schemas.openxmlformats.org/officeDocument/2006/math">
                    <m:oMathParaPr>
                      <m:jc m:val="centerGroup"/>
                    </m:oMathParaPr>
                    <m:oMath xmlns:m="http://schemas.openxmlformats.org/officeDocument/2006/math">
                      <m:sSup>
                        <m:sSupPr>
                          <m:ctrlPr>
                            <a:rPr lang="tr-TR" b="1" i="1" smtClean="0">
                              <a:effectLst>
                                <a:outerShdw blurRad="38100" dist="38100" dir="2700000" algn="tl">
                                  <a:srgbClr val="000000">
                                    <a:alpha val="43137"/>
                                  </a:srgbClr>
                                </a:outerShdw>
                              </a:effectLst>
                              <a:latin typeface="Cambria Math"/>
                            </a:rPr>
                          </m:ctrlPr>
                        </m:sSupPr>
                        <m:e>
                          <m:d>
                            <m:dPr>
                              <m:ctrlPr>
                                <a:rPr lang="tr-TR" b="1" i="1">
                                  <a:effectLst>
                                    <a:outerShdw blurRad="38100" dist="38100" dir="2700000" algn="tl">
                                      <a:srgbClr val="000000">
                                        <a:alpha val="43137"/>
                                      </a:srgbClr>
                                    </a:outerShdw>
                                  </a:effectLst>
                                  <a:latin typeface="Cambria Math"/>
                                </a:rPr>
                              </m:ctrlPr>
                            </m:dPr>
                            <m:e>
                              <m:r>
                                <a:rPr lang="tr-TR" b="1" i="1">
                                  <a:effectLst>
                                    <a:outerShdw blurRad="38100" dist="38100" dir="2700000" algn="tl">
                                      <a:srgbClr val="000000">
                                        <a:alpha val="43137"/>
                                      </a:srgbClr>
                                    </a:outerShdw>
                                  </a:effectLst>
                                  <a:latin typeface="Cambria Math"/>
                                </a:rPr>
                                <m:t>𝒙</m:t>
                              </m:r>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𝒚</m:t>
                              </m:r>
                            </m:e>
                          </m:d>
                        </m:e>
                        <m:sup>
                          <m:r>
                            <a:rPr lang="tr-TR" b="1" i="1">
                              <a:effectLst>
                                <a:outerShdw blurRad="38100" dist="38100" dir="2700000" algn="tl">
                                  <a:srgbClr val="000000">
                                    <a:alpha val="43137"/>
                                  </a:srgbClr>
                                </a:outerShdw>
                              </a:effectLst>
                              <a:latin typeface="Cambria Math"/>
                            </a:rPr>
                            <m:t>𝒏</m:t>
                          </m:r>
                        </m:sup>
                      </m:sSup>
                      <m:r>
                        <a:rPr lang="tr-TR" b="1" i="1">
                          <a:effectLst>
                            <a:outerShdw blurRad="38100" dist="38100" dir="2700000" algn="tl">
                              <a:srgbClr val="000000">
                                <a:alpha val="43137"/>
                              </a:srgbClr>
                            </a:outerShdw>
                          </a:effectLst>
                          <a:latin typeface="Cambria Math"/>
                        </a:rPr>
                        <m:t>=</m:t>
                      </m:r>
                      <m:nary>
                        <m:naryPr>
                          <m:chr m:val="∑"/>
                          <m:limLoc m:val="undOvr"/>
                          <m:grow m:val="on"/>
                          <m:ctrlPr>
                            <a:rPr lang="tr-TR" b="1" i="1">
                              <a:effectLst>
                                <a:outerShdw blurRad="38100" dist="38100" dir="2700000" algn="tl">
                                  <a:srgbClr val="000000">
                                    <a:alpha val="43137"/>
                                  </a:srgbClr>
                                </a:outerShdw>
                              </a:effectLst>
                              <a:latin typeface="Cambria Math"/>
                            </a:rPr>
                          </m:ctrlPr>
                        </m:naryPr>
                        <m:sub>
                          <m:r>
                            <a:rPr lang="tr-TR" b="1" i="1">
                              <a:effectLst>
                                <a:outerShdw blurRad="38100" dist="38100" dir="2700000" algn="tl">
                                  <a:srgbClr val="000000">
                                    <a:alpha val="43137"/>
                                  </a:srgbClr>
                                </a:outerShdw>
                              </a:effectLst>
                              <a:latin typeface="Cambria Math"/>
                            </a:rPr>
                            <m:t>𝒌</m:t>
                          </m:r>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𝟎</m:t>
                          </m:r>
                        </m:sub>
                        <m:sup>
                          <m:r>
                            <a:rPr lang="tr-TR" b="1" i="1">
                              <a:effectLst>
                                <a:outerShdw blurRad="38100" dist="38100" dir="2700000" algn="tl">
                                  <a:srgbClr val="000000">
                                    <a:alpha val="43137"/>
                                  </a:srgbClr>
                                </a:outerShdw>
                              </a:effectLst>
                              <a:latin typeface="Cambria Math"/>
                            </a:rPr>
                            <m:t>𝒏</m:t>
                          </m:r>
                        </m:sup>
                        <m:e>
                          <m:d>
                            <m:dPr>
                              <m:begChr m:val=""/>
                              <m:ctrlPr>
                                <a:rPr lang="tr-TR" b="1" i="1">
                                  <a:effectLst>
                                    <a:outerShdw blurRad="38100" dist="38100" dir="2700000" algn="tl">
                                      <a:srgbClr val="000000">
                                        <a:alpha val="43137"/>
                                      </a:srgbClr>
                                    </a:outerShdw>
                                  </a:effectLst>
                                  <a:latin typeface="Cambria Math"/>
                                </a:rPr>
                              </m:ctrlPr>
                            </m:dPr>
                            <m:e>
                              <m:sSup>
                                <m:sSupPr>
                                  <m:ctrlPr>
                                    <a:rPr lang="tr-TR" b="1" i="1">
                                      <a:effectLst>
                                        <a:outerShdw blurRad="38100" dist="38100" dir="2700000" algn="tl">
                                          <a:srgbClr val="000000">
                                            <a:alpha val="43137"/>
                                          </a:srgbClr>
                                        </a:outerShdw>
                                      </a:effectLst>
                                      <a:latin typeface="Cambria Math"/>
                                    </a:rPr>
                                  </m:ctrlPr>
                                </m:sSupPr>
                                <m:e>
                                  <m:r>
                                    <a:rPr lang="tr-TR" b="1" i="1">
                                      <a:effectLst>
                                        <a:outerShdw blurRad="38100" dist="38100" dir="2700000" algn="tl">
                                          <a:srgbClr val="000000">
                                            <a:alpha val="43137"/>
                                          </a:srgbClr>
                                        </a:outerShdw>
                                      </a:effectLst>
                                      <a:latin typeface="Cambria Math"/>
                                    </a:rPr>
                                    <m:t>(</m:t>
                                  </m:r>
                                </m:e>
                                <m:sup>
                                  <m:r>
                                    <a:rPr lang="tr-TR" b="1" i="1">
                                      <a:effectLst>
                                        <a:outerShdw blurRad="38100" dist="38100" dir="2700000" algn="tl">
                                          <a:srgbClr val="000000">
                                            <a:alpha val="43137"/>
                                          </a:srgbClr>
                                        </a:outerShdw>
                                      </a:effectLst>
                                      <a:latin typeface="Cambria Math"/>
                                    </a:rPr>
                                    <m:t>𝒏</m:t>
                                  </m:r>
                                </m:sup>
                              </m:sSup>
                              <m:sSub>
                                <m:sSubPr>
                                  <m:ctrlPr>
                                    <a:rPr lang="tr-TR" b="1" i="1">
                                      <a:effectLst>
                                        <a:outerShdw blurRad="38100" dist="38100" dir="2700000" algn="tl">
                                          <a:srgbClr val="000000">
                                            <a:alpha val="43137"/>
                                          </a:srgbClr>
                                        </a:outerShdw>
                                      </a:effectLst>
                                      <a:latin typeface="Cambria Math"/>
                                    </a:rPr>
                                  </m:ctrlPr>
                                </m:sSubPr>
                                <m:e/>
                                <m:sub>
                                  <m:r>
                                    <a:rPr lang="tr-TR" b="1" i="1">
                                      <a:effectLst>
                                        <a:outerShdw blurRad="38100" dist="38100" dir="2700000" algn="tl">
                                          <a:srgbClr val="000000">
                                            <a:alpha val="43137"/>
                                          </a:srgbClr>
                                        </a:outerShdw>
                                      </a:effectLst>
                                      <a:latin typeface="Cambria Math"/>
                                    </a:rPr>
                                    <m:t>𝒌</m:t>
                                  </m:r>
                                </m:sub>
                              </m:sSub>
                              <m:r>
                                <a:rPr lang="tr-TR" b="1" i="1">
                                  <a:effectLst>
                                    <a:outerShdw blurRad="38100" dist="38100" dir="2700000" algn="tl">
                                      <a:srgbClr val="000000">
                                        <a:alpha val="43137"/>
                                      </a:srgbClr>
                                    </a:outerShdw>
                                  </a:effectLst>
                                  <a:latin typeface="Cambria Math"/>
                                </a:rPr>
                                <m:t>)</m:t>
                              </m:r>
                              <m:sSup>
                                <m:sSupPr>
                                  <m:ctrlPr>
                                    <a:rPr lang="tr-TR" b="1" i="1">
                                      <a:effectLst>
                                        <a:outerShdw blurRad="38100" dist="38100" dir="2700000" algn="tl">
                                          <a:srgbClr val="000000">
                                            <a:alpha val="43137"/>
                                          </a:srgbClr>
                                        </a:outerShdw>
                                      </a:effectLst>
                                      <a:latin typeface="Cambria Math"/>
                                    </a:rPr>
                                  </m:ctrlPr>
                                </m:sSupPr>
                                <m:e>
                                  <m:r>
                                    <a:rPr lang="tr-TR" b="1" i="1">
                                      <a:effectLst>
                                        <a:outerShdw blurRad="38100" dist="38100" dir="2700000" algn="tl">
                                          <a:srgbClr val="000000">
                                            <a:alpha val="43137"/>
                                          </a:srgbClr>
                                        </a:outerShdw>
                                      </a:effectLst>
                                      <a:latin typeface="Cambria Math"/>
                                    </a:rPr>
                                    <m:t>𝒙</m:t>
                                  </m:r>
                                </m:e>
                                <m:sup>
                                  <m:r>
                                    <a:rPr lang="tr-TR" b="1" i="1">
                                      <a:effectLst>
                                        <a:outerShdw blurRad="38100" dist="38100" dir="2700000" algn="tl">
                                          <a:srgbClr val="000000">
                                            <a:alpha val="43137"/>
                                          </a:srgbClr>
                                        </a:outerShdw>
                                      </a:effectLst>
                                      <a:latin typeface="Cambria Math"/>
                                    </a:rPr>
                                    <m:t>𝒌</m:t>
                                  </m:r>
                                </m:sup>
                              </m:sSup>
                              <m:sSup>
                                <m:sSupPr>
                                  <m:ctrlPr>
                                    <a:rPr lang="tr-TR" b="1" i="1">
                                      <a:effectLst>
                                        <a:outerShdw blurRad="38100" dist="38100" dir="2700000" algn="tl">
                                          <a:srgbClr val="000000">
                                            <a:alpha val="43137"/>
                                          </a:srgbClr>
                                        </a:outerShdw>
                                      </a:effectLst>
                                      <a:latin typeface="Cambria Math"/>
                                    </a:rPr>
                                  </m:ctrlPr>
                                </m:sSupPr>
                                <m:e>
                                  <m:r>
                                    <a:rPr lang="tr-TR" b="1" i="1">
                                      <a:effectLst>
                                        <a:outerShdw blurRad="38100" dist="38100" dir="2700000" algn="tl">
                                          <a:srgbClr val="000000">
                                            <a:alpha val="43137"/>
                                          </a:srgbClr>
                                        </a:outerShdw>
                                      </a:effectLst>
                                      <a:latin typeface="Cambria Math"/>
                                    </a:rPr>
                                    <m:t>𝒚</m:t>
                                  </m:r>
                                </m:e>
                                <m:sup>
                                  <m:r>
                                    <a:rPr lang="tr-TR" b="1" i="1">
                                      <a:effectLst>
                                        <a:outerShdw blurRad="38100" dist="38100" dir="2700000" algn="tl">
                                          <a:srgbClr val="000000">
                                            <a:alpha val="43137"/>
                                          </a:srgbClr>
                                        </a:outerShdw>
                                      </a:effectLst>
                                      <a:latin typeface="Cambria Math"/>
                                    </a:rPr>
                                    <m:t>𝒏</m:t>
                                  </m:r>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𝒌</m:t>
                                  </m:r>
                                </m:sup>
                              </m:sSup>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𝒔𝒊𝒈𝒎𝒂</m:t>
                              </m:r>
                            </m:e>
                          </m:d>
                        </m:e>
                      </m:nary>
                    </m:oMath>
                  </m:oMathPara>
                </a14:m>
                <a:endParaRPr lang="tr-TR" b="1" i="1" dirty="0" smtClean="0">
                  <a:effectLst>
                    <a:outerShdw blurRad="38100" dist="38100" dir="2700000" algn="tl">
                      <a:srgbClr val="000000">
                        <a:alpha val="43137"/>
                      </a:srgbClr>
                    </a:outerShdw>
                  </a:effectLst>
                </a:endParaRPr>
              </a:p>
              <a:p>
                <a:pPr marL="0" indent="0">
                  <a:buNone/>
                </a:pPr>
                <a:r>
                  <a:rPr lang="tr-TR" dirty="0"/>
                  <a:t>Burada </a:t>
                </a:r>
                <a:r>
                  <a:rPr lang="tr-TR" b="1" i="1" dirty="0" smtClean="0">
                    <a:effectLst>
                      <a:outerShdw blurRad="38100" dist="38100" dir="2700000" algn="tl">
                        <a:srgbClr val="000000">
                          <a:alpha val="43137"/>
                        </a:srgbClr>
                      </a:outerShdw>
                    </a:effectLst>
                  </a:rPr>
                  <a:t>, </a:t>
                </a:r>
                <a14:m>
                  <m:oMath xmlns:m="http://schemas.openxmlformats.org/officeDocument/2006/math">
                    <m:d>
                      <m:dPr>
                        <m:begChr m:val=""/>
                        <m:ctrlPr>
                          <a:rPr lang="tr-TR" b="1" i="1">
                            <a:effectLst>
                              <a:outerShdw blurRad="38100" dist="38100" dir="2700000" algn="tl">
                                <a:srgbClr val="000000">
                                  <a:alpha val="43137"/>
                                </a:srgbClr>
                              </a:outerShdw>
                            </a:effectLst>
                            <a:latin typeface="Cambria Math"/>
                          </a:rPr>
                        </m:ctrlPr>
                      </m:dPr>
                      <m:e>
                        <m:sSubSup>
                          <m:sSubSupPr>
                            <m:ctrlPr>
                              <a:rPr lang="tr-TR" b="1" i="1">
                                <a:effectLst>
                                  <a:outerShdw blurRad="38100" dist="38100" dir="2700000" algn="tl">
                                    <a:srgbClr val="000000">
                                      <a:alpha val="43137"/>
                                    </a:srgbClr>
                                  </a:outerShdw>
                                </a:effectLst>
                                <a:latin typeface="Cambria Math"/>
                              </a:rPr>
                            </m:ctrlPr>
                          </m:sSubSupPr>
                          <m:e>
                            <m:r>
                              <a:rPr lang="tr-TR" b="1" i="1">
                                <a:effectLst>
                                  <a:outerShdw blurRad="38100" dist="38100" dir="2700000" algn="tl">
                                    <a:srgbClr val="000000">
                                      <a:alpha val="43137"/>
                                    </a:srgbClr>
                                  </a:outerShdw>
                                </a:effectLst>
                                <a:latin typeface="Cambria Math"/>
                              </a:rPr>
                              <m:t>(</m:t>
                            </m:r>
                          </m:e>
                          <m:sub>
                            <m:r>
                              <a:rPr lang="tr-TR" b="1" i="1">
                                <a:effectLst>
                                  <a:outerShdw blurRad="38100" dist="38100" dir="2700000" algn="tl">
                                    <a:srgbClr val="000000">
                                      <a:alpha val="43137"/>
                                    </a:srgbClr>
                                  </a:outerShdw>
                                </a:effectLst>
                                <a:latin typeface="Cambria Math"/>
                              </a:rPr>
                              <m:t>𝒌</m:t>
                            </m:r>
                          </m:sub>
                          <m:sup>
                            <m:r>
                              <a:rPr lang="tr-TR" b="1" i="1">
                                <a:effectLst>
                                  <a:outerShdw blurRad="38100" dist="38100" dir="2700000" algn="tl">
                                    <a:srgbClr val="000000">
                                      <a:alpha val="43137"/>
                                    </a:srgbClr>
                                  </a:outerShdw>
                                </a:effectLst>
                                <a:latin typeface="Cambria Math"/>
                              </a:rPr>
                              <m:t>𝒏</m:t>
                            </m:r>
                          </m:sup>
                        </m:sSubSup>
                      </m:e>
                    </m:d>
                  </m:oMath>
                </a14:m>
                <a:r>
                  <a:rPr lang="tr-TR" b="1" i="1" dirty="0">
                    <a:effectLst>
                      <a:outerShdw blurRad="38100" dist="38100" dir="2700000" algn="tl">
                        <a:srgbClr val="000000">
                          <a:alpha val="43137"/>
                        </a:srgbClr>
                      </a:outerShdw>
                    </a:effectLst>
                  </a:rPr>
                  <a:t> </a:t>
                </a:r>
                <a:r>
                  <a:rPr lang="tr-TR" dirty="0" smtClean="0"/>
                  <a:t>‘ nın k‘ li kombinasyonudur.</a:t>
                </a:r>
              </a:p>
              <a:p>
                <a:pPr marL="0" indent="0">
                  <a:buNone/>
                </a:pPr>
                <a14:m>
                  <m:oMathPara xmlns:m="http://schemas.openxmlformats.org/officeDocument/2006/math">
                    <m:oMathParaPr>
                      <m:jc m:val="centerGroup"/>
                    </m:oMathParaPr>
                    <m:oMath xmlns:m="http://schemas.openxmlformats.org/officeDocument/2006/math">
                      <m:sSubSup>
                        <m:sSubSupPr>
                          <m:ctrlPr>
                            <a:rPr lang="tr-TR" b="1" i="1" smtClean="0">
                              <a:effectLst>
                                <a:outerShdw blurRad="38100" dist="38100" dir="2700000" algn="tl">
                                  <a:srgbClr val="000000">
                                    <a:alpha val="43137"/>
                                  </a:srgbClr>
                                </a:outerShdw>
                              </a:effectLst>
                              <a:latin typeface="Cambria Math"/>
                            </a:rPr>
                          </m:ctrlPr>
                        </m:sSubSupPr>
                        <m:e>
                          <m:r>
                            <a:rPr lang="tr-TR" b="1" i="1">
                              <a:effectLst>
                                <a:outerShdw blurRad="38100" dist="38100" dir="2700000" algn="tl">
                                  <a:srgbClr val="000000">
                                    <a:alpha val="43137"/>
                                  </a:srgbClr>
                                </a:outerShdw>
                              </a:effectLst>
                              <a:latin typeface="Cambria Math"/>
                            </a:rPr>
                            <m:t>(</m:t>
                          </m:r>
                        </m:e>
                        <m:sub>
                          <m:r>
                            <a:rPr lang="tr-TR" b="1" i="1">
                              <a:effectLst>
                                <a:outerShdw blurRad="38100" dist="38100" dir="2700000" algn="tl">
                                  <a:srgbClr val="000000">
                                    <a:alpha val="43137"/>
                                  </a:srgbClr>
                                </a:outerShdw>
                              </a:effectLst>
                              <a:latin typeface="Cambria Math"/>
                            </a:rPr>
                            <m:t>𝒌</m:t>
                          </m:r>
                        </m:sub>
                        <m:sup>
                          <m:r>
                            <a:rPr lang="tr-TR" b="1" i="1">
                              <a:effectLst>
                                <a:outerShdw blurRad="38100" dist="38100" dir="2700000" algn="tl">
                                  <a:srgbClr val="000000">
                                    <a:alpha val="43137"/>
                                  </a:srgbClr>
                                </a:outerShdw>
                              </a:effectLst>
                              <a:latin typeface="Cambria Math"/>
                            </a:rPr>
                            <m:t>𝒏</m:t>
                          </m:r>
                        </m:sup>
                      </m:sSubSup>
                      <m:r>
                        <a:rPr lang="tr-TR" b="1" i="1">
                          <a:effectLst>
                            <a:outerShdw blurRad="38100" dist="38100" dir="2700000" algn="tl">
                              <a:srgbClr val="000000">
                                <a:alpha val="43137"/>
                              </a:srgbClr>
                            </a:outerShdw>
                          </a:effectLst>
                          <a:latin typeface="Cambria Math"/>
                        </a:rPr>
                        <m:t>)=</m:t>
                      </m:r>
                      <m:f>
                        <m:fPr>
                          <m:ctrlPr>
                            <a:rPr lang="tr-TR" b="1" i="1">
                              <a:effectLst>
                                <a:outerShdw blurRad="38100" dist="38100" dir="2700000" algn="tl">
                                  <a:srgbClr val="000000">
                                    <a:alpha val="43137"/>
                                  </a:srgbClr>
                                </a:outerShdw>
                              </a:effectLst>
                              <a:latin typeface="Cambria Math"/>
                            </a:rPr>
                          </m:ctrlPr>
                        </m:fPr>
                        <m:num>
                          <m:r>
                            <a:rPr lang="tr-TR" b="1" i="1">
                              <a:effectLst>
                                <a:outerShdw blurRad="38100" dist="38100" dir="2700000" algn="tl">
                                  <a:srgbClr val="000000">
                                    <a:alpha val="43137"/>
                                  </a:srgbClr>
                                </a:outerShdw>
                              </a:effectLst>
                              <a:latin typeface="Cambria Math"/>
                            </a:rPr>
                            <m:t>𝒏</m:t>
                          </m:r>
                          <m:r>
                            <a:rPr lang="tr-TR" b="1" i="1">
                              <a:effectLst>
                                <a:outerShdw blurRad="38100" dist="38100" dir="2700000" algn="tl">
                                  <a:srgbClr val="000000">
                                    <a:alpha val="43137"/>
                                  </a:srgbClr>
                                </a:outerShdw>
                              </a:effectLst>
                              <a:latin typeface="Cambria Math"/>
                            </a:rPr>
                            <m:t>!</m:t>
                          </m:r>
                        </m:num>
                        <m:den>
                          <m:r>
                            <a:rPr lang="tr-TR" b="1" i="1">
                              <a:effectLst>
                                <a:outerShdw blurRad="38100" dist="38100" dir="2700000" algn="tl">
                                  <a:srgbClr val="000000">
                                    <a:alpha val="43137"/>
                                  </a:srgbClr>
                                </a:outerShdw>
                              </a:effectLst>
                              <a:latin typeface="Cambria Math"/>
                            </a:rPr>
                            <m:t>𝒌</m:t>
                          </m:r>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𝒏</m:t>
                          </m:r>
                          <m:r>
                            <a:rPr lang="tr-TR" b="1" i="1">
                              <a:effectLst>
                                <a:outerShdw blurRad="38100" dist="38100" dir="2700000" algn="tl">
                                  <a:srgbClr val="000000">
                                    <a:alpha val="43137"/>
                                  </a:srgbClr>
                                </a:outerShdw>
                              </a:effectLst>
                              <a:latin typeface="Cambria Math"/>
                            </a:rPr>
                            <m:t>−</m:t>
                          </m:r>
                          <m:r>
                            <a:rPr lang="tr-TR" b="1" i="1">
                              <a:effectLst>
                                <a:outerShdw blurRad="38100" dist="38100" dir="2700000" algn="tl">
                                  <a:srgbClr val="000000">
                                    <a:alpha val="43137"/>
                                  </a:srgbClr>
                                </a:outerShdw>
                              </a:effectLst>
                              <a:latin typeface="Cambria Math"/>
                            </a:rPr>
                            <m:t>𝒌</m:t>
                          </m:r>
                          <m:r>
                            <a:rPr lang="tr-TR" b="1" i="1">
                              <a:effectLst>
                                <a:outerShdw blurRad="38100" dist="38100" dir="2700000" algn="tl">
                                  <a:srgbClr val="000000">
                                    <a:alpha val="43137"/>
                                  </a:srgbClr>
                                </a:outerShdw>
                              </a:effectLst>
                              <a:latin typeface="Cambria Math"/>
                            </a:rPr>
                            <m:t>)!</m:t>
                          </m:r>
                        </m:den>
                      </m:f>
                    </m:oMath>
                  </m:oMathPara>
                </a14:m>
                <a:endParaRPr lang="tr-TR" b="1" i="1" dirty="0"/>
              </a:p>
            </p:txBody>
          </p:sp>
        </mc:Choice>
        <mc:Fallback xmlns="">
          <p:sp>
            <p:nvSpPr>
              <p:cNvPr id="3" name="İçerik Yer Tutucusu 2"/>
              <p:cNvSpPr>
                <a:spLocks noGrp="1" noRot="1" noChangeAspect="1" noMove="1" noResize="1" noEditPoints="1" noAdjustHandles="1" noChangeArrowheads="1" noChangeShapeType="1" noTextEdit="1"/>
              </p:cNvSpPr>
              <p:nvPr>
                <p:ph idx="1"/>
              </p:nvPr>
            </p:nvSpPr>
            <p:spPr>
              <a:xfrm>
                <a:off x="457200" y="1988840"/>
                <a:ext cx="8229600" cy="4137323"/>
              </a:xfrm>
              <a:blipFill rotWithShape="1">
                <a:blip r:embed="rId2"/>
                <a:stretch>
                  <a:fillRect l="-1259"/>
                </a:stretch>
              </a:blipFill>
            </p:spPr>
            <p:txBody>
              <a:bodyPr/>
              <a:lstStyle/>
              <a:p>
                <a:r>
                  <a:rPr lang="tr-TR">
                    <a:noFill/>
                  </a:rPr>
                  <a:t> </a:t>
                </a:r>
              </a:p>
            </p:txBody>
          </p:sp>
        </mc:Fallback>
      </mc:AlternateContent>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46949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effectLst>
                  <a:outerShdw blurRad="38100" dist="38100" dir="2700000" algn="tl">
                    <a:srgbClr val="000000">
                      <a:alpha val="43137"/>
                    </a:srgbClr>
                  </a:outerShdw>
                </a:effectLst>
              </a:rPr>
              <a:t>ÖMER HAYYAM</a:t>
            </a:r>
            <a:endParaRPr lang="tr-TR" b="1" dirty="0">
              <a:effectLst>
                <a:outerShdw blurRad="38100" dist="38100" dir="2700000" algn="tl">
                  <a:srgbClr val="000000">
                    <a:alpha val="43137"/>
                  </a:srgbClr>
                </a:outerShdw>
              </a:effectLst>
            </a:endParaRPr>
          </a:p>
        </p:txBody>
      </p:sp>
      <p:sp>
        <p:nvSpPr>
          <p:cNvPr id="3" name="İçerik Yer Tutucusu 2"/>
          <p:cNvSpPr>
            <a:spLocks noGrp="1"/>
          </p:cNvSpPr>
          <p:nvPr>
            <p:ph idx="1"/>
          </p:nvPr>
        </p:nvSpPr>
        <p:spPr/>
        <p:txBody>
          <a:bodyPr>
            <a:normAutofit fontScale="62500" lnSpcReduction="20000"/>
          </a:bodyPr>
          <a:lstStyle/>
          <a:p>
            <a:r>
              <a:rPr lang="tr-TR" b="1" i="1" dirty="0">
                <a:solidFill>
                  <a:srgbClr val="FF0000"/>
                </a:solidFill>
                <a:effectLst>
                  <a:outerShdw blurRad="38100" dist="38100" dir="2700000" algn="tl">
                    <a:srgbClr val="000000">
                      <a:alpha val="43137"/>
                    </a:srgbClr>
                  </a:outerShdw>
                </a:effectLst>
              </a:rPr>
              <a:t>İranlı matematikçi, astronom, filozof, şair Ömer </a:t>
            </a:r>
            <a:r>
              <a:rPr lang="tr-TR" b="1" i="1" dirty="0" err="1">
                <a:solidFill>
                  <a:srgbClr val="FF0000"/>
                </a:solidFill>
                <a:effectLst>
                  <a:outerShdw blurRad="38100" dist="38100" dir="2700000" algn="tl">
                    <a:srgbClr val="000000">
                      <a:alpha val="43137"/>
                    </a:srgbClr>
                  </a:outerShdw>
                </a:effectLst>
              </a:rPr>
              <a:t>Hayyam</a:t>
            </a:r>
            <a:r>
              <a:rPr lang="tr-TR" b="1" i="1" dirty="0">
                <a:solidFill>
                  <a:srgbClr val="FF0000"/>
                </a:solidFill>
                <a:effectLst>
                  <a:outerShdw blurRad="38100" dist="38100" dir="2700000" algn="tl">
                    <a:srgbClr val="000000">
                      <a:alpha val="43137"/>
                    </a:srgbClr>
                  </a:outerShdw>
                </a:effectLst>
              </a:rPr>
              <a:t> </a:t>
            </a:r>
            <a:r>
              <a:rPr lang="tr-TR" b="1" i="1" dirty="0" smtClean="0">
                <a:solidFill>
                  <a:srgbClr val="FF0000"/>
                </a:solidFill>
                <a:effectLst>
                  <a:outerShdw blurRad="38100" dist="38100" dir="2700000" algn="tl">
                    <a:srgbClr val="000000">
                      <a:alpha val="43137"/>
                    </a:srgbClr>
                  </a:outerShdw>
                </a:effectLst>
              </a:rPr>
              <a:t> </a:t>
            </a:r>
            <a:r>
              <a:rPr lang="tr-TR" b="1" i="1" dirty="0" err="1" smtClean="0">
                <a:solidFill>
                  <a:srgbClr val="FF0000"/>
                </a:solidFill>
                <a:effectLst>
                  <a:outerShdw blurRad="38100" dist="38100" dir="2700000" algn="tl">
                    <a:srgbClr val="000000">
                      <a:alpha val="43137"/>
                    </a:srgbClr>
                  </a:outerShdw>
                </a:effectLst>
              </a:rPr>
              <a:t>Nişabur</a:t>
            </a:r>
            <a:r>
              <a:rPr lang="tr-TR" b="1" i="1" dirty="0" smtClean="0">
                <a:solidFill>
                  <a:srgbClr val="FF0000"/>
                </a:solidFill>
                <a:effectLst>
                  <a:outerShdw blurRad="38100" dist="38100" dir="2700000" algn="tl">
                    <a:srgbClr val="000000">
                      <a:alpha val="43137"/>
                    </a:srgbClr>
                  </a:outerShdw>
                </a:effectLst>
              </a:rPr>
              <a:t> </a:t>
            </a:r>
            <a:r>
              <a:rPr lang="tr-TR" b="1" i="1" dirty="0">
                <a:solidFill>
                  <a:srgbClr val="FF0000"/>
                </a:solidFill>
                <a:effectLst>
                  <a:outerShdw blurRad="38100" dist="38100" dir="2700000" algn="tl">
                    <a:srgbClr val="000000">
                      <a:alpha val="43137"/>
                    </a:srgbClr>
                  </a:outerShdw>
                </a:effectLst>
              </a:rPr>
              <a:t>kentinde doğdu. </a:t>
            </a:r>
            <a:r>
              <a:rPr lang="tr-TR" b="1" i="1" dirty="0" err="1">
                <a:solidFill>
                  <a:srgbClr val="FF0000"/>
                </a:solidFill>
                <a:effectLst>
                  <a:outerShdw blurRad="38100" dist="38100" dir="2700000" algn="tl">
                    <a:srgbClr val="000000">
                      <a:alpha val="43137"/>
                    </a:srgbClr>
                  </a:outerShdw>
                </a:effectLst>
              </a:rPr>
              <a:t>Nişapur</a:t>
            </a:r>
            <a:r>
              <a:rPr lang="tr-TR" b="1" i="1" dirty="0">
                <a:solidFill>
                  <a:srgbClr val="FF0000"/>
                </a:solidFill>
                <a:effectLst>
                  <a:outerShdw blurRad="38100" dist="38100" dir="2700000" algn="tl">
                    <a:srgbClr val="000000">
                      <a:alpha val="43137"/>
                    </a:srgbClr>
                  </a:outerShdw>
                </a:effectLst>
              </a:rPr>
              <a:t>' da eğitim gördüğünden ve hayatının çoğunu </a:t>
            </a:r>
            <a:r>
              <a:rPr lang="tr-TR" b="1" i="1" dirty="0" err="1">
                <a:solidFill>
                  <a:srgbClr val="FF0000"/>
                </a:solidFill>
                <a:effectLst>
                  <a:outerShdw blurRad="38100" dist="38100" dir="2700000" algn="tl">
                    <a:srgbClr val="000000">
                      <a:alpha val="43137"/>
                    </a:srgbClr>
                  </a:outerShdw>
                </a:effectLst>
              </a:rPr>
              <a:t>Semerkand</a:t>
            </a:r>
            <a:r>
              <a:rPr lang="tr-TR" b="1" i="1" dirty="0">
                <a:solidFill>
                  <a:srgbClr val="FF0000"/>
                </a:solidFill>
                <a:effectLst>
                  <a:outerShdw blurRad="38100" dist="38100" dir="2700000" algn="tl">
                    <a:srgbClr val="000000">
                      <a:alpha val="43137"/>
                    </a:srgbClr>
                  </a:outerShdw>
                </a:effectLst>
              </a:rPr>
              <a:t>' da geçirdiğinden başka hayatıyla ilgili bilgi yoktur. Sarayda her türlü imkana sahip bir şekilde Şah'ın emrinde çalışmayı reddederek hayatını ilim araştırmaya adamıştır. İlmini genişletmek için zamanın ilim merkezleri olan </a:t>
            </a:r>
            <a:r>
              <a:rPr lang="tr-TR" b="1" i="1" dirty="0" err="1" smtClean="0">
                <a:solidFill>
                  <a:srgbClr val="FF0000"/>
                </a:solidFill>
                <a:effectLst>
                  <a:outerShdw blurRad="38100" dist="38100" dir="2700000" algn="tl">
                    <a:srgbClr val="000000">
                      <a:alpha val="43137"/>
                    </a:srgbClr>
                  </a:outerShdw>
                </a:effectLst>
              </a:rPr>
              <a:t>Semerkand</a:t>
            </a:r>
            <a:r>
              <a:rPr lang="tr-TR" b="1" i="1" dirty="0" smtClean="0">
                <a:solidFill>
                  <a:srgbClr val="FF0000"/>
                </a:solidFill>
                <a:effectLst>
                  <a:outerShdw blurRad="38100" dist="38100" dir="2700000" algn="tl">
                    <a:srgbClr val="000000">
                      <a:alpha val="43137"/>
                    </a:srgbClr>
                  </a:outerShdw>
                </a:effectLst>
              </a:rPr>
              <a:t> , </a:t>
            </a:r>
            <a:r>
              <a:rPr lang="tr-TR" b="1" i="1" dirty="0">
                <a:solidFill>
                  <a:srgbClr val="FF0000"/>
                </a:solidFill>
                <a:effectLst>
                  <a:outerShdw blurRad="38100" dist="38100" dir="2700000" algn="tl">
                    <a:srgbClr val="000000">
                      <a:alpha val="43137"/>
                    </a:srgbClr>
                  </a:outerShdw>
                </a:effectLst>
              </a:rPr>
              <a:t>Buhara, İsfahan'a yolculuklar yapmıştır. 1123 - 1124 yılında </a:t>
            </a:r>
            <a:r>
              <a:rPr lang="tr-TR" b="1" i="1" dirty="0" err="1" smtClean="0">
                <a:solidFill>
                  <a:srgbClr val="FF0000"/>
                </a:solidFill>
                <a:effectLst>
                  <a:outerShdw blurRad="38100" dist="38100" dir="2700000" algn="tl">
                    <a:srgbClr val="000000">
                      <a:alpha val="43137"/>
                    </a:srgbClr>
                  </a:outerShdw>
                </a:effectLst>
              </a:rPr>
              <a:t>Nişapur</a:t>
            </a:r>
            <a:r>
              <a:rPr lang="tr-TR" b="1" i="1" dirty="0" smtClean="0">
                <a:solidFill>
                  <a:srgbClr val="FF0000"/>
                </a:solidFill>
                <a:effectLst>
                  <a:outerShdw blurRad="38100" dist="38100" dir="2700000" algn="tl">
                    <a:srgbClr val="000000">
                      <a:alpha val="43137"/>
                    </a:srgbClr>
                  </a:outerShdw>
                </a:effectLst>
              </a:rPr>
              <a:t> ' </a:t>
            </a:r>
            <a:r>
              <a:rPr lang="tr-TR" b="1" i="1" dirty="0">
                <a:solidFill>
                  <a:srgbClr val="FF0000"/>
                </a:solidFill>
                <a:effectLst>
                  <a:outerShdw blurRad="38100" dist="38100" dir="2700000" algn="tl">
                    <a:srgbClr val="000000">
                      <a:alpha val="43137"/>
                    </a:srgbClr>
                  </a:outerShdw>
                </a:effectLst>
              </a:rPr>
              <a:t>da ölmüştür. </a:t>
            </a:r>
            <a:br>
              <a:rPr lang="tr-TR" b="1" i="1" dirty="0">
                <a:solidFill>
                  <a:srgbClr val="FF0000"/>
                </a:solidFill>
                <a:effectLst>
                  <a:outerShdw blurRad="38100" dist="38100" dir="2700000" algn="tl">
                    <a:srgbClr val="000000">
                      <a:alpha val="43137"/>
                    </a:srgbClr>
                  </a:outerShdw>
                </a:effectLst>
              </a:rPr>
            </a:br>
            <a:r>
              <a:rPr lang="tr-TR" b="1" i="1" dirty="0">
                <a:solidFill>
                  <a:srgbClr val="FF0000"/>
                </a:solidFill>
                <a:effectLst>
                  <a:outerShdw blurRad="38100" dist="38100" dir="2700000" algn="tl">
                    <a:srgbClr val="000000">
                      <a:alpha val="43137"/>
                    </a:srgbClr>
                  </a:outerShdw>
                </a:effectLst>
              </a:rPr>
              <a:t/>
            </a:r>
            <a:br>
              <a:rPr lang="tr-TR" b="1" i="1" dirty="0">
                <a:solidFill>
                  <a:srgbClr val="FF0000"/>
                </a:solidFill>
                <a:effectLst>
                  <a:outerShdw blurRad="38100" dist="38100" dir="2700000" algn="tl">
                    <a:srgbClr val="000000">
                      <a:alpha val="43137"/>
                    </a:srgbClr>
                  </a:outerShdw>
                </a:effectLst>
              </a:rPr>
            </a:br>
            <a:r>
              <a:rPr lang="tr-TR" b="1" i="1" dirty="0">
                <a:solidFill>
                  <a:srgbClr val="FF0000"/>
                </a:solidFill>
                <a:effectLst>
                  <a:outerShdw blurRad="38100" dist="38100" dir="2700000" algn="tl">
                    <a:srgbClr val="000000">
                      <a:alpha val="43137"/>
                    </a:srgbClr>
                  </a:outerShdw>
                </a:effectLst>
              </a:rPr>
              <a:t>Onun katkıda bulunduğu ilimlerin başında cebir gelir. 3. dereceden denklemler de dahil olmak üzere bir çok cebir denklemini sınıflandırmak için uğraşmıştır ve bunların bir kısmına çözüm de bulmuştur." </a:t>
            </a:r>
            <a:r>
              <a:rPr lang="tr-TR" b="1" i="1" dirty="0" err="1">
                <a:solidFill>
                  <a:srgbClr val="FF0000"/>
                </a:solidFill>
                <a:effectLst>
                  <a:outerShdw blurRad="38100" dist="38100" dir="2700000" algn="tl">
                    <a:srgbClr val="000000">
                      <a:alpha val="43137"/>
                    </a:srgbClr>
                  </a:outerShdw>
                </a:effectLst>
              </a:rPr>
              <a:t>Makalat</a:t>
            </a:r>
            <a:r>
              <a:rPr lang="tr-TR" b="1" i="1" dirty="0">
                <a:solidFill>
                  <a:srgbClr val="FF0000"/>
                </a:solidFill>
                <a:effectLst>
                  <a:outerShdw blurRad="38100" dist="38100" dir="2700000" algn="tl">
                    <a:srgbClr val="000000">
                      <a:alpha val="43137"/>
                    </a:srgbClr>
                  </a:outerShdw>
                </a:effectLst>
              </a:rPr>
              <a:t> fi el cebir ve el Mukabele" cebir üzerine bir başyapıttır ve </a:t>
            </a:r>
            <a:r>
              <a:rPr lang="tr-TR" b="1" i="1" dirty="0" err="1">
                <a:solidFill>
                  <a:srgbClr val="FF0000"/>
                </a:solidFill>
                <a:effectLst>
                  <a:outerShdw blurRad="38100" dist="38100" dir="2700000" algn="tl">
                    <a:srgbClr val="000000">
                      <a:alpha val="43137"/>
                    </a:srgbClr>
                  </a:outerShdw>
                </a:effectLst>
              </a:rPr>
              <a:t>cebirin</a:t>
            </a:r>
            <a:r>
              <a:rPr lang="tr-TR" b="1" i="1" dirty="0">
                <a:solidFill>
                  <a:srgbClr val="FF0000"/>
                </a:solidFill>
                <a:effectLst>
                  <a:outerShdw blurRad="38100" dist="38100" dir="2700000" algn="tl">
                    <a:srgbClr val="000000">
                      <a:alpha val="43137"/>
                    </a:srgbClr>
                  </a:outerShdw>
                </a:effectLst>
              </a:rPr>
              <a:t> gelişmesinde büyük öneme sahiptir. Denklemleri karmaşıklıklarına göre sınıflandırır. Nitekim, </a:t>
            </a:r>
            <a:r>
              <a:rPr lang="tr-TR" b="1" i="1" dirty="0" err="1">
                <a:solidFill>
                  <a:srgbClr val="FF0000"/>
                </a:solidFill>
                <a:effectLst>
                  <a:outerShdw blurRad="38100" dist="38100" dir="2700000" algn="tl">
                    <a:srgbClr val="000000">
                      <a:alpha val="43137"/>
                    </a:srgbClr>
                  </a:outerShdw>
                </a:effectLst>
              </a:rPr>
              <a:t>Hayyam</a:t>
            </a:r>
            <a:r>
              <a:rPr lang="tr-TR" b="1" i="1" dirty="0">
                <a:solidFill>
                  <a:srgbClr val="FF0000"/>
                </a:solidFill>
                <a:effectLst>
                  <a:outerShdw blurRad="38100" dist="38100" dir="2700000" algn="tl">
                    <a:srgbClr val="000000">
                      <a:alpha val="43137"/>
                    </a:srgbClr>
                  </a:outerShdw>
                </a:effectLst>
              </a:rPr>
              <a:t> 13 farklı 3. dereceden denklem tanımlamıştır. Denklemleri çoğunlukla geometrik metot kullanarak çözmüştür ve bu çözümler zekice seçilmiş konikler üzerine dayandırılmıştır. Bu kitabında iki koniğin arakesitini kullanarak 3. dereceden her denklem tipi için köklerin bir geometrik çizimi bulunduğunu belirtir ve bu köklerin varlık koşullarını tartışır.</a:t>
            </a:r>
            <a:r>
              <a:rPr lang="tr-TR" dirty="0">
                <a:solidFill>
                  <a:srgbClr val="FF0000"/>
                </a:solidFill>
              </a:rPr>
              <a:t/>
            </a:r>
            <a:br>
              <a:rPr lang="tr-TR" dirty="0">
                <a:solidFill>
                  <a:srgbClr val="FF0000"/>
                </a:solidFill>
              </a:rPr>
            </a:br>
            <a:r>
              <a:rPr lang="tr-TR" dirty="0"/>
              <a:t/>
            </a:r>
            <a:br>
              <a:rPr lang="tr-TR" dirty="0"/>
            </a:br>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982744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628800"/>
            <a:ext cx="8229600" cy="4896544"/>
          </a:xfrm>
        </p:spPr>
        <p:txBody>
          <a:bodyPr>
            <a:normAutofit fontScale="32500" lnSpcReduction="20000"/>
          </a:bodyPr>
          <a:lstStyle/>
          <a:p>
            <a:r>
              <a:rPr lang="tr-TR" sz="4500" i="1" dirty="0">
                <a:solidFill>
                  <a:srgbClr val="FF0000"/>
                </a:solidFill>
                <a:effectLst>
                  <a:outerShdw blurRad="38100" dist="38100" dir="2700000" algn="tl">
                    <a:srgbClr val="000000">
                      <a:alpha val="43137"/>
                    </a:srgbClr>
                  </a:outerShdw>
                </a:effectLst>
              </a:rPr>
              <a:t>Bunun yanı sıra </a:t>
            </a:r>
            <a:r>
              <a:rPr lang="tr-TR" sz="4500" i="1" dirty="0" err="1">
                <a:solidFill>
                  <a:srgbClr val="FF0000"/>
                </a:solidFill>
                <a:effectLst>
                  <a:outerShdw blurRad="38100" dist="38100" dir="2700000" algn="tl">
                    <a:srgbClr val="000000">
                      <a:alpha val="43137"/>
                    </a:srgbClr>
                  </a:outerShdw>
                </a:effectLst>
              </a:rPr>
              <a:t>Hayyam</a:t>
            </a:r>
            <a:r>
              <a:rPr lang="tr-TR" sz="4500" i="1" dirty="0">
                <a:solidFill>
                  <a:srgbClr val="FF0000"/>
                </a:solidFill>
                <a:effectLst>
                  <a:outerShdw blurRad="38100" dist="38100" dir="2700000" algn="tl">
                    <a:srgbClr val="000000">
                      <a:alpha val="43137"/>
                    </a:srgbClr>
                  </a:outerShdw>
                </a:effectLst>
              </a:rPr>
              <a:t>, </a:t>
            </a:r>
            <a:r>
              <a:rPr lang="tr-TR" sz="4500" i="1" dirty="0" err="1">
                <a:solidFill>
                  <a:srgbClr val="FF0000"/>
                </a:solidFill>
                <a:effectLst>
                  <a:outerShdw blurRad="38100" dist="38100" dir="2700000" algn="tl">
                    <a:srgbClr val="000000">
                      <a:alpha val="43137"/>
                    </a:srgbClr>
                  </a:outerShdw>
                </a:effectLst>
              </a:rPr>
              <a:t>binom</a:t>
            </a:r>
            <a:r>
              <a:rPr lang="tr-TR" sz="4500" i="1" dirty="0">
                <a:solidFill>
                  <a:srgbClr val="FF0000"/>
                </a:solidFill>
                <a:effectLst>
                  <a:outerShdw blurRad="38100" dist="38100" dir="2700000" algn="tl">
                    <a:srgbClr val="000000">
                      <a:alpha val="43137"/>
                    </a:srgbClr>
                  </a:outerShdw>
                </a:effectLst>
              </a:rPr>
              <a:t> açılımını da bulmuştur. Aslında </a:t>
            </a:r>
            <a:r>
              <a:rPr lang="tr-TR" sz="4500" i="1" dirty="0" err="1">
                <a:solidFill>
                  <a:srgbClr val="FF0000"/>
                </a:solidFill>
                <a:effectLst>
                  <a:outerShdw blurRad="38100" dist="38100" dir="2700000" algn="tl">
                    <a:srgbClr val="000000">
                      <a:alpha val="43137"/>
                    </a:srgbClr>
                  </a:outerShdw>
                </a:effectLst>
              </a:rPr>
              <a:t>binom</a:t>
            </a:r>
            <a:r>
              <a:rPr lang="tr-TR" sz="4500" i="1" dirty="0">
                <a:solidFill>
                  <a:srgbClr val="FF0000"/>
                </a:solidFill>
                <a:effectLst>
                  <a:outerShdw blurRad="38100" dist="38100" dir="2700000" algn="tl">
                    <a:srgbClr val="000000">
                      <a:alpha val="43137"/>
                    </a:srgbClr>
                  </a:outerShdw>
                </a:effectLst>
              </a:rPr>
              <a:t> teoremini ve bu açılımdaki katsayıları bulan ilk kişi olduğu düşünülmektedir. (Pascal üçgeni diye bildiğimiz şey aslında bir </a:t>
            </a:r>
            <a:r>
              <a:rPr lang="tr-TR" sz="4500" i="1" dirty="0" err="1">
                <a:solidFill>
                  <a:srgbClr val="FF0000"/>
                </a:solidFill>
                <a:effectLst>
                  <a:outerShdw blurRad="38100" dist="38100" dir="2700000" algn="tl">
                    <a:srgbClr val="000000">
                      <a:alpha val="43137"/>
                    </a:srgbClr>
                  </a:outerShdw>
                </a:effectLst>
              </a:rPr>
              <a:t>Hayyam</a:t>
            </a:r>
            <a:r>
              <a:rPr lang="tr-TR" sz="4500" i="1" dirty="0">
                <a:solidFill>
                  <a:srgbClr val="FF0000"/>
                </a:solidFill>
                <a:effectLst>
                  <a:outerShdw blurRad="38100" dist="38100" dir="2700000" algn="tl">
                    <a:srgbClr val="000000">
                      <a:alpha val="43137"/>
                    </a:srgbClr>
                  </a:outerShdw>
                </a:effectLst>
              </a:rPr>
              <a:t> üçgenidir ). Geometri alanında Öklid' in çalışmaları üzerinde durmuş ve paralel doğrular teoremine katkıda bulunmuştur. </a:t>
            </a:r>
            <a:r>
              <a:rPr lang="tr-TR" sz="4500" i="1" dirty="0" err="1">
                <a:solidFill>
                  <a:srgbClr val="FF0000"/>
                </a:solidFill>
                <a:effectLst>
                  <a:outerShdw blurRad="38100" dist="38100" dir="2700000" algn="tl">
                    <a:srgbClr val="000000">
                      <a:alpha val="43137"/>
                    </a:srgbClr>
                  </a:outerShdw>
                </a:effectLst>
              </a:rPr>
              <a:t>Hayyam</a:t>
            </a:r>
            <a:r>
              <a:rPr lang="tr-TR" sz="4500" i="1" dirty="0">
                <a:solidFill>
                  <a:srgbClr val="FF0000"/>
                </a:solidFill>
                <a:effectLst>
                  <a:outerShdw blurRad="38100" dist="38100" dir="2700000" algn="tl">
                    <a:srgbClr val="000000">
                      <a:alpha val="43137"/>
                    </a:srgbClr>
                  </a:outerShdw>
                </a:effectLst>
              </a:rPr>
              <a:t> Öklid' in 5. aksiyomunu yani bir doğruya dışındaki bir noktadan sadece bir tek paralel doğru çizilebileceğini ifade eden aksiyomu kanıtlamak için uğraşırken bu aksiyomla üçgenin iç açıları toplamı arasındaki ilişkiyi ortaya çıkarmıştır.</a:t>
            </a:r>
            <a:br>
              <a:rPr lang="tr-TR" sz="4500" i="1" dirty="0">
                <a:solidFill>
                  <a:srgbClr val="FF0000"/>
                </a:solidFill>
                <a:effectLst>
                  <a:outerShdw blurRad="38100" dist="38100" dir="2700000" algn="tl">
                    <a:srgbClr val="000000">
                      <a:alpha val="43137"/>
                    </a:srgbClr>
                  </a:outerShdw>
                </a:effectLst>
              </a:rPr>
            </a:br>
            <a:r>
              <a:rPr lang="tr-TR" sz="4500" i="1" dirty="0">
                <a:solidFill>
                  <a:srgbClr val="FF0000"/>
                </a:solidFill>
                <a:effectLst>
                  <a:outerShdw blurRad="38100" dist="38100" dir="2700000" algn="tl">
                    <a:srgbClr val="000000">
                      <a:alpha val="43137"/>
                    </a:srgbClr>
                  </a:outerShdw>
                </a:effectLst>
              </a:rPr>
              <a:t/>
            </a:r>
            <a:br>
              <a:rPr lang="tr-TR" sz="4500" i="1" dirty="0">
                <a:solidFill>
                  <a:srgbClr val="FF0000"/>
                </a:solidFill>
                <a:effectLst>
                  <a:outerShdw blurRad="38100" dist="38100" dir="2700000" algn="tl">
                    <a:srgbClr val="000000">
                      <a:alpha val="43137"/>
                    </a:srgbClr>
                  </a:outerShdw>
                </a:effectLst>
              </a:rPr>
            </a:br>
            <a:r>
              <a:rPr lang="tr-TR" sz="4500" i="1" dirty="0">
                <a:solidFill>
                  <a:srgbClr val="FF0000"/>
                </a:solidFill>
                <a:effectLst>
                  <a:outerShdw blurRad="38100" dist="38100" dir="2700000" algn="tl">
                    <a:srgbClr val="000000">
                      <a:alpha val="43137"/>
                    </a:srgbClr>
                  </a:outerShdw>
                </a:effectLst>
              </a:rPr>
              <a:t>Selçuklu Sulatanı </a:t>
            </a:r>
            <a:r>
              <a:rPr lang="tr-TR" sz="4500" i="1" dirty="0" err="1">
                <a:solidFill>
                  <a:srgbClr val="FF0000"/>
                </a:solidFill>
                <a:effectLst>
                  <a:outerShdw blurRad="38100" dist="38100" dir="2700000" algn="tl">
                    <a:srgbClr val="000000">
                      <a:alpha val="43137"/>
                    </a:srgbClr>
                  </a:outerShdw>
                </a:effectLst>
              </a:rPr>
              <a:t>Melikşah</a:t>
            </a:r>
            <a:r>
              <a:rPr lang="tr-TR" sz="4500" i="1" dirty="0">
                <a:solidFill>
                  <a:srgbClr val="FF0000"/>
                </a:solidFill>
                <a:effectLst>
                  <a:outerShdw blurRad="38100" dist="38100" dir="2700000" algn="tl">
                    <a:srgbClr val="000000">
                      <a:alpha val="43137"/>
                    </a:srgbClr>
                  </a:outerShdw>
                </a:effectLst>
              </a:rPr>
              <a:t>, </a:t>
            </a:r>
            <a:r>
              <a:rPr lang="tr-TR" sz="4500" i="1" dirty="0" err="1">
                <a:solidFill>
                  <a:srgbClr val="FF0000"/>
                </a:solidFill>
                <a:effectLst>
                  <a:outerShdw blurRad="38100" dist="38100" dir="2700000" algn="tl">
                    <a:srgbClr val="000000">
                      <a:alpha val="43137"/>
                    </a:srgbClr>
                  </a:outerShdw>
                </a:effectLst>
              </a:rPr>
              <a:t>Hayyam</a:t>
            </a:r>
            <a:r>
              <a:rPr lang="tr-TR" sz="4500" i="1" dirty="0">
                <a:solidFill>
                  <a:srgbClr val="FF0000"/>
                </a:solidFill>
                <a:effectLst>
                  <a:outerShdw blurRad="38100" dist="38100" dir="2700000" algn="tl">
                    <a:srgbClr val="000000">
                      <a:alpha val="43137"/>
                    </a:srgbClr>
                  </a:outerShdw>
                </a:effectLst>
              </a:rPr>
              <a:t>' ı Rey' deki gözlemevine çağırmış ve güneş takvimi yapma görevini vermiştir. </a:t>
            </a:r>
            <a:r>
              <a:rPr lang="tr-TR" sz="4500" i="1" dirty="0" err="1" smtClean="0">
                <a:solidFill>
                  <a:srgbClr val="FF0000"/>
                </a:solidFill>
                <a:effectLst>
                  <a:outerShdw blurRad="38100" dist="38100" dir="2700000" algn="tl">
                    <a:srgbClr val="000000">
                      <a:alpha val="43137"/>
                    </a:srgbClr>
                  </a:outerShdw>
                </a:effectLst>
              </a:rPr>
              <a:t>Hayyam</a:t>
            </a:r>
            <a:r>
              <a:rPr lang="tr-TR" sz="4500" i="1" dirty="0" smtClean="0">
                <a:solidFill>
                  <a:srgbClr val="FF0000"/>
                </a:solidFill>
                <a:effectLst>
                  <a:outerShdw blurRad="38100" dist="38100" dir="2700000" algn="tl">
                    <a:srgbClr val="000000">
                      <a:alpha val="43137"/>
                    </a:srgbClr>
                  </a:outerShdw>
                </a:effectLst>
              </a:rPr>
              <a:t>, </a:t>
            </a:r>
            <a:r>
              <a:rPr lang="tr-TR" sz="4500" i="1" dirty="0">
                <a:solidFill>
                  <a:srgbClr val="FF0000"/>
                </a:solidFill>
                <a:effectLst>
                  <a:outerShdw blurRad="38100" dist="38100" dir="2700000" algn="tl">
                    <a:srgbClr val="000000">
                      <a:alpha val="43137"/>
                    </a:srgbClr>
                  </a:outerShdw>
                </a:effectLst>
              </a:rPr>
              <a:t>oldukça doğru bir güneş takvimi yapmıştır. Takvimdeki hata oranı 3770 yılda 1 gündür ve </a:t>
            </a:r>
            <a:r>
              <a:rPr lang="tr-TR" sz="4500" i="1" dirty="0" err="1" smtClean="0">
                <a:solidFill>
                  <a:srgbClr val="FF0000"/>
                </a:solidFill>
                <a:effectLst>
                  <a:outerShdw blurRad="38100" dist="38100" dir="2700000" algn="tl">
                    <a:srgbClr val="000000">
                      <a:alpha val="43137"/>
                    </a:srgbClr>
                  </a:outerShdw>
                </a:effectLst>
              </a:rPr>
              <a:t>Georgian</a:t>
            </a:r>
            <a:r>
              <a:rPr lang="tr-TR" sz="4500" i="1" dirty="0" smtClean="0">
                <a:solidFill>
                  <a:srgbClr val="FF0000"/>
                </a:solidFill>
                <a:effectLst>
                  <a:outerShdw blurRad="38100" dist="38100" dir="2700000" algn="tl">
                    <a:srgbClr val="000000">
                      <a:alpha val="43137"/>
                    </a:srgbClr>
                  </a:outerShdw>
                </a:effectLst>
              </a:rPr>
              <a:t> </a:t>
            </a:r>
            <a:r>
              <a:rPr lang="tr-TR" sz="4500" i="1" dirty="0">
                <a:solidFill>
                  <a:srgbClr val="FF0000"/>
                </a:solidFill>
                <a:effectLst>
                  <a:outerShdw blurRad="38100" dist="38100" dir="2700000" algn="tl">
                    <a:srgbClr val="000000">
                      <a:alpha val="43137"/>
                    </a:srgbClr>
                  </a:outerShdw>
                </a:effectLst>
              </a:rPr>
              <a:t>takvimine göre çok daha kesin bir takvimdir(3330 yılda 1 günlük hata oranı) </a:t>
            </a:r>
            <a:br>
              <a:rPr lang="tr-TR" sz="4500" i="1" dirty="0">
                <a:solidFill>
                  <a:srgbClr val="FF0000"/>
                </a:solidFill>
                <a:effectLst>
                  <a:outerShdw blurRad="38100" dist="38100" dir="2700000" algn="tl">
                    <a:srgbClr val="000000">
                      <a:alpha val="43137"/>
                    </a:srgbClr>
                  </a:outerShdw>
                </a:effectLst>
              </a:rPr>
            </a:br>
            <a:r>
              <a:rPr lang="tr-TR" sz="4500" i="1" dirty="0">
                <a:solidFill>
                  <a:srgbClr val="FF0000"/>
                </a:solidFill>
                <a:effectLst>
                  <a:outerShdw blurRad="38100" dist="38100" dir="2700000" algn="tl">
                    <a:srgbClr val="000000">
                      <a:alpha val="43137"/>
                    </a:srgbClr>
                  </a:outerShdw>
                </a:effectLst>
              </a:rPr>
              <a:t/>
            </a:r>
            <a:br>
              <a:rPr lang="tr-TR" sz="4500" i="1" dirty="0">
                <a:solidFill>
                  <a:srgbClr val="FF0000"/>
                </a:solidFill>
                <a:effectLst>
                  <a:outerShdw blurRad="38100" dist="38100" dir="2700000" algn="tl">
                    <a:srgbClr val="000000">
                      <a:alpha val="43137"/>
                    </a:srgbClr>
                  </a:outerShdw>
                </a:effectLst>
              </a:rPr>
            </a:br>
            <a:r>
              <a:rPr lang="tr-TR" sz="4500" i="1" dirty="0">
                <a:solidFill>
                  <a:srgbClr val="FF0000"/>
                </a:solidFill>
                <a:effectLst>
                  <a:outerShdw blurRad="38100" dist="38100" dir="2700000" algn="tl">
                    <a:srgbClr val="000000">
                      <a:alpha val="43137"/>
                    </a:srgbClr>
                  </a:outerShdw>
                </a:effectLst>
              </a:rPr>
              <a:t>Bir bilim adamı kimliğini ötesinde </a:t>
            </a:r>
            <a:r>
              <a:rPr lang="tr-TR" sz="4500" i="1" dirty="0" err="1" smtClean="0">
                <a:solidFill>
                  <a:srgbClr val="FF0000"/>
                </a:solidFill>
                <a:effectLst>
                  <a:outerShdw blurRad="38100" dist="38100" dir="2700000" algn="tl">
                    <a:srgbClr val="000000">
                      <a:alpha val="43137"/>
                    </a:srgbClr>
                  </a:outerShdw>
                </a:effectLst>
              </a:rPr>
              <a:t>Hayyam</a:t>
            </a:r>
            <a:r>
              <a:rPr lang="tr-TR" sz="4500" i="1" dirty="0" smtClean="0">
                <a:solidFill>
                  <a:srgbClr val="FF0000"/>
                </a:solidFill>
                <a:effectLst>
                  <a:outerShdw blurRad="38100" dist="38100" dir="2700000" algn="tl">
                    <a:srgbClr val="000000">
                      <a:alpha val="43137"/>
                    </a:srgbClr>
                  </a:outerShdw>
                </a:effectLst>
              </a:rPr>
              <a:t> </a:t>
            </a:r>
            <a:r>
              <a:rPr lang="tr-TR" sz="4500" i="1" dirty="0">
                <a:solidFill>
                  <a:srgbClr val="FF0000"/>
                </a:solidFill>
                <a:effectLst>
                  <a:outerShdw blurRad="38100" dist="38100" dir="2700000" algn="tl">
                    <a:srgbClr val="000000">
                      <a:alpha val="43137"/>
                    </a:srgbClr>
                  </a:outerShdw>
                </a:effectLst>
              </a:rPr>
              <a:t>ayrıca çok ünlü bir şairdir. 1839 yılında Edward Fitzgerald Rubailer kitabını </a:t>
            </a:r>
            <a:r>
              <a:rPr lang="tr-TR" sz="4500" i="1" dirty="0" err="1" smtClean="0">
                <a:solidFill>
                  <a:srgbClr val="FF0000"/>
                </a:solidFill>
                <a:effectLst>
                  <a:outerShdw blurRad="38100" dist="38100" dir="2700000" algn="tl">
                    <a:srgbClr val="000000">
                      <a:alpha val="43137"/>
                    </a:srgbClr>
                  </a:outerShdw>
                </a:effectLst>
              </a:rPr>
              <a:t>İngilizce'ye</a:t>
            </a:r>
            <a:r>
              <a:rPr lang="tr-TR" sz="4500" i="1" dirty="0" smtClean="0">
                <a:solidFill>
                  <a:srgbClr val="FF0000"/>
                </a:solidFill>
                <a:effectLst>
                  <a:outerShdw blurRad="38100" dist="38100" dir="2700000" algn="tl">
                    <a:srgbClr val="000000">
                      <a:alpha val="43137"/>
                    </a:srgbClr>
                  </a:outerShdw>
                </a:effectLst>
              </a:rPr>
              <a:t> </a:t>
            </a:r>
            <a:r>
              <a:rPr lang="tr-TR" sz="4500" i="1" dirty="0">
                <a:solidFill>
                  <a:srgbClr val="FF0000"/>
                </a:solidFill>
                <a:effectLst>
                  <a:outerShdw blurRad="38100" dist="38100" dir="2700000" algn="tl">
                    <a:srgbClr val="000000">
                      <a:alpha val="43137"/>
                    </a:srgbClr>
                  </a:outerShdw>
                </a:effectLst>
              </a:rPr>
              <a:t>çevirmiştir ve bu sayede Batı'da tanınmış ve klasikler arasına girmiştir. Bilindiği gibi, şiiri tamamıyla başka bir dile çevirmek neredeyse imkansızdır, özellikle şiir mistik ve felsefi derin anlamlar içeriyorsa. Buna rağmen, Rubailer kitabının çevirilerinin bu kadar çok tutulmuş olması </a:t>
            </a:r>
            <a:r>
              <a:rPr lang="tr-TR" sz="4500" i="1" dirty="0" err="1" smtClean="0">
                <a:solidFill>
                  <a:srgbClr val="FF0000"/>
                </a:solidFill>
                <a:effectLst>
                  <a:outerShdw blurRad="38100" dist="38100" dir="2700000" algn="tl">
                    <a:srgbClr val="000000">
                      <a:alpha val="43137"/>
                    </a:srgbClr>
                  </a:outerShdw>
                </a:effectLst>
              </a:rPr>
              <a:t>Hayyam</a:t>
            </a:r>
            <a:r>
              <a:rPr lang="tr-TR" sz="4500" i="1" dirty="0">
                <a:solidFill>
                  <a:srgbClr val="FF0000"/>
                </a:solidFill>
                <a:effectLst>
                  <a:outerShdw blurRad="38100" dist="38100" dir="2700000" algn="tl">
                    <a:srgbClr val="000000">
                      <a:alpha val="43137"/>
                    </a:srgbClr>
                  </a:outerShdw>
                </a:effectLst>
              </a:rPr>
              <a:t>' </a:t>
            </a:r>
            <a:r>
              <a:rPr lang="tr-TR" sz="4500" i="1" dirty="0" err="1">
                <a:solidFill>
                  <a:srgbClr val="FF0000"/>
                </a:solidFill>
                <a:effectLst>
                  <a:outerShdw blurRad="38100" dist="38100" dir="2700000" algn="tl">
                    <a:srgbClr val="000000">
                      <a:alpha val="43137"/>
                    </a:srgbClr>
                  </a:outerShdw>
                </a:effectLst>
              </a:rPr>
              <a:t>ın</a:t>
            </a:r>
            <a:r>
              <a:rPr lang="tr-TR" sz="4500" i="1" dirty="0">
                <a:solidFill>
                  <a:srgbClr val="FF0000"/>
                </a:solidFill>
                <a:effectLst>
                  <a:outerShdw blurRad="38100" dist="38100" dir="2700000" algn="tl">
                    <a:srgbClr val="000000">
                      <a:alpha val="43137"/>
                    </a:srgbClr>
                  </a:outerShdw>
                </a:effectLst>
              </a:rPr>
              <a:t> çok geniş ve zengin bir iç dünyası olduğuna işaret etmektedir.</a:t>
            </a:r>
            <a:br>
              <a:rPr lang="tr-TR" sz="4500" i="1" dirty="0">
                <a:solidFill>
                  <a:srgbClr val="FF0000"/>
                </a:solidFill>
                <a:effectLst>
                  <a:outerShdw blurRad="38100" dist="38100" dir="2700000" algn="tl">
                    <a:srgbClr val="000000">
                      <a:alpha val="43137"/>
                    </a:srgbClr>
                  </a:outerShdw>
                </a:effectLst>
              </a:rPr>
            </a:br>
            <a:r>
              <a:rPr lang="tr-TR" sz="4500" i="1" dirty="0">
                <a:solidFill>
                  <a:srgbClr val="FF0000"/>
                </a:solidFill>
                <a:effectLst>
                  <a:outerShdw blurRad="38100" dist="38100" dir="2700000" algn="tl">
                    <a:srgbClr val="000000">
                      <a:alpha val="43137"/>
                    </a:srgbClr>
                  </a:outerShdw>
                </a:effectLst>
              </a:rPr>
              <a:t/>
            </a:r>
            <a:br>
              <a:rPr lang="tr-TR" sz="4500" i="1" dirty="0">
                <a:solidFill>
                  <a:srgbClr val="FF0000"/>
                </a:solidFill>
                <a:effectLst>
                  <a:outerShdw blurRad="38100" dist="38100" dir="2700000" algn="tl">
                    <a:srgbClr val="000000">
                      <a:alpha val="43137"/>
                    </a:srgbClr>
                  </a:outerShdw>
                </a:effectLst>
              </a:rPr>
            </a:br>
            <a:endParaRPr lang="tr-TR" sz="4500" i="1" dirty="0">
              <a:solidFill>
                <a:srgbClr val="FF0000"/>
              </a:solidFill>
              <a:effectLst>
                <a:outerShdw blurRad="38100" dist="38100" dir="2700000" algn="tl">
                  <a:srgbClr val="000000">
                    <a:alpha val="43137"/>
                  </a:srgbClr>
                </a:outerShdw>
              </a:effectLst>
            </a:endParaRPr>
          </a:p>
          <a:p>
            <a:endParaRPr lang="tr-TR" dirty="0"/>
          </a:p>
        </p:txBody>
      </p:sp>
      <p:pic>
        <p:nvPicPr>
          <p:cNvPr id="1026" name="Picture 2" descr="C:\Users\DR\Desktop\imagesCAC9LZJ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3552" y="0"/>
            <a:ext cx="3160911" cy="1628800"/>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8899422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TotalTime>
  <Words>232</Words>
  <Application>Microsoft Office PowerPoint</Application>
  <PresentationFormat>Ekran Gösterisi (4:3)</PresentationFormat>
  <Paragraphs>12</Paragraphs>
  <Slides>4</Slides>
  <Notes>0</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Akış</vt:lpstr>
      <vt:lpstr>Binom açılımı</vt:lpstr>
      <vt:lpstr>Matematikte binom açılımı, iki sayının toplamının üslü ifadesinin açılımıdır.</vt:lpstr>
      <vt:lpstr>ÖMER HAYYAM</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Binom açılımı</dc:title>
  <dc:creator>DR</dc:creator>
  <cp:lastModifiedBy>Administrator</cp:lastModifiedBy>
  <cp:revision>3</cp:revision>
  <dcterms:created xsi:type="dcterms:W3CDTF">2012-05-14T16:22:00Z</dcterms:created>
  <dcterms:modified xsi:type="dcterms:W3CDTF">2012-08-10T12:31:41Z</dcterms:modified>
</cp:coreProperties>
</file>