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980FE5-BABD-4731-B948-FA6D40754A0F}"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42566A-0FB2-47C2-AC0C-1DB8EE2A1F1B}" type="slidenum">
              <a:rPr lang="tr-TR" smtClean="0"/>
              <a:t>‹#›</a:t>
            </a:fld>
            <a:endParaRPr lang="tr-TR"/>
          </a:p>
        </p:txBody>
      </p:sp>
    </p:spTree>
    <p:extLst>
      <p:ext uri="{BB962C8B-B14F-4D97-AF65-F5344CB8AC3E}">
        <p14:creationId xmlns:p14="http://schemas.microsoft.com/office/powerpoint/2010/main" val="3185042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0C8C6FC2-725A-4466-9DE3-45AF4D9A47EB}" type="datetime1">
              <a:rPr lang="tr-TR" smtClean="0"/>
              <a:t>10.08.2012</a:t>
            </a:fld>
            <a:endParaRPr lang="tr-TR"/>
          </a:p>
        </p:txBody>
      </p:sp>
      <p:sp>
        <p:nvSpPr>
          <p:cNvPr id="19" name="Footer Placeholder 18"/>
          <p:cNvSpPr>
            <a:spLocks noGrp="1"/>
          </p:cNvSpPr>
          <p:nvPr>
            <p:ph type="ftr" sz="quarter" idx="11"/>
          </p:nvPr>
        </p:nvSpPr>
        <p:spPr/>
        <p:txBody>
          <a:bodyPr/>
          <a:lstStyle/>
          <a:p>
            <a:r>
              <a:rPr lang="tr-TR" smtClean="0"/>
              <a:t>www.globalders.com</a:t>
            </a:r>
            <a:endParaRPr lang="tr-TR"/>
          </a:p>
        </p:txBody>
      </p:sp>
      <p:sp>
        <p:nvSpPr>
          <p:cNvPr id="27" name="Slide Number Placeholder 26"/>
          <p:cNvSpPr>
            <a:spLocks noGrp="1"/>
          </p:cNvSpPr>
          <p:nvPr>
            <p:ph type="sldNum" sz="quarter" idx="12"/>
          </p:nvPr>
        </p:nvSpPr>
        <p:spPr/>
        <p:txBody>
          <a:bodyPr/>
          <a:lstStyle/>
          <a:p>
            <a:fld id="{F302176B-0E47-46AC-8F43-DAB4B8A37D0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transition spd="slow">
    <p:push dir="u"/>
    <p:sndAc>
      <p:stSnd>
        <p:snd r:embed="rId1" name="bomb.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CA334ACC-50C2-4444-9CB7-3194F178584F}"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push dir="u"/>
    <p:sndAc>
      <p:stSnd>
        <p:snd r:embed="rId1" name="bomb.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9AEB072C-8215-43C9-9B11-219304084774}"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push dir="u"/>
    <p:sndAc>
      <p:stSnd>
        <p:snd r:embed="rId1" name="bomb.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27AA8742-72F5-4E8D-9F02-C72E6FCCCADB}"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push dir="u"/>
    <p:sndAc>
      <p:stSnd>
        <p:snd r:embed="rId1" name="bomb.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532CAC1A-9D16-42AA-B498-CB0DCA16DFDA}" type="datetime1">
              <a:rPr lang="tr-TR" smtClean="0"/>
              <a:t>10.08.2012</a:t>
            </a:fld>
            <a:endParaRPr lang="tr-TR"/>
          </a:p>
        </p:txBody>
      </p:sp>
      <p:sp>
        <p:nvSpPr>
          <p:cNvPr id="5" name="Footer Placeholder 4"/>
          <p:cNvSpPr>
            <a:spLocks noGrp="1"/>
          </p:cNvSpPr>
          <p:nvPr>
            <p:ph type="ftr" sz="quarter" idx="11"/>
          </p:nvPr>
        </p:nvSpPr>
        <p:spPr/>
        <p:txBody>
          <a:bodyPr/>
          <a:lstStyle/>
          <a:p>
            <a:r>
              <a:rPr lang="tr-TR" smtClean="0"/>
              <a:t>www.globalders.com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transition spd="slow">
    <p:push dir="u"/>
    <p:sndAc>
      <p:stSnd>
        <p:snd r:embed="rId1" name="bomb.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D4C9E699-6676-40FB-B7E9-9D688B726BDF}"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push dir="u"/>
    <p:sndAc>
      <p:stSnd>
        <p:snd r:embed="rId1" name="bomb.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E09C0B88-6273-4728-BAA6-3EB2112B6F4C}" type="datetime1">
              <a:rPr lang="tr-TR" smtClean="0"/>
              <a:t>10.08.2012</a:t>
            </a:fld>
            <a:endParaRPr lang="tr-TR"/>
          </a:p>
        </p:txBody>
      </p:sp>
      <p:sp>
        <p:nvSpPr>
          <p:cNvPr id="8" name="Footer Placeholder 7"/>
          <p:cNvSpPr>
            <a:spLocks noGrp="1"/>
          </p:cNvSpPr>
          <p:nvPr>
            <p:ph type="ftr" sz="quarter" idx="11"/>
          </p:nvPr>
        </p:nvSpPr>
        <p:spPr/>
        <p:txBody>
          <a:bodyPr/>
          <a:lstStyle/>
          <a:p>
            <a:r>
              <a:rPr lang="tr-TR" smtClean="0"/>
              <a:t>www.globalders.com</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push dir="u"/>
    <p:sndAc>
      <p:stSnd>
        <p:snd r:embed="rId1" name="bomb.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96286D0A-9244-4B89-A6CA-4739CBB5AA53}" type="datetime1">
              <a:rPr lang="tr-TR" smtClean="0"/>
              <a:t>10.08.2012</a:t>
            </a:fld>
            <a:endParaRPr lang="tr-TR"/>
          </a:p>
        </p:txBody>
      </p:sp>
      <p:sp>
        <p:nvSpPr>
          <p:cNvPr id="4" name="Footer Placeholder 3"/>
          <p:cNvSpPr>
            <a:spLocks noGrp="1"/>
          </p:cNvSpPr>
          <p:nvPr>
            <p:ph type="ftr" sz="quarter" idx="11"/>
          </p:nvPr>
        </p:nvSpPr>
        <p:spPr/>
        <p:txBody>
          <a:bodyPr/>
          <a:lstStyle/>
          <a:p>
            <a:r>
              <a:rPr lang="tr-TR" smtClean="0"/>
              <a:t>www.globalders.com</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push dir="u"/>
    <p:sndAc>
      <p:stSnd>
        <p:snd r:embed="rId1" name="bomb.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97D690-9DAF-4D11-87D4-12AE5E0466E2}" type="datetime1">
              <a:rPr lang="tr-TR" smtClean="0"/>
              <a:t>10.08.2012</a:t>
            </a:fld>
            <a:endParaRPr lang="tr-TR"/>
          </a:p>
        </p:txBody>
      </p:sp>
      <p:sp>
        <p:nvSpPr>
          <p:cNvPr id="3" name="Footer Placeholder 2"/>
          <p:cNvSpPr>
            <a:spLocks noGrp="1"/>
          </p:cNvSpPr>
          <p:nvPr>
            <p:ph type="ftr" sz="quarter" idx="11"/>
          </p:nvPr>
        </p:nvSpPr>
        <p:spPr/>
        <p:txBody>
          <a:bodyPr/>
          <a:lstStyle/>
          <a:p>
            <a:r>
              <a:rPr lang="tr-TR" smtClean="0"/>
              <a:t>www.globalders.com</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push dir="u"/>
    <p:sndAc>
      <p:stSnd>
        <p:snd r:embed="rId1" name="bomb.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8C8C8F86-142E-494F-8085-EDCAA9798435}"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transition spd="slow">
    <p:push dir="u"/>
    <p:sndAc>
      <p:stSnd>
        <p:snd r:embed="rId1" name="bomb.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230028AA-8B71-471E-A182-BFAE56D78B00}" type="datetime1">
              <a:rPr lang="tr-TR" smtClean="0"/>
              <a:t>10.08.2012</a:t>
            </a:fld>
            <a:endParaRPr lang="tr-TR"/>
          </a:p>
        </p:txBody>
      </p:sp>
      <p:sp>
        <p:nvSpPr>
          <p:cNvPr id="6" name="Footer Placeholder 5"/>
          <p:cNvSpPr>
            <a:spLocks noGrp="1"/>
          </p:cNvSpPr>
          <p:nvPr>
            <p:ph type="ftr" sz="quarter" idx="11"/>
          </p:nvPr>
        </p:nvSpPr>
        <p:spPr/>
        <p:txBody>
          <a:bodyPr/>
          <a:lstStyle/>
          <a:p>
            <a:r>
              <a:rPr lang="tr-TR" smtClean="0"/>
              <a:t>www.globalders.com</a:t>
            </a:r>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F302176B-0E47-46AC-8F43-DAB4B8A37D06}" type="slidenum">
              <a:rPr lang="tr-TR" smtClean="0"/>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push dir="u"/>
    <p:sndAc>
      <p:stSnd>
        <p:snd r:embed="rId1" name="bomb.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0DEC05D-49E5-4527-8E56-B2786098A057}" type="datetime1">
              <a:rPr lang="tr-TR" smtClean="0"/>
              <a:t>10.08.2012</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tr-TR" smtClean="0"/>
              <a:t>www.globalders.com</a:t>
            </a:r>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02176B-0E47-46AC-8F43-DAB4B8A37D06}" type="slidenum">
              <a:rPr lang="tr-TR" smtClean="0"/>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push dir="u"/>
    <p:sndAc>
      <p:stSnd>
        <p:snd r:embed="rId13" name="bomb.wav"/>
      </p:stSnd>
    </p:sndAc>
  </p:transition>
  <p:hf sldNum="0"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tr.wikipedia.org/w/index.php?title=Uygulamal%C4%B1_matematik&amp;action=edit&amp;redlink=1"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hyperlink" Target="http://tr.wikipedia.org/wiki/Gelenbevi_%C4%B0smail_Efendi" TargetMode="External"/><Relationship Id="rId5" Type="http://schemas.openxmlformats.org/officeDocument/2006/relationships/hyperlink" Target="http://tr.wikipedia.org/w/index.php?title=Joost_B%C3%BCrgin&amp;action=edit&amp;redlink=1" TargetMode="External"/><Relationship Id="rId4" Type="http://schemas.openxmlformats.org/officeDocument/2006/relationships/hyperlink" Target="http://tr.wikipedia.org/w/index.php?title=George_Napier&amp;action=edit&amp;redlink=1"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tr.wikipedia.org/w/index.php?title=George_Napier&amp;action=edit&amp;redlink=1" TargetMode="External"/><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11560" y="4107975"/>
            <a:ext cx="7772400" cy="1769296"/>
          </a:xfrm>
        </p:spPr>
        <p:txBody>
          <a:bodyPr/>
          <a:lstStyle/>
          <a:p>
            <a:r>
              <a:rPr lang="tr-TR" dirty="0" smtClean="0"/>
              <a:t>LOGARİTMA</a:t>
            </a:r>
            <a:endParaRPr lang="tr-TR" dirty="0"/>
          </a:p>
        </p:txBody>
      </p:sp>
      <p:pic>
        <p:nvPicPr>
          <p:cNvPr id="1026" name="Picture 2" descr="C:\Users\DR\Desktop\napi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675" y="1196751"/>
            <a:ext cx="3799309" cy="3799309"/>
          </a:xfrm>
          <a:prstGeom prst="rect">
            <a:avLst/>
          </a:prstGeom>
          <a:noFill/>
          <a:extLst>
            <a:ext uri="{909E8E84-426E-40DD-AFC4-6F175D3DCCD1}">
              <a14:hiddenFill xmlns:a14="http://schemas.microsoft.com/office/drawing/2010/main">
                <a:solidFill>
                  <a:srgbClr val="FFFFFF"/>
                </a:solidFill>
              </a14:hiddenFill>
            </a:ext>
          </a:extLst>
        </p:spPr>
      </p:pic>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772804308"/>
      </p:ext>
    </p:extLst>
  </p:cSld>
  <p:clrMapOvr>
    <a:masterClrMapping/>
  </p:clrMapOvr>
  <p:transition spd="slow">
    <p:push dir="u"/>
    <p:sndAc>
      <p:stSnd>
        <p:snd r:embed="rId2" name="bomb.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32656"/>
            <a:ext cx="8229600" cy="5793507"/>
          </a:xfrm>
        </p:spPr>
        <p:txBody>
          <a:bodyPr>
            <a:normAutofit fontScale="77500" lnSpcReduction="20000"/>
          </a:bodyPr>
          <a:lstStyle/>
          <a:p>
            <a:r>
              <a:rPr lang="tr-TR" b="1" dirty="0" smtClean="0"/>
              <a:t>Logaritma</a:t>
            </a:r>
            <a:r>
              <a:rPr lang="el-GR" b="1" dirty="0" smtClean="0"/>
              <a:t>, </a:t>
            </a:r>
            <a:r>
              <a:rPr lang="el-GR" b="1" dirty="0"/>
              <a:t>17. </a:t>
            </a:r>
            <a:r>
              <a:rPr lang="tr-TR" b="1" dirty="0"/>
              <a:t>yüzyılın başında hesapları hızlandırmak için yapılan bir buluştur. 300 yıldan daha uzun bir zaman, temel bir hesap metodu olmuştur. 19. yüzyılda masa hesap makinalarının doğuşu ve yirminci yüzyılda elektronik hesap makinalarının ortaya çıkışı, logaritmaya olan ihtiyacı azaltmıştır</a:t>
            </a:r>
            <a:r>
              <a:rPr lang="tr-TR" b="1" dirty="0" smtClean="0"/>
              <a:t>. Logaritma </a:t>
            </a:r>
            <a:r>
              <a:rPr lang="tr-TR" b="1" dirty="0" err="1" smtClean="0"/>
              <a:t>lı</a:t>
            </a:r>
            <a:r>
              <a:rPr lang="tr-TR" b="1" dirty="0" smtClean="0"/>
              <a:t> </a:t>
            </a:r>
            <a:r>
              <a:rPr lang="tr-TR" b="1" dirty="0"/>
              <a:t>hesap </a:t>
            </a:r>
            <a:r>
              <a:rPr lang="tr-TR" b="1" dirty="0" smtClean="0"/>
              <a:t>makinaları </a:t>
            </a:r>
            <a:r>
              <a:rPr lang="tr-TR" b="1" dirty="0"/>
              <a:t>da mevcuttur. Ancak logaritmik fonksiyonların teorik ve </a:t>
            </a:r>
            <a:r>
              <a:rPr lang="tr-TR" b="1" dirty="0" smtClean="0">
                <a:hlinkClick r:id="rId3" tooltip="Uygulamalı matematik (sayfa mevcut değil)"/>
              </a:rPr>
              <a:t>uygulamalı   </a:t>
            </a:r>
            <a:r>
              <a:rPr lang="tr-TR" b="1" dirty="0">
                <a:hlinkClick r:id="rId3" tooltip="Uygulamalı matematik (sayfa mevcut değil)"/>
              </a:rPr>
              <a:t>matematikte</a:t>
            </a:r>
            <a:r>
              <a:rPr lang="tr-TR" b="1" dirty="0"/>
              <a:t> özel bir yeri vardır</a:t>
            </a:r>
            <a:r>
              <a:rPr lang="tr-TR" b="1" dirty="0" smtClean="0"/>
              <a:t>. Çünkü </a:t>
            </a:r>
            <a:r>
              <a:rPr lang="tr-TR" b="1" dirty="0"/>
              <a:t>bu makinalar süper iletken teknolojisi ile üretilen oldukça pahalı cihazlardır.</a:t>
            </a:r>
          </a:p>
          <a:p>
            <a:r>
              <a:rPr lang="tr-TR" b="1" dirty="0"/>
              <a:t>Logaritma, birbirinden habersiz çalışan iki kişi tarafından keşfedilmiştir. Bunlar; 1614'te İskoçyalı </a:t>
            </a:r>
            <a:r>
              <a:rPr lang="tr-TR" b="1" dirty="0">
                <a:hlinkClick r:id="rId4" tooltip="George Napier (sayfa mevcut değil)"/>
              </a:rPr>
              <a:t>George </a:t>
            </a:r>
            <a:r>
              <a:rPr lang="tr-TR" b="1" dirty="0" err="1">
                <a:hlinkClick r:id="rId4" tooltip="George Napier (sayfa mevcut değil)"/>
              </a:rPr>
              <a:t>Napier</a:t>
            </a:r>
            <a:r>
              <a:rPr lang="tr-TR" b="1" dirty="0"/>
              <a:t> ve 1620'de İsviçreli </a:t>
            </a:r>
            <a:r>
              <a:rPr lang="tr-TR" b="1" dirty="0" err="1">
                <a:hlinkClick r:id="rId5" tooltip="Joost Bürgin (sayfa mevcut değil)"/>
              </a:rPr>
              <a:t>Joost</a:t>
            </a:r>
            <a:r>
              <a:rPr lang="tr-TR" b="1" dirty="0">
                <a:hlinkClick r:id="rId5" tooltip="Joost Bürgin (sayfa mevcut değil)"/>
              </a:rPr>
              <a:t> </a:t>
            </a:r>
            <a:r>
              <a:rPr lang="tr-TR" b="1" dirty="0" err="1" smtClean="0">
                <a:hlinkClick r:id="rId5" tooltip="Joost Bürgin (sayfa mevcut değil)"/>
              </a:rPr>
              <a:t>Bürgin</a:t>
            </a:r>
            <a:r>
              <a:rPr lang="tr-TR" b="1" dirty="0" smtClean="0"/>
              <a:t>‘   </a:t>
            </a:r>
            <a:r>
              <a:rPr lang="tr-TR" b="1" dirty="0" err="1" smtClean="0"/>
              <a:t>dir</a:t>
            </a:r>
            <a:r>
              <a:rPr lang="tr-TR" b="1" dirty="0"/>
              <a:t>.</a:t>
            </a:r>
          </a:p>
          <a:p>
            <a:r>
              <a:rPr lang="tr-TR" b="1" dirty="0"/>
              <a:t>Logaritma üzerinde önemli çalışmaları olan bir Türk bilgini de </a:t>
            </a:r>
            <a:r>
              <a:rPr lang="tr-TR" b="1" dirty="0" err="1">
                <a:hlinkClick r:id="rId6" tooltip="Gelenbevi İsmail Efendi"/>
              </a:rPr>
              <a:t>Gelenbevi</a:t>
            </a:r>
            <a:r>
              <a:rPr lang="tr-TR" b="1" dirty="0">
                <a:hlinkClick r:id="rId6" tooltip="Gelenbevi İsmail Efendi"/>
              </a:rPr>
              <a:t> İsmail Efendi</a:t>
            </a:r>
            <a:r>
              <a:rPr lang="tr-TR" b="1" dirty="0"/>
              <a:t>'dir. Kendisi büyük bir matematikçi olup, mantıkla da uğraşmıştır. 1730-1790 yıllarında yaşayan bu büyük alimin Logaritma Risalesi isimli çok açık, anlaşılır yazılmış bir eseri mevcuttur. Bu risaledeki metinler, bilim insanlarına hesap yapabilen bir cihaz tasarlama fikrini vermiştir</a:t>
            </a:r>
            <a:r>
              <a:rPr lang="tr-TR" b="1" dirty="0" smtClean="0"/>
              <a:t>. İsmail </a:t>
            </a:r>
            <a:r>
              <a:rPr lang="tr-TR" b="1" dirty="0"/>
              <a:t>Efendinin bilim dünyasına bu açıdan bakıldığında büyük katkıları olduğu açıkça </a:t>
            </a:r>
            <a:r>
              <a:rPr lang="tr-TR" b="1" dirty="0" smtClean="0"/>
              <a:t>fark edilmektedir</a:t>
            </a:r>
            <a:r>
              <a:rPr lang="tr-TR" b="1" dirty="0"/>
              <a:t>.</a:t>
            </a:r>
          </a:p>
          <a:p>
            <a:r>
              <a:rPr lang="tr-TR" b="1" dirty="0"/>
              <a:t/>
            </a:r>
            <a:br>
              <a:rPr lang="tr-TR" b="1" dirty="0"/>
            </a:br>
            <a:endParaRPr lang="tr-TR" b="1" dirty="0"/>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630207730"/>
      </p:ext>
    </p:extLst>
  </p:cSld>
  <p:clrMapOvr>
    <a:masterClrMapping/>
  </p:clrMapOvr>
  <p:transition spd="slow">
    <p:push dir="u"/>
    <p:sndAc>
      <p:stSnd>
        <p:snd r:embed="rId2" name="bomb.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rmAutofit fontScale="85000" lnSpcReduction="20000"/>
          </a:bodyPr>
          <a:lstStyle/>
          <a:p>
            <a:r>
              <a:rPr lang="tr-TR" b="1" i="1" dirty="0">
                <a:solidFill>
                  <a:schemeClr val="tx1">
                    <a:lumMod val="95000"/>
                    <a:lumOff val="5000"/>
                  </a:schemeClr>
                </a:solidFill>
                <a:effectLst>
                  <a:outerShdw blurRad="38100" dist="38100" dir="2700000" algn="tl">
                    <a:srgbClr val="000000">
                      <a:alpha val="43137"/>
                    </a:srgbClr>
                  </a:outerShdw>
                </a:effectLst>
              </a:rPr>
              <a:t>Logaritmayı açıklamak için 2·2·2= 8 ifadesine bakalım. Aradaki nokta işaretleri çarpımı simgeler</a:t>
            </a:r>
            <a:r>
              <a:rPr lang="tr-TR" b="1" i="1" dirty="0" smtClean="0">
                <a:solidFill>
                  <a:schemeClr val="tx1">
                    <a:lumMod val="95000"/>
                    <a:lumOff val="5000"/>
                  </a:schemeClr>
                </a:solidFill>
                <a:effectLst>
                  <a:outerShdw blurRad="38100" dist="38100" dir="2700000" algn="tl">
                    <a:srgbClr val="000000">
                      <a:alpha val="43137"/>
                    </a:srgbClr>
                  </a:outerShdw>
                </a:effectLst>
              </a:rPr>
              <a:t>. Bu </a:t>
            </a:r>
            <a:r>
              <a:rPr lang="tr-TR" b="1" i="1" dirty="0">
                <a:solidFill>
                  <a:schemeClr val="tx1">
                    <a:lumMod val="95000"/>
                    <a:lumOff val="5000"/>
                  </a:schemeClr>
                </a:solidFill>
                <a:effectLst>
                  <a:outerShdw blurRad="38100" dist="38100" dir="2700000" algn="tl">
                    <a:srgbClr val="000000">
                      <a:alpha val="43137"/>
                    </a:srgbClr>
                  </a:outerShdw>
                </a:effectLst>
              </a:rPr>
              <a:t>2³ = 8 olarak kısaca yazılabilir. 3.3.3 = 27 ifadesi ise bir önceki ifadeye oldukça benzer</a:t>
            </a:r>
            <a:r>
              <a:rPr lang="tr-TR" b="1" i="1" dirty="0" smtClean="0">
                <a:solidFill>
                  <a:schemeClr val="tx1">
                    <a:lumMod val="95000"/>
                    <a:lumOff val="5000"/>
                  </a:schemeClr>
                </a:solidFill>
                <a:effectLst>
                  <a:outerShdw blurRad="38100" dist="38100" dir="2700000" algn="tl">
                    <a:srgbClr val="000000">
                      <a:alpha val="43137"/>
                    </a:srgbClr>
                  </a:outerShdw>
                </a:effectLst>
              </a:rPr>
              <a:t>. Bu </a:t>
            </a:r>
            <a:r>
              <a:rPr lang="tr-TR" b="1" i="1" dirty="0">
                <a:solidFill>
                  <a:schemeClr val="tx1">
                    <a:lumMod val="95000"/>
                    <a:lumOff val="5000"/>
                  </a:schemeClr>
                </a:solidFill>
                <a:effectLst>
                  <a:outerShdw blurRad="38100" dist="38100" dir="2700000" algn="tl">
                    <a:srgbClr val="000000">
                      <a:alpha val="43137"/>
                    </a:srgbClr>
                  </a:outerShdw>
                </a:effectLst>
              </a:rPr>
              <a:t>örnekte 3, 8'in 2 tabanına göre logaritması denir. Buradan çıkan sonuç log</a:t>
            </a:r>
            <a:r>
              <a:rPr lang="tr-TR" b="1" i="1" baseline="-25000" dirty="0">
                <a:solidFill>
                  <a:schemeClr val="tx1">
                    <a:lumMod val="95000"/>
                    <a:lumOff val="5000"/>
                  </a:schemeClr>
                </a:solidFill>
                <a:effectLst>
                  <a:outerShdw blurRad="38100" dist="38100" dir="2700000" algn="tl">
                    <a:srgbClr val="000000">
                      <a:alpha val="43137"/>
                    </a:srgbClr>
                  </a:outerShdw>
                </a:effectLst>
              </a:rPr>
              <a:t>2</a:t>
            </a:r>
            <a:r>
              <a:rPr lang="tr-TR" b="1" i="1" dirty="0">
                <a:solidFill>
                  <a:schemeClr val="tx1">
                    <a:lumMod val="95000"/>
                    <a:lumOff val="5000"/>
                  </a:schemeClr>
                </a:solidFill>
                <a:effectLst>
                  <a:outerShdw blurRad="38100" dist="38100" dir="2700000" algn="tl">
                    <a:srgbClr val="000000">
                      <a:alpha val="43137"/>
                    </a:srgbClr>
                  </a:outerShdw>
                </a:effectLst>
              </a:rPr>
              <a:t>8=3 'dur. Logaritma Risalesinde </a:t>
            </a:r>
            <a:r>
              <a:rPr lang="tr-TR" b="1" i="1" dirty="0" smtClean="0">
                <a:solidFill>
                  <a:schemeClr val="tx1">
                    <a:lumMod val="95000"/>
                    <a:lumOff val="5000"/>
                  </a:schemeClr>
                </a:solidFill>
                <a:effectLst>
                  <a:outerShdw blurRad="38100" dist="38100" dir="2700000" algn="tl">
                    <a:srgbClr val="000000">
                      <a:alpha val="43137"/>
                    </a:srgbClr>
                  </a:outerShdw>
                </a:effectLst>
              </a:rPr>
              <a:t>mevzu  </a:t>
            </a:r>
            <a:r>
              <a:rPr lang="tr-TR" b="1" i="1" dirty="0">
                <a:solidFill>
                  <a:schemeClr val="tx1">
                    <a:lumMod val="95000"/>
                    <a:lumOff val="5000"/>
                  </a:schemeClr>
                </a:solidFill>
                <a:effectLst>
                  <a:outerShdw blurRad="38100" dist="38100" dir="2700000" algn="tl">
                    <a:srgbClr val="000000">
                      <a:alpha val="43137"/>
                    </a:srgbClr>
                  </a:outerShdw>
                </a:effectLst>
              </a:rPr>
              <a:t>bahiste geçen anlatıma göre, başka bir örnek, 2·2·2·2 = 16 ve 2</a:t>
            </a:r>
            <a:r>
              <a:rPr lang="tr-TR" b="1" i="1" baseline="30000" dirty="0">
                <a:solidFill>
                  <a:schemeClr val="tx1">
                    <a:lumMod val="95000"/>
                    <a:lumOff val="5000"/>
                  </a:schemeClr>
                </a:solidFill>
                <a:effectLst>
                  <a:outerShdw blurRad="38100" dist="38100" dir="2700000" algn="tl">
                    <a:srgbClr val="000000">
                      <a:alpha val="43137"/>
                    </a:srgbClr>
                  </a:outerShdw>
                </a:effectLst>
              </a:rPr>
              <a:t>4</a:t>
            </a:r>
            <a:r>
              <a:rPr lang="tr-TR" b="1" i="1" dirty="0">
                <a:solidFill>
                  <a:schemeClr val="tx1">
                    <a:lumMod val="95000"/>
                    <a:lumOff val="5000"/>
                  </a:schemeClr>
                </a:solidFill>
                <a:effectLst>
                  <a:outerShdw blurRad="38100" dist="38100" dir="2700000" algn="tl">
                    <a:srgbClr val="000000">
                      <a:alpha val="43137"/>
                    </a:srgbClr>
                  </a:outerShdw>
                </a:effectLst>
              </a:rPr>
              <a:t> = 16 yazılırsa, burada 4, 16'nın 2 tabanına göre logaritmasıdır. Yani log</a:t>
            </a:r>
            <a:r>
              <a:rPr lang="tr-TR" b="1" i="1" baseline="-25000" dirty="0">
                <a:solidFill>
                  <a:schemeClr val="tx1">
                    <a:lumMod val="95000"/>
                    <a:lumOff val="5000"/>
                  </a:schemeClr>
                </a:solidFill>
                <a:effectLst>
                  <a:outerShdw blurRad="38100" dist="38100" dir="2700000" algn="tl">
                    <a:srgbClr val="000000">
                      <a:alpha val="43137"/>
                    </a:srgbClr>
                  </a:outerShdw>
                </a:effectLst>
              </a:rPr>
              <a:t>2</a:t>
            </a:r>
            <a:r>
              <a:rPr lang="tr-TR" b="1" i="1" dirty="0">
                <a:solidFill>
                  <a:schemeClr val="tx1">
                    <a:lumMod val="95000"/>
                    <a:lumOff val="5000"/>
                  </a:schemeClr>
                </a:solidFill>
                <a:effectLst>
                  <a:outerShdw blurRad="38100" dist="38100" dir="2700000" algn="tl">
                    <a:srgbClr val="000000">
                      <a:alpha val="43137"/>
                    </a:srgbClr>
                  </a:outerShdw>
                </a:effectLst>
              </a:rPr>
              <a:t>16=4 'tür. Genel olarak </a:t>
            </a:r>
            <a:r>
              <a:rPr lang="tr-TR" b="1" i="1" dirty="0" smtClean="0">
                <a:solidFill>
                  <a:schemeClr val="tx1">
                    <a:lumMod val="95000"/>
                    <a:lumOff val="5000"/>
                  </a:schemeClr>
                </a:solidFill>
                <a:effectLst>
                  <a:outerShdw blurRad="38100" dist="38100" dir="2700000" algn="tl">
                    <a:srgbClr val="000000">
                      <a:alpha val="43137"/>
                    </a:srgbClr>
                  </a:outerShdw>
                </a:effectLst>
              </a:rPr>
              <a:t>b </a:t>
            </a:r>
            <a:r>
              <a:rPr lang="tr-TR" b="1" i="1" baseline="30000" dirty="0" smtClean="0">
                <a:solidFill>
                  <a:schemeClr val="tx1">
                    <a:lumMod val="95000"/>
                    <a:lumOff val="5000"/>
                  </a:schemeClr>
                </a:solidFill>
                <a:effectLst>
                  <a:outerShdw blurRad="38100" dist="38100" dir="2700000" algn="tl">
                    <a:srgbClr val="000000">
                      <a:alpha val="43137"/>
                    </a:srgbClr>
                  </a:outerShdw>
                </a:effectLst>
              </a:rPr>
              <a:t>x</a:t>
            </a:r>
            <a:r>
              <a:rPr lang="tr-TR" b="1" i="1" dirty="0">
                <a:solidFill>
                  <a:schemeClr val="tx1">
                    <a:lumMod val="95000"/>
                    <a:lumOff val="5000"/>
                  </a:schemeClr>
                </a:solidFill>
                <a:effectLst>
                  <a:outerShdw blurRad="38100" dist="38100" dir="2700000" algn="tl">
                    <a:srgbClr val="000000">
                      <a:alpha val="43137"/>
                    </a:srgbClr>
                  </a:outerShdw>
                </a:effectLst>
              </a:rPr>
              <a:t>= N ifadesinde N'nin b tabanına göre logaritması, </a:t>
            </a:r>
            <a:r>
              <a:rPr lang="tr-TR" b="1" i="1" dirty="0" smtClean="0">
                <a:solidFill>
                  <a:schemeClr val="tx1">
                    <a:lumMod val="95000"/>
                    <a:lumOff val="5000"/>
                  </a:schemeClr>
                </a:solidFill>
                <a:effectLst>
                  <a:outerShdw blurRad="38100" dist="38100" dir="2700000" algn="tl">
                    <a:srgbClr val="000000">
                      <a:alpha val="43137"/>
                    </a:srgbClr>
                  </a:outerShdw>
                </a:effectLst>
              </a:rPr>
              <a:t>x‘ tir .  </a:t>
            </a:r>
            <a:r>
              <a:rPr lang="tr-TR" b="1" i="1" dirty="0">
                <a:solidFill>
                  <a:schemeClr val="tx1">
                    <a:lumMod val="95000"/>
                    <a:lumOff val="5000"/>
                  </a:schemeClr>
                </a:solidFill>
                <a:effectLst>
                  <a:outerShdw blurRad="38100" dist="38100" dir="2700000" algn="tl">
                    <a:srgbClr val="000000">
                      <a:alpha val="43137"/>
                    </a:srgbClr>
                  </a:outerShdw>
                </a:effectLst>
              </a:rPr>
              <a:t>Her ne kadar her pozitif sayı taban olarak kullanılırsa da genel olarak logaritma 10 ve e (yaklaşık, 2,7134884828) tabanına göre hesaplanır.</a:t>
            </a:r>
          </a:p>
          <a:p>
            <a:r>
              <a:rPr lang="tr-TR" b="1" i="1" dirty="0">
                <a:solidFill>
                  <a:schemeClr val="tx1">
                    <a:lumMod val="95000"/>
                    <a:lumOff val="5000"/>
                  </a:schemeClr>
                </a:solidFill>
                <a:effectLst>
                  <a:outerShdw blurRad="38100" dist="38100" dir="2700000" algn="tl">
                    <a:srgbClr val="000000">
                      <a:alpha val="43137"/>
                    </a:srgbClr>
                  </a:outerShdw>
                </a:effectLst>
              </a:rPr>
              <a:t>Eğer taban olarak yaklaşık 2,718281828 olan e sayısı alınırsa, bu logaritma doğal logaritma veya keşfeden </a:t>
            </a:r>
            <a:r>
              <a:rPr lang="tr-TR" b="1" i="1" dirty="0">
                <a:solidFill>
                  <a:schemeClr val="tx1">
                    <a:lumMod val="95000"/>
                    <a:lumOff val="5000"/>
                  </a:schemeClr>
                </a:solidFill>
                <a:effectLst>
                  <a:outerShdw blurRad="38100" dist="38100" dir="2700000" algn="tl">
                    <a:srgbClr val="000000">
                      <a:alpha val="43137"/>
                    </a:srgbClr>
                  </a:outerShdw>
                </a:effectLst>
                <a:hlinkClick r:id="rId3" tooltip="George Napier (sayfa mevcut değil)"/>
              </a:rPr>
              <a:t>George </a:t>
            </a:r>
            <a:r>
              <a:rPr lang="tr-TR" b="1" i="1" dirty="0" err="1" smtClean="0">
                <a:solidFill>
                  <a:schemeClr val="tx1">
                    <a:lumMod val="95000"/>
                    <a:lumOff val="5000"/>
                  </a:schemeClr>
                </a:solidFill>
                <a:effectLst>
                  <a:outerShdw blurRad="38100" dist="38100" dir="2700000" algn="tl">
                    <a:srgbClr val="000000">
                      <a:alpha val="43137"/>
                    </a:srgbClr>
                  </a:outerShdw>
                </a:effectLst>
                <a:hlinkClick r:id="rId3" tooltip="George Napier (sayfa mevcut değil)"/>
              </a:rPr>
              <a:t>Napier</a:t>
            </a:r>
            <a:r>
              <a:rPr lang="tr-TR" b="1" i="1" dirty="0" smtClean="0">
                <a:solidFill>
                  <a:schemeClr val="tx1">
                    <a:lumMod val="95000"/>
                    <a:lumOff val="5000"/>
                  </a:schemeClr>
                </a:solidFill>
                <a:effectLst>
                  <a:outerShdw blurRad="38100" dist="38100" dir="2700000" algn="tl">
                    <a:srgbClr val="000000">
                      <a:alpha val="43137"/>
                    </a:srgbClr>
                  </a:outerShdw>
                </a:effectLst>
              </a:rPr>
              <a:t>‘ e at        fen </a:t>
            </a:r>
            <a:r>
              <a:rPr lang="tr-TR" b="1" i="1" dirty="0" err="1" smtClean="0">
                <a:solidFill>
                  <a:schemeClr val="tx1">
                    <a:lumMod val="95000"/>
                    <a:lumOff val="5000"/>
                  </a:schemeClr>
                </a:solidFill>
                <a:effectLst>
                  <a:outerShdw blurRad="38100" dist="38100" dir="2700000" algn="tl">
                    <a:srgbClr val="000000">
                      <a:alpha val="43137"/>
                    </a:srgbClr>
                  </a:outerShdw>
                </a:effectLst>
              </a:rPr>
              <a:t>Napier</a:t>
            </a:r>
            <a:r>
              <a:rPr lang="tr-TR" b="1" i="1" dirty="0" smtClean="0">
                <a:solidFill>
                  <a:schemeClr val="tx1">
                    <a:lumMod val="95000"/>
                    <a:lumOff val="5000"/>
                  </a:schemeClr>
                </a:solidFill>
                <a:effectLst>
                  <a:outerShdw blurRad="38100" dist="38100" dir="2700000" algn="tl">
                    <a:srgbClr val="000000">
                      <a:alpha val="43137"/>
                    </a:srgbClr>
                  </a:outerShdw>
                </a:effectLst>
              </a:rPr>
              <a:t>  </a:t>
            </a:r>
            <a:r>
              <a:rPr lang="tr-TR" b="1" i="1" dirty="0">
                <a:solidFill>
                  <a:schemeClr val="tx1">
                    <a:lumMod val="95000"/>
                    <a:lumOff val="5000"/>
                  </a:schemeClr>
                </a:solidFill>
                <a:effectLst>
                  <a:outerShdw blurRad="38100" dist="38100" dir="2700000" algn="tl">
                    <a:srgbClr val="000000">
                      <a:alpha val="43137"/>
                    </a:srgbClr>
                  </a:outerShdw>
                </a:effectLst>
              </a:rPr>
              <a:t>logaritması olarak da isimlendirilir. </a:t>
            </a:r>
            <a:r>
              <a:rPr lang="tr-TR" b="1" i="1" dirty="0" smtClean="0">
                <a:solidFill>
                  <a:schemeClr val="tx1">
                    <a:lumMod val="95000"/>
                    <a:lumOff val="5000"/>
                  </a:schemeClr>
                </a:solidFill>
                <a:effectLst>
                  <a:outerShdw blurRad="38100" dist="38100" dir="2700000" algn="tl">
                    <a:srgbClr val="000000">
                      <a:alpha val="43137"/>
                    </a:srgbClr>
                  </a:outerShdw>
                </a:effectLst>
              </a:rPr>
              <a:t> </a:t>
            </a:r>
            <a:r>
              <a:rPr lang="tr-TR" b="1" i="1" dirty="0" err="1" smtClean="0">
                <a:solidFill>
                  <a:schemeClr val="tx1">
                    <a:lumMod val="95000"/>
                    <a:lumOff val="5000"/>
                  </a:schemeClr>
                </a:solidFill>
                <a:effectLst>
                  <a:outerShdw blurRad="38100" dist="38100" dir="2700000" algn="tl">
                    <a:srgbClr val="000000">
                      <a:alpha val="43137"/>
                    </a:srgbClr>
                  </a:outerShdw>
                </a:effectLst>
              </a:rPr>
              <a:t>Log</a:t>
            </a:r>
            <a:r>
              <a:rPr lang="tr-TR" b="1" i="1" baseline="-25000" dirty="0" err="1" smtClean="0">
                <a:solidFill>
                  <a:schemeClr val="tx1">
                    <a:lumMod val="95000"/>
                    <a:lumOff val="5000"/>
                  </a:schemeClr>
                </a:solidFill>
                <a:effectLst>
                  <a:outerShdw blurRad="38100" dist="38100" dir="2700000" algn="tl">
                    <a:srgbClr val="000000">
                      <a:alpha val="43137"/>
                    </a:srgbClr>
                  </a:outerShdw>
                </a:effectLst>
              </a:rPr>
              <a:t>e</a:t>
            </a:r>
            <a:r>
              <a:rPr lang="tr-TR" b="1" i="1" dirty="0" err="1" smtClean="0">
                <a:solidFill>
                  <a:schemeClr val="tx1">
                    <a:lumMod val="95000"/>
                    <a:lumOff val="5000"/>
                  </a:schemeClr>
                </a:solidFill>
                <a:effectLst>
                  <a:outerShdw blurRad="38100" dist="38100" dir="2700000" algn="tl">
                    <a:srgbClr val="000000">
                      <a:alpha val="43137"/>
                    </a:srgbClr>
                  </a:outerShdw>
                </a:effectLst>
              </a:rPr>
              <a:t>N</a:t>
            </a:r>
            <a:r>
              <a:rPr lang="tr-TR" b="1" i="1" dirty="0" smtClean="0">
                <a:solidFill>
                  <a:schemeClr val="tx1">
                    <a:lumMod val="95000"/>
                    <a:lumOff val="5000"/>
                  </a:schemeClr>
                </a:solidFill>
                <a:effectLst>
                  <a:outerShdw blurRad="38100" dist="38100" dir="2700000" algn="tl">
                    <a:srgbClr val="000000">
                      <a:alpha val="43137"/>
                    </a:srgbClr>
                  </a:outerShdw>
                </a:effectLst>
              </a:rPr>
              <a:t>  yerine l n  </a:t>
            </a:r>
            <a:r>
              <a:rPr lang="tr-TR" b="1" i="1" dirty="0">
                <a:solidFill>
                  <a:schemeClr val="tx1">
                    <a:lumMod val="95000"/>
                    <a:lumOff val="5000"/>
                  </a:schemeClr>
                </a:solidFill>
                <a:effectLst>
                  <a:outerShdw blurRad="38100" dist="38100" dir="2700000" algn="tl">
                    <a:srgbClr val="000000">
                      <a:alpha val="43137"/>
                    </a:srgbClr>
                  </a:outerShdw>
                </a:effectLst>
              </a:rPr>
              <a:t>N ifadesi kullanılır. Mesela, </a:t>
            </a:r>
            <a:r>
              <a:rPr lang="tr-TR" b="1" i="1" dirty="0" smtClean="0">
                <a:solidFill>
                  <a:schemeClr val="tx1">
                    <a:lumMod val="95000"/>
                    <a:lumOff val="5000"/>
                  </a:schemeClr>
                </a:solidFill>
                <a:effectLst>
                  <a:outerShdw blurRad="38100" dist="38100" dir="2700000" algn="tl">
                    <a:srgbClr val="000000">
                      <a:alpha val="43137"/>
                    </a:srgbClr>
                  </a:outerShdw>
                </a:effectLst>
              </a:rPr>
              <a:t>l n  2 </a:t>
            </a:r>
            <a:r>
              <a:rPr lang="tr-TR" b="1" i="1" dirty="0">
                <a:solidFill>
                  <a:schemeClr val="tx1">
                    <a:lumMod val="95000"/>
                    <a:lumOff val="5000"/>
                  </a:schemeClr>
                </a:solidFill>
                <a:effectLst>
                  <a:outerShdw blurRad="38100" dist="38100" dir="2700000" algn="tl">
                    <a:srgbClr val="000000">
                      <a:alpha val="43137"/>
                    </a:srgbClr>
                  </a:outerShdw>
                </a:effectLst>
              </a:rPr>
              <a:t>yaklaşık olarak 0,6237'dir. Doğal logaritma genel olarak, ilmi kanunların ifadesinde sık sık ortaya çıkar</a:t>
            </a:r>
            <a:r>
              <a:rPr lang="tr-TR" b="1" i="1" dirty="0" smtClean="0">
                <a:solidFill>
                  <a:schemeClr val="tx1">
                    <a:lumMod val="95000"/>
                    <a:lumOff val="5000"/>
                  </a:schemeClr>
                </a:solidFill>
                <a:effectLst>
                  <a:outerShdw blurRad="38100" dist="38100" dir="2700000" algn="tl">
                    <a:srgbClr val="000000">
                      <a:alpha val="43137"/>
                    </a:srgbClr>
                  </a:outerShdw>
                </a:effectLst>
              </a:rPr>
              <a:t>. Detaylı </a:t>
            </a:r>
            <a:r>
              <a:rPr lang="tr-TR" b="1" i="1" dirty="0">
                <a:solidFill>
                  <a:schemeClr val="tx1">
                    <a:lumMod val="95000"/>
                    <a:lumOff val="5000"/>
                  </a:schemeClr>
                </a:solidFill>
                <a:effectLst>
                  <a:outerShdw blurRad="38100" dist="38100" dir="2700000" algn="tl">
                    <a:srgbClr val="000000">
                      <a:alpha val="43137"/>
                    </a:srgbClr>
                  </a:outerShdw>
                </a:effectLst>
              </a:rPr>
              <a:t>bilgi ve araştırma için Logaritma Risalesi kaynak ismi olarak verilebilir.</a:t>
            </a:r>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535110371"/>
      </p:ext>
    </p:extLst>
  </p:cSld>
  <p:clrMapOvr>
    <a:masterClrMapping/>
  </p:clrMapOvr>
  <p:transition spd="slow">
    <p:push dir="u"/>
    <p:sndAc>
      <p:stSnd>
        <p:snd r:embed="rId2" name="bomb.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260648"/>
            <a:ext cx="8229600" cy="5865515"/>
          </a:xfrm>
        </p:spPr>
        <p:txBody>
          <a:bodyPr>
            <a:normAutofit fontScale="92500" lnSpcReduction="10000"/>
          </a:bodyPr>
          <a:lstStyle/>
          <a:p>
            <a:r>
              <a:rPr lang="tr-TR" b="1" i="1" dirty="0">
                <a:effectLst>
                  <a:outerShdw blurRad="38100" dist="38100" dir="2700000" algn="tl">
                    <a:srgbClr val="000000">
                      <a:alpha val="43137"/>
                    </a:srgbClr>
                  </a:outerShdw>
                </a:effectLst>
              </a:rPr>
              <a:t>Adi ve doğal logaritmalar birbirleri ile alakalı olup, az hatalı bir çevirme yapılmak isteniyorsa, doğal logaritma, adi logaritmaya 0,5362 sayısı ile çarparak çevrilebilir.</a:t>
            </a:r>
          </a:p>
          <a:p>
            <a:r>
              <a:rPr lang="tr-TR" b="1" i="1" dirty="0">
                <a:effectLst>
                  <a:outerShdw blurRad="38100" dist="38100" dir="2700000" algn="tl">
                    <a:srgbClr val="000000">
                      <a:alpha val="43137"/>
                    </a:srgbClr>
                  </a:outerShdw>
                </a:effectLst>
              </a:rPr>
              <a:t>Adi ve doğal logaritmaların dışında herhangi pozitif tabana göre de logaritma kullanılır. Yürürlükteki bilim standartlarında konu yalnızca pozitif değerler için çözülebilir </a:t>
            </a:r>
            <a:r>
              <a:rPr lang="tr-TR" b="1" i="1" dirty="0" smtClean="0">
                <a:effectLst>
                  <a:outerShdw blurRad="38100" dist="38100" dir="2700000" algn="tl">
                    <a:srgbClr val="000000">
                      <a:alpha val="43137"/>
                    </a:srgbClr>
                  </a:outerShdw>
                </a:effectLst>
              </a:rPr>
              <a:t>ön görülmüştür. Negatif </a:t>
            </a:r>
            <a:r>
              <a:rPr lang="tr-TR" b="1" i="1" dirty="0">
                <a:effectLst>
                  <a:outerShdw blurRad="38100" dist="38100" dir="2700000" algn="tl">
                    <a:srgbClr val="000000">
                      <a:alpha val="43137"/>
                    </a:srgbClr>
                  </a:outerShdw>
                </a:effectLst>
              </a:rPr>
              <a:t>sayıların herhangi bir tabana göre logaritmasının olmayacağı savı ise tartışma konusudur</a:t>
            </a:r>
            <a:r>
              <a:rPr lang="tr-TR" b="1" i="1" dirty="0" smtClean="0">
                <a:effectLst>
                  <a:outerShdw blurRad="38100" dist="38100" dir="2700000" algn="tl">
                    <a:srgbClr val="000000">
                      <a:alpha val="43137"/>
                    </a:srgbClr>
                  </a:outerShdw>
                </a:effectLst>
              </a:rPr>
              <a:t>. Bazı </a:t>
            </a:r>
            <a:r>
              <a:rPr lang="tr-TR" b="1" i="1" dirty="0">
                <a:effectLst>
                  <a:outerShdw blurRad="38100" dist="38100" dir="2700000" algn="tl">
                    <a:srgbClr val="000000">
                      <a:alpha val="43137"/>
                    </a:srgbClr>
                  </a:outerShdw>
                </a:effectLst>
              </a:rPr>
              <a:t>bilim insanları bu konuda uzay-zaman geriliminin mekan üzerindeki baskısından hareketle, matematiksel olarak negatif bir denkliğin olması gerektiği üzerine vurgu yaparlar</a:t>
            </a:r>
            <a:r>
              <a:rPr lang="tr-TR" b="1" i="1" dirty="0" smtClean="0">
                <a:effectLst>
                  <a:outerShdw blurRad="38100" dist="38100" dir="2700000" algn="tl">
                    <a:srgbClr val="000000">
                      <a:alpha val="43137"/>
                    </a:srgbClr>
                  </a:outerShdw>
                </a:effectLst>
              </a:rPr>
              <a:t>. Kuantum </a:t>
            </a:r>
            <a:r>
              <a:rPr lang="tr-TR" b="1" i="1" dirty="0">
                <a:effectLst>
                  <a:outerShdw blurRad="38100" dist="38100" dir="2700000" algn="tl">
                    <a:srgbClr val="000000">
                      <a:alpha val="43137"/>
                    </a:srgbClr>
                  </a:outerShdw>
                </a:effectLst>
              </a:rPr>
              <a:t>mekaniği açısından durum incelendiğinde logaritmik fonksiyonların negatif sayı tabanlı değer alabileceği görülmektedir.</a:t>
            </a:r>
          </a:p>
          <a:p>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368988925"/>
      </p:ext>
    </p:extLst>
  </p:cSld>
  <p:clrMapOvr>
    <a:masterClrMapping/>
  </p:clrMapOvr>
  <p:transition spd="slow">
    <p:push dir="u"/>
    <p:sndAc>
      <p:stSnd>
        <p:snd r:embed="rId2" name="bomb.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836712"/>
            <a:ext cx="8229600" cy="5487888"/>
          </a:xfrm>
        </p:spPr>
        <p:txBody>
          <a:bodyPr/>
          <a:lstStyle/>
          <a:p>
            <a:r>
              <a:rPr lang="tr-TR" b="1" i="1" dirty="0">
                <a:effectLst>
                  <a:outerShdw blurRad="38100" dist="38100" dir="2700000" algn="tl">
                    <a:srgbClr val="000000">
                      <a:alpha val="43137"/>
                    </a:srgbClr>
                  </a:outerShdw>
                </a:effectLst>
              </a:rPr>
              <a:t>Logaritmanın </a:t>
            </a:r>
            <a:r>
              <a:rPr lang="tr-TR" b="1" i="1" dirty="0" smtClean="0">
                <a:effectLst>
                  <a:outerShdw blurRad="38100" dist="38100" dir="2700000" algn="tl">
                    <a:srgbClr val="000000">
                      <a:alpha val="43137"/>
                    </a:srgbClr>
                  </a:outerShdw>
                </a:effectLst>
              </a:rPr>
              <a:t>kullanıldığın iki </a:t>
            </a:r>
            <a:r>
              <a:rPr lang="tr-TR" b="1" i="1" dirty="0">
                <a:effectLst>
                  <a:outerShdw blurRad="38100" dist="38100" dir="2700000" algn="tl">
                    <a:srgbClr val="000000">
                      <a:alpha val="43137"/>
                    </a:srgbClr>
                  </a:outerShdw>
                </a:effectLst>
              </a:rPr>
              <a:t>alan var.. </a:t>
            </a:r>
            <a:br>
              <a:rPr lang="tr-TR" b="1" i="1" dirty="0">
                <a:effectLst>
                  <a:outerShdw blurRad="38100" dist="38100" dir="2700000" algn="tl">
                    <a:srgbClr val="000000">
                      <a:alpha val="43137"/>
                    </a:srgbClr>
                  </a:outerShdw>
                </a:effectLst>
              </a:rPr>
            </a:br>
            <a:r>
              <a:rPr lang="tr-TR" b="1" i="1" dirty="0">
                <a:effectLst>
                  <a:outerShdw blurRad="38100" dist="38100" dir="2700000" algn="tl">
                    <a:srgbClr val="000000">
                      <a:alpha val="43137"/>
                    </a:srgbClr>
                  </a:outerShdw>
                </a:effectLst>
              </a:rPr>
              <a:t/>
            </a:r>
            <a:br>
              <a:rPr lang="tr-TR" b="1" i="1" dirty="0">
                <a:effectLst>
                  <a:outerShdw blurRad="38100" dist="38100" dir="2700000" algn="tl">
                    <a:srgbClr val="000000">
                      <a:alpha val="43137"/>
                    </a:srgbClr>
                  </a:outerShdw>
                </a:effectLst>
              </a:rPr>
            </a:br>
            <a:r>
              <a:rPr lang="tr-TR" b="1" i="1" dirty="0">
                <a:effectLst>
                  <a:outerShdw blurRad="38100" dist="38100" dir="2700000" algn="tl">
                    <a:srgbClr val="000000">
                      <a:alpha val="43137"/>
                    </a:srgbClr>
                  </a:outerShdw>
                </a:effectLst>
              </a:rPr>
              <a:t>1-Kimya alanında kimyasal tepkimelerde hız konusunun ilerlemiş boyutlarında denge sabitini bulurken kullanılır. </a:t>
            </a:r>
            <a:br>
              <a:rPr lang="tr-TR" b="1" i="1" dirty="0">
                <a:effectLst>
                  <a:outerShdw blurRad="38100" dist="38100" dir="2700000" algn="tl">
                    <a:srgbClr val="000000">
                      <a:alpha val="43137"/>
                    </a:srgbClr>
                  </a:outerShdw>
                </a:effectLst>
              </a:rPr>
            </a:br>
            <a:r>
              <a:rPr lang="tr-TR" b="1" i="1" dirty="0">
                <a:effectLst>
                  <a:outerShdw blurRad="38100" dist="38100" dir="2700000" algn="tl">
                    <a:srgbClr val="000000">
                      <a:alpha val="43137"/>
                    </a:srgbClr>
                  </a:outerShdw>
                </a:effectLst>
              </a:rPr>
              <a:t/>
            </a:r>
            <a:br>
              <a:rPr lang="tr-TR" b="1" i="1" dirty="0">
                <a:effectLst>
                  <a:outerShdw blurRad="38100" dist="38100" dir="2700000" algn="tl">
                    <a:srgbClr val="000000">
                      <a:alpha val="43137"/>
                    </a:srgbClr>
                  </a:outerShdw>
                </a:effectLst>
              </a:rPr>
            </a:br>
            <a:r>
              <a:rPr lang="tr-TR" b="1" i="1" dirty="0" smtClean="0">
                <a:effectLst>
                  <a:outerShdw blurRad="38100" dist="38100" dir="2700000" algn="tl">
                    <a:srgbClr val="000000">
                      <a:alpha val="43137"/>
                    </a:srgbClr>
                  </a:outerShdw>
                </a:effectLst>
              </a:rPr>
              <a:t>                                                                                                                    2-Denizcilik </a:t>
            </a:r>
            <a:r>
              <a:rPr lang="tr-TR" b="1" i="1" dirty="0">
                <a:effectLst>
                  <a:outerShdw blurRad="38100" dist="38100" dir="2700000" algn="tl">
                    <a:srgbClr val="000000">
                      <a:alpha val="43137"/>
                    </a:srgbClr>
                  </a:outerShdw>
                </a:effectLst>
              </a:rPr>
              <a:t>alanında matematiksel konumu verilmiş iki nokta arasındaki </a:t>
            </a:r>
            <a:r>
              <a:rPr lang="tr-TR" b="1" i="1" dirty="0" smtClean="0">
                <a:effectLst>
                  <a:outerShdw blurRad="38100" dist="38100" dir="2700000" algn="tl">
                    <a:srgbClr val="000000">
                      <a:alpha val="43137"/>
                    </a:srgbClr>
                  </a:outerShdw>
                </a:effectLst>
              </a:rPr>
              <a:t>gerçek </a:t>
            </a:r>
            <a:r>
              <a:rPr lang="tr-TR" b="1" i="1" dirty="0">
                <a:effectLst>
                  <a:outerShdw blurRad="38100" dist="38100" dir="2700000" algn="tl">
                    <a:srgbClr val="000000">
                      <a:alpha val="43137"/>
                    </a:srgbClr>
                  </a:outerShdw>
                </a:effectLst>
              </a:rPr>
              <a:t>mesafeyi bulmakta kullanılır.</a:t>
            </a:r>
          </a:p>
        </p:txBody>
      </p:sp>
      <p:pic>
        <p:nvPicPr>
          <p:cNvPr id="2051" name="Picture 3" descr="C:\Users\DR\Desktop\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4461011"/>
            <a:ext cx="2088232" cy="2364263"/>
          </a:xfrm>
          <a:prstGeom prst="rect">
            <a:avLst/>
          </a:prstGeom>
          <a:noFill/>
          <a:extLst>
            <a:ext uri="{909E8E84-426E-40DD-AFC4-6F175D3DCCD1}">
              <a14:hiddenFill xmlns:a14="http://schemas.microsoft.com/office/drawing/2010/main">
                <a:solidFill>
                  <a:srgbClr val="FFFFFF"/>
                </a:solidFill>
              </a14:hiddenFill>
            </a:ext>
          </a:extLst>
        </p:spPr>
      </p:pic>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346708414"/>
      </p:ext>
    </p:extLst>
  </p:cSld>
  <p:clrMapOvr>
    <a:masterClrMapping/>
  </p:clrMapOvr>
  <p:transition spd="slow">
    <p:push dir="u"/>
    <p:sndAc>
      <p:stSnd>
        <p:snd r:embed="rId2" name="bomb.wav"/>
      </p:stSnd>
    </p:sndAc>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TotalTime>
  <Words>482</Words>
  <Application>Microsoft Office PowerPoint</Application>
  <PresentationFormat>Ekran Gösterisi (4:3)</PresentationFormat>
  <Paragraphs>15</Paragraphs>
  <Slides>5</Slides>
  <Notes>0</Notes>
  <HiddenSlides>0</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Akış</vt:lpstr>
      <vt:lpstr>LOGARİTMA</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LOGARİTMA</dc:title>
  <dc:creator>DR</dc:creator>
  <cp:lastModifiedBy>Administrator</cp:lastModifiedBy>
  <cp:revision>3</cp:revision>
  <dcterms:created xsi:type="dcterms:W3CDTF">2012-05-10T19:59:31Z</dcterms:created>
  <dcterms:modified xsi:type="dcterms:W3CDTF">2012-08-10T12:34:14Z</dcterms:modified>
</cp:coreProperties>
</file>