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E782C2-BA81-4A52-92F5-EAEC08AAA6A7}"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CBF328-B727-4353-80D6-A10E6FE71909}" type="slidenum">
              <a:rPr lang="tr-TR" smtClean="0"/>
              <a:t>‹#›</a:t>
            </a:fld>
            <a:endParaRPr lang="tr-TR"/>
          </a:p>
        </p:txBody>
      </p:sp>
    </p:spTree>
    <p:extLst>
      <p:ext uri="{BB962C8B-B14F-4D97-AF65-F5344CB8AC3E}">
        <p14:creationId xmlns:p14="http://schemas.microsoft.com/office/powerpoint/2010/main" val="1662317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F4A0DDB1-B302-4AD8-9281-2426FDA959CF}" type="datetime1">
              <a:rPr lang="tr-TR" smtClean="0"/>
              <a:t>10.08.2012</a:t>
            </a:fld>
            <a:endParaRPr lang="tr-TR"/>
          </a:p>
        </p:txBody>
      </p:sp>
      <p:sp>
        <p:nvSpPr>
          <p:cNvPr id="2" name="Altbilgi Yer Tutucusu 1"/>
          <p:cNvSpPr>
            <a:spLocks noGrp="1"/>
          </p:cNvSpPr>
          <p:nvPr>
            <p:ph type="ftr" sz="quarter" idx="11"/>
          </p:nvPr>
        </p:nvSpPr>
        <p:spPr/>
        <p:txBody>
          <a:bodyPr/>
          <a:lstStyle/>
          <a:p>
            <a:r>
              <a:rPr lang="tr-TR" smtClean="0"/>
              <a:t>www.globalders.com</a:t>
            </a:r>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50C6594E-C5CB-4F80-AA82-ABDCA2F18731}"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84701B5D-FF32-4AA3-8924-57522D282005}"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B5E4E104-5ECC-4BE7-8115-9D7E96678763}" type="datetime1">
              <a:rPr lang="tr-TR" smtClean="0"/>
              <a:t>10.08.2012</a:t>
            </a:fld>
            <a:endParaRPr lang="tr-TR"/>
          </a:p>
        </p:txBody>
      </p:sp>
      <p:sp>
        <p:nvSpPr>
          <p:cNvPr id="19" name="Altbilgi Yer Tutucusu 18"/>
          <p:cNvSpPr>
            <a:spLocks noGrp="1"/>
          </p:cNvSpPr>
          <p:nvPr>
            <p:ph type="ftr" sz="quarter" idx="11"/>
          </p:nvPr>
        </p:nvSpPr>
        <p:spPr>
          <a:xfrm>
            <a:off x="3581400" y="76200"/>
            <a:ext cx="2895600" cy="288925"/>
          </a:xfrm>
        </p:spPr>
        <p:txBody>
          <a:bodyPr/>
          <a:lstStyle/>
          <a:p>
            <a:r>
              <a:rPr lang="tr-TR" smtClean="0"/>
              <a:t>www.globalders.com</a:t>
            </a:r>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72C20C5D-79DD-43E8-9506-D1683DF5617A}" type="datetime1">
              <a:rPr lang="tr-TR" smtClean="0"/>
              <a:t>10.08.2012</a:t>
            </a:fld>
            <a:endParaRPr lang="tr-TR"/>
          </a:p>
        </p:txBody>
      </p:sp>
      <p:sp>
        <p:nvSpPr>
          <p:cNvPr id="11" name="Altbilgi Yer Tutucusu 10"/>
          <p:cNvSpPr>
            <a:spLocks noGrp="1"/>
          </p:cNvSpPr>
          <p:nvPr>
            <p:ph type="ftr" sz="quarter" idx="11"/>
          </p:nvPr>
        </p:nvSpPr>
        <p:spPr/>
        <p:txBody>
          <a:bodyPr/>
          <a:lstStyle/>
          <a:p>
            <a:r>
              <a:rPr lang="tr-TR" smtClean="0"/>
              <a:t>www.globalders.com</a:t>
            </a:r>
            <a:endParaRPr lang="tr-TR"/>
          </a:p>
        </p:txBody>
      </p:sp>
      <p:sp>
        <p:nvSpPr>
          <p:cNvPr id="16" name="Slayt Numarası Yer Tutucusu 15"/>
          <p:cNvSpPr>
            <a:spLocks noGrp="1"/>
          </p:cNvSpPr>
          <p:nvPr>
            <p:ph type="sldNum" sz="quarter" idx="12"/>
          </p:nvPr>
        </p:nvSpPr>
        <p:spPr/>
        <p:txBody>
          <a:bodyPr/>
          <a:lstStyle/>
          <a:p>
            <a:fld id="{F302176B-0E47-46AC-8F43-DAB4B8A37D06}"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742A01DB-E8DA-4A5F-926B-3FAF501CFEB1}" type="datetime1">
              <a:rPr lang="tr-TR" smtClean="0"/>
              <a:t>10.08.2012</a:t>
            </a:fld>
            <a:endParaRPr lang="tr-TR"/>
          </a:p>
        </p:txBody>
      </p:sp>
      <p:sp>
        <p:nvSpPr>
          <p:cNvPr id="10" name="Altbilgi Yer Tutucusu 9"/>
          <p:cNvSpPr>
            <a:spLocks noGrp="1"/>
          </p:cNvSpPr>
          <p:nvPr>
            <p:ph type="ftr" sz="quarter" idx="11"/>
          </p:nvPr>
        </p:nvSpPr>
        <p:spPr/>
        <p:txBody>
          <a:bodyPr/>
          <a:lstStyle/>
          <a:p>
            <a:r>
              <a:rPr lang="tr-TR" smtClean="0"/>
              <a:t>www.globalders.com</a:t>
            </a:r>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3BBB054A-032E-4D09-B257-ED71DAC33333}" type="datetime1">
              <a:rPr lang="tr-TR" smtClean="0"/>
              <a:t>10.08.2012</a:t>
            </a:fld>
            <a:endParaRPr lang="tr-TR"/>
          </a:p>
        </p:txBody>
      </p:sp>
      <p:sp>
        <p:nvSpPr>
          <p:cNvPr id="6" name="Altbilgi Yer Tutucusu 5"/>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F302176B-0E47-46AC-8F43-DAB4B8A37D06}"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DA47D85C-A650-45B5-B72D-6CAA36C2C495}" type="datetime1">
              <a:rPr lang="tr-TR" smtClean="0"/>
              <a:t>10.08.2012</a:t>
            </a:fld>
            <a:endParaRPr lang="tr-TR"/>
          </a:p>
        </p:txBody>
      </p:sp>
      <p:sp>
        <p:nvSpPr>
          <p:cNvPr id="21" name="Altbilgi Yer Tutucusu 20"/>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4A12F020-9AA0-47F2-B48A-063560268F8B}" type="datetime1">
              <a:rPr lang="tr-TR" smtClean="0"/>
              <a:t>10.08.2012</a:t>
            </a:fld>
            <a:endParaRPr lang="tr-TR"/>
          </a:p>
        </p:txBody>
      </p:sp>
      <p:sp>
        <p:nvSpPr>
          <p:cNvPr id="24" name="Altbilgi Yer Tutucusu 23"/>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15651A75-D242-4EEE-98C5-2D9780D8505A}" type="datetime1">
              <a:rPr lang="tr-TR" smtClean="0"/>
              <a:t>10.08.2012</a:t>
            </a:fld>
            <a:endParaRPr lang="tr-TR"/>
          </a:p>
        </p:txBody>
      </p:sp>
      <p:sp>
        <p:nvSpPr>
          <p:cNvPr id="29" name="Altbilgi Yer Tutucusu 28"/>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7D6D6A34-8354-4579-A23F-A77E04C5A592}"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31" name="Slayt Numarası Yer Tutucusu 30"/>
          <p:cNvSpPr>
            <a:spLocks noGrp="1"/>
          </p:cNvSpPr>
          <p:nvPr>
            <p:ph type="sldNum" sz="quarter" idx="12"/>
          </p:nvPr>
        </p:nvSpPr>
        <p:spPr/>
        <p:txBody>
          <a:bodyPr/>
          <a:lstStyle/>
          <a:p>
            <a:fld id="{F302176B-0E47-46AC-8F43-DAB4B8A37D06}"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mc:AlternateContent xmlns:mc="http://schemas.openxmlformats.org/markup-compatibility/2006" xmlns:p14="http://schemas.microsoft.com/office/powerpoint/2010/main">
    <mc:Choice Requires="p14">
      <p:transition spd="slow" p14:dur="2000">
        <p14:ripple dir="ru"/>
        <p:sndAc>
          <p:stSnd>
            <p:snd r:embed="rId1" name="wind.wav"/>
          </p:stSnd>
        </p:sndAc>
      </p:transition>
    </mc:Choice>
    <mc:Fallback xmlns="">
      <p:transition spd="slow">
        <p:fade/>
        <p:sndAc>
          <p:stSnd>
            <p:snd r:embed="rId3" name="wind.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C0586D0-0162-4C8A-B4A7-9105ED32F984}" type="datetime1">
              <a:rPr lang="tr-TR" smtClean="0"/>
              <a:t>10.08.2012</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r>
              <a:rPr lang="tr-TR" smtClean="0"/>
              <a:t>www.globalders.com</a:t>
            </a:r>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302176B-0E47-46AC-8F43-DAB4B8A37D06}"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p14:ripple dir="ru"/>
        <p:sndAc>
          <p:stSnd>
            <p:snd r:embed="rId13" name="wind.wav"/>
          </p:stSnd>
        </p:sndAc>
      </p:transition>
    </mc:Choice>
    <mc:Fallback xmlns="">
      <p:transition spd="slow">
        <p:fade/>
        <p:sndAc>
          <p:stSnd>
            <p:snd r:embed="rId14" name="wind.wav"/>
          </p:stSnd>
        </p:sndAc>
      </p:transition>
    </mc:Fallback>
  </mc:AlternateContent>
  <p:hf sldNum="0" hdr="0" dt="0"/>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hyperlink" Target="http://tr.wikipedia.org/wiki/Olas%C4%B1l%C4%B1k_kuram%C4%B1" TargetMode="External"/><Relationship Id="rId7" Type="http://schemas.openxmlformats.org/officeDocument/2006/relationships/hyperlink" Target="http://tr.wikipedia.org/wiki/Felsefe"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tr.wikipedia.org/wiki/Bilim" TargetMode="External"/><Relationship Id="rId5" Type="http://schemas.openxmlformats.org/officeDocument/2006/relationships/hyperlink" Target="http://tr.wikipedia.org/wiki/Matematik" TargetMode="External"/><Relationship Id="rId4" Type="http://schemas.openxmlformats.org/officeDocument/2006/relationships/hyperlink" Target="http://tr.wikipedia.org/wiki/%C4%B0statistik" TargetMode="External"/></Relationships>
</file>

<file path=ppt/slides/_rels/slide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hyperlink" Target="http://tr.wikipedia.org/wiki/Aristoteles" TargetMode="External"/><Relationship Id="rId7"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tr.wikipedia.org/wiki/Pierre_de_Fermat" TargetMode="External"/><Relationship Id="rId4" Type="http://schemas.openxmlformats.org/officeDocument/2006/relationships/hyperlink" Target="http://tr.wikipedia.org/wiki/Blaise_Pasca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hyperlink" Target="http://www.msxlabs.org/forum/soru-cevap/320809-olasilik-hangi-alanlarda-kullanilir.html" TargetMode="Externa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3501008"/>
            <a:ext cx="7772400" cy="2592288"/>
          </a:xfrm>
        </p:spPr>
        <p:txBody>
          <a:bodyPr>
            <a:normAutofit/>
          </a:bodyPr>
          <a:lstStyle/>
          <a:p>
            <a:r>
              <a:rPr lang="tr-TR" sz="7200" dirty="0" smtClean="0">
                <a:solidFill>
                  <a:srgbClr val="C00000"/>
                </a:solidFill>
              </a:rPr>
              <a:t>olasılık</a:t>
            </a:r>
            <a:endParaRPr lang="tr-TR" sz="7200" dirty="0">
              <a:solidFill>
                <a:srgbClr val="C00000"/>
              </a:solidFill>
            </a:endParaRP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82396650"/>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3" name="wind.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lstStyle/>
          <a:p>
            <a:r>
              <a:rPr lang="tr-TR" b="1" i="1" dirty="0">
                <a:effectLst>
                  <a:outerShdw blurRad="38100" dist="38100" dir="2700000" algn="tl">
                    <a:srgbClr val="000000">
                      <a:alpha val="43137"/>
                    </a:srgbClr>
                  </a:outerShdw>
                </a:effectLst>
              </a:rPr>
              <a:t>Olasılık bir şeyin olmasının veya olmamasının matematiksel değeri veya olabilirlik yüzdesi, değeridir. </a:t>
            </a:r>
            <a:r>
              <a:rPr lang="tr-TR" b="1" i="1" dirty="0">
                <a:effectLst>
                  <a:outerShdw blurRad="38100" dist="38100" dir="2700000" algn="tl">
                    <a:srgbClr val="000000">
                      <a:alpha val="43137"/>
                    </a:srgbClr>
                  </a:outerShdw>
                </a:effectLst>
                <a:hlinkClick r:id="rId3" tooltip="Olasılık kuramı"/>
              </a:rPr>
              <a:t>Olasılık kuramı</a:t>
            </a:r>
            <a:r>
              <a:rPr lang="tr-TR" b="1" i="1" dirty="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hlinkClick r:id="rId4" tooltip="İstatistik"/>
              </a:rPr>
              <a:t>istatistik</a:t>
            </a:r>
            <a:r>
              <a:rPr lang="tr-TR" b="1" i="1" dirty="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hlinkClick r:id="rId5" tooltip="Matematik"/>
              </a:rPr>
              <a:t>matematik</a:t>
            </a:r>
            <a:r>
              <a:rPr lang="tr-TR" b="1" i="1" dirty="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hlinkClick r:id="rId6" tooltip="Bilim"/>
              </a:rPr>
              <a:t>bilim</a:t>
            </a:r>
            <a:r>
              <a:rPr lang="tr-TR" b="1" i="1" dirty="0">
                <a:effectLst>
                  <a:outerShdw blurRad="38100" dist="38100" dir="2700000" algn="tl">
                    <a:srgbClr val="000000">
                      <a:alpha val="43137"/>
                    </a:srgbClr>
                  </a:outerShdw>
                </a:effectLst>
              </a:rPr>
              <a:t> ve </a:t>
            </a:r>
            <a:r>
              <a:rPr lang="tr-TR" b="1" i="1" dirty="0">
                <a:effectLst>
                  <a:outerShdw blurRad="38100" dist="38100" dir="2700000" algn="tl">
                    <a:srgbClr val="000000">
                      <a:alpha val="43137"/>
                    </a:srgbClr>
                  </a:outerShdw>
                </a:effectLst>
                <a:hlinkClick r:id="rId7" tooltip="Felsefe"/>
              </a:rPr>
              <a:t>felsefe</a:t>
            </a:r>
            <a:r>
              <a:rPr lang="tr-TR" b="1" i="1" dirty="0">
                <a:effectLst>
                  <a:outerShdw blurRad="38100" dist="38100" dir="2700000" algn="tl">
                    <a:srgbClr val="000000">
                      <a:alpha val="43137"/>
                    </a:srgbClr>
                  </a:outerShdw>
                </a:effectLst>
              </a:rPr>
              <a:t> alanlarında mümkün olayların olabilirliği ve karmaşık sistemlerin altında yatan mekanik işlevler hakkında sonuçlar ortaya atmak için çok geniş bir şekilde kullanılmaktadır.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457240915"/>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8" name="wind.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t>Tarihi</a:t>
            </a:r>
            <a:br>
              <a:rPr lang="tr-TR" b="1" dirty="0"/>
            </a:br>
            <a:endParaRPr lang="tr-TR" dirty="0"/>
          </a:p>
        </p:txBody>
      </p:sp>
      <p:sp>
        <p:nvSpPr>
          <p:cNvPr id="3" name="İçerik Yer Tutucusu 2"/>
          <p:cNvSpPr>
            <a:spLocks noGrp="1"/>
          </p:cNvSpPr>
          <p:nvPr>
            <p:ph idx="1"/>
          </p:nvPr>
        </p:nvSpPr>
        <p:spPr>
          <a:xfrm>
            <a:off x="467544" y="1581387"/>
            <a:ext cx="8229600" cy="4525963"/>
          </a:xfrm>
        </p:spPr>
        <p:txBody>
          <a:bodyPr>
            <a:normAutofit fontScale="70000" lnSpcReduction="20000"/>
          </a:bodyPr>
          <a:lstStyle/>
          <a:p>
            <a:r>
              <a:rPr lang="tr-TR" b="1" i="1" dirty="0">
                <a:effectLst>
                  <a:outerShdw blurRad="38100" dist="38100" dir="2700000" algn="tl">
                    <a:srgbClr val="000000">
                      <a:alpha val="43137"/>
                    </a:srgbClr>
                  </a:outerShdw>
                </a:effectLst>
                <a:hlinkClick r:id="rId3" tooltip="Aristoteles"/>
              </a:rPr>
              <a:t>Aristo</a:t>
            </a:r>
            <a:r>
              <a:rPr lang="tr-TR" b="1" i="1" dirty="0">
                <a:effectLst>
                  <a:outerShdw blurRad="38100" dist="38100" dir="2700000" algn="tl">
                    <a:srgbClr val="000000">
                      <a:alpha val="43137"/>
                    </a:srgbClr>
                  </a:outerShdw>
                </a:effectLst>
              </a:rPr>
              <a:t>'nun eserlerinin çevirilerinde olasılık sözcüğü, bir gerçeğin </a:t>
            </a:r>
            <a:r>
              <a:rPr lang="tr-TR" b="1" i="1" dirty="0" smtClean="0">
                <a:effectLst>
                  <a:outerShdw blurRad="38100" dist="38100" dir="2700000" algn="tl">
                    <a:srgbClr val="000000">
                      <a:alpha val="43137"/>
                    </a:srgbClr>
                  </a:outerShdw>
                </a:effectLst>
              </a:rPr>
              <a:t>rast gelirliliğinin  nicelik </a:t>
            </a:r>
            <a:r>
              <a:rPr lang="tr-TR" b="1" i="1" dirty="0" err="1" smtClean="0">
                <a:effectLst>
                  <a:outerShdw blurRad="38100" dist="38100" dir="2700000" algn="tl">
                    <a:srgbClr val="000000">
                      <a:alpha val="43137"/>
                    </a:srgbClr>
                  </a:outerShdw>
                </a:effectLst>
              </a:rPr>
              <a:t>leştirilmesini</a:t>
            </a:r>
            <a:r>
              <a:rPr lang="tr-TR" b="1" i="1" dirty="0" smtClean="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rPr>
              <a:t>ifade etmemektedir, ama bir fikrin ne kadarının genel olarak kabul edildiği ile ilgilidir. Orta Çağ ve sonra Rönesans Çağı'nda birbirini takip eden açıklamalar ve Aristo'nun eserlerinin çevirilerinde yapılan hatalar ile anlam kaymaları ortaya çıkıp bu sözcük bir </a:t>
            </a:r>
            <a:r>
              <a:rPr lang="tr-TR" b="1" i="1" dirty="0" smtClean="0">
                <a:effectLst>
                  <a:outerShdw blurRad="38100" dist="38100" dir="2700000" algn="tl">
                    <a:srgbClr val="000000">
                      <a:alpha val="43137"/>
                    </a:srgbClr>
                  </a:outerShdw>
                </a:effectLst>
              </a:rPr>
              <a:t>fikrin </a:t>
            </a:r>
            <a:r>
              <a:rPr lang="tr-TR" b="1" i="1" dirty="0">
                <a:effectLst>
                  <a:outerShdw blurRad="38100" dist="38100" dir="2700000" algn="tl">
                    <a:srgbClr val="000000">
                      <a:alpha val="43137"/>
                    </a:srgbClr>
                  </a:outerShdw>
                </a:effectLst>
              </a:rPr>
              <a:t>olabilirliğinin tasarlanması anlamına gelmeye başlamıştır. XVI. Yüzyıl ve XVII. Yüzyıl'da etikle ilgili din biliminde bulunan olasıcılık bu anlamda ön plana gelmiştir. XVII. Yüzyıl'ın ikinci yarısında olasılık konusunun </a:t>
            </a:r>
            <a:r>
              <a:rPr lang="tr-TR" b="1" i="1" dirty="0" err="1">
                <a:effectLst>
                  <a:outerShdw blurRad="38100" dist="38100" dir="2700000" algn="tl">
                    <a:srgbClr val="000000">
                      <a:alpha val="43137"/>
                    </a:srgbClr>
                  </a:outerShdw>
                </a:effectLst>
                <a:hlinkClick r:id="rId4" tooltip="Blaise Pascal"/>
              </a:rPr>
              <a:t>Blaise</a:t>
            </a:r>
            <a:r>
              <a:rPr lang="tr-TR" b="1" i="1" dirty="0">
                <a:effectLst>
                  <a:outerShdw blurRad="38100" dist="38100" dir="2700000" algn="tl">
                    <a:srgbClr val="000000">
                      <a:alpha val="43137"/>
                    </a:srgbClr>
                  </a:outerShdw>
                </a:effectLst>
                <a:hlinkClick r:id="rId4" tooltip="Blaise Pascal"/>
              </a:rPr>
              <a:t> Pascal</a:t>
            </a:r>
            <a:r>
              <a:rPr lang="tr-TR" b="1" i="1" dirty="0">
                <a:effectLst>
                  <a:outerShdw blurRad="38100" dist="38100" dir="2700000" algn="tl">
                    <a:srgbClr val="000000">
                      <a:alpha val="43137"/>
                    </a:srgbClr>
                  </a:outerShdw>
                </a:effectLst>
              </a:rPr>
              <a:t> ve </a:t>
            </a:r>
            <a:r>
              <a:rPr lang="tr-TR" b="1" i="1" dirty="0">
                <a:effectLst>
                  <a:outerShdw blurRad="38100" dist="38100" dir="2700000" algn="tl">
                    <a:srgbClr val="000000">
                      <a:alpha val="43137"/>
                    </a:srgbClr>
                  </a:outerShdw>
                </a:effectLst>
                <a:hlinkClick r:id="rId5" tooltip="Pierre de Fermat"/>
              </a:rPr>
              <a:t>Pierre de </a:t>
            </a:r>
            <a:r>
              <a:rPr lang="tr-TR" b="1" i="1" dirty="0" err="1">
                <a:effectLst>
                  <a:outerShdw blurRad="38100" dist="38100" dir="2700000" algn="tl">
                    <a:srgbClr val="000000">
                      <a:alpha val="43137"/>
                    </a:srgbClr>
                  </a:outerShdw>
                </a:effectLst>
                <a:hlinkClick r:id="rId5" tooltip="Pierre de Fermat"/>
              </a:rPr>
              <a:t>Fermat</a:t>
            </a:r>
            <a:r>
              <a:rPr lang="tr-TR" b="1" i="1" dirty="0">
                <a:effectLst>
                  <a:outerShdw blurRad="38100" dist="38100" dir="2700000" algn="tl">
                    <a:srgbClr val="000000">
                      <a:alpha val="43137"/>
                    </a:srgbClr>
                  </a:outerShdw>
                </a:effectLst>
              </a:rPr>
              <a:t> tarafından matematiksel olarak incelenmeye başlanması ile olasılık sözcüğü modern anlamına doğru bir yol almıştır. Matematiksel modern olasılık kuramının geliştirilmesi XIX. Yüzyıl'da </a:t>
            </a:r>
            <a:r>
              <a:rPr lang="tr-TR" b="1" i="1" dirty="0" smtClean="0">
                <a:effectLst>
                  <a:outerShdw blurRad="38100" dist="38100" dir="2700000" algn="tl">
                    <a:srgbClr val="000000">
                      <a:alpha val="43137"/>
                    </a:srgbClr>
                  </a:outerShdw>
                </a:effectLst>
              </a:rPr>
              <a:t>başlamıştır </a:t>
            </a:r>
            <a:endParaRPr lang="tr-TR" b="1" i="1" dirty="0">
              <a:effectLst>
                <a:outerShdw blurRad="38100" dist="38100" dir="2700000" algn="tl">
                  <a:srgbClr val="000000">
                    <a:alpha val="43137"/>
                  </a:srgbClr>
                </a:outerShdw>
              </a:effectLst>
            </a:endParaRPr>
          </a:p>
        </p:txBody>
      </p:sp>
      <p:pic>
        <p:nvPicPr>
          <p:cNvPr id="1026" name="Picture 2" descr="C:\Users\DR\Desktop\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4869160"/>
            <a:ext cx="3825205" cy="197404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R\Desktop\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40352" y="56776"/>
            <a:ext cx="1304925" cy="1524000"/>
          </a:xfrm>
          <a:prstGeom prst="rect">
            <a:avLst/>
          </a:prstGeom>
          <a:noFill/>
          <a:extLst>
            <a:ext uri="{909E8E84-426E-40DD-AFC4-6F175D3DCCD1}">
              <a14:hiddenFill xmlns:a14="http://schemas.microsoft.com/office/drawing/2010/main">
                <a:solidFill>
                  <a:srgbClr val="FFFFFF"/>
                </a:solidFill>
              </a14:hiddenFill>
            </a:ext>
          </a:extLst>
        </p:spPr>
      </p:pic>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484228916"/>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8" name="wind.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smtClean="0">
                <a:solidFill>
                  <a:schemeClr val="accent1">
                    <a:lumMod val="75000"/>
                  </a:schemeClr>
                </a:solidFill>
                <a:effectLst>
                  <a:outerShdw blurRad="38100" dist="38100" dir="2700000" algn="tl">
                    <a:srgbClr val="000000">
                      <a:alpha val="43137"/>
                    </a:srgbClr>
                  </a:outerShdw>
                </a:effectLst>
              </a:rPr>
              <a:t>Olasılık ve güncel hayat</a:t>
            </a:r>
            <a:endParaRPr lang="tr-TR" b="1" dirty="0">
              <a:solidFill>
                <a:schemeClr val="accent1">
                  <a:lumMod val="75000"/>
                </a:schemeClr>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429780" y="1460442"/>
            <a:ext cx="8686800" cy="4525963"/>
          </a:xfrm>
        </p:spPr>
        <p:txBody>
          <a:bodyPr>
            <a:noAutofit/>
          </a:bodyPr>
          <a:lstStyle/>
          <a:p>
            <a:r>
              <a:rPr lang="tr-TR" sz="1800" b="1" i="1" dirty="0">
                <a:effectLst>
                  <a:outerShdw blurRad="38100" dist="38100" dir="2700000" algn="tl">
                    <a:srgbClr val="000000">
                      <a:alpha val="43137"/>
                    </a:srgbClr>
                  </a:outerShdw>
                </a:effectLst>
              </a:rPr>
              <a:t>İstatistik:</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Çok geniş bir bilim dalı olmakla beraber, ileri derece de özellikle ileri </a:t>
            </a:r>
            <a:r>
              <a:rPr lang="tr-TR" sz="1800" b="1" i="1" dirty="0" err="1">
                <a:effectLst>
                  <a:outerShdw blurRad="38100" dist="38100" dir="2700000" algn="tl">
                    <a:srgbClr val="000000">
                      <a:alpha val="43137"/>
                    </a:srgbClr>
                  </a:outerShdw>
                </a:effectLst>
              </a:rPr>
              <a:t>sayisal</a:t>
            </a:r>
            <a:r>
              <a:rPr lang="tr-TR" sz="1800" b="1" i="1" dirty="0">
                <a:effectLst>
                  <a:outerShdw blurRad="38100" dist="38100" dir="2700000" algn="tl">
                    <a:srgbClr val="000000">
                      <a:alpha val="43137"/>
                    </a:srgbClr>
                  </a:outerShdw>
                </a:effectLst>
              </a:rPr>
              <a:t> veriler analizleri ve </a:t>
            </a:r>
            <a:r>
              <a:rPr lang="tr-TR" sz="1800" b="1" i="1" dirty="0" err="1">
                <a:effectLst>
                  <a:outerShdw blurRad="38100" dist="38100" dir="2700000" algn="tl">
                    <a:srgbClr val="000000">
                      <a:alpha val="43137"/>
                    </a:srgbClr>
                  </a:outerShdw>
                </a:effectLst>
              </a:rPr>
              <a:t>çıkarımsal</a:t>
            </a:r>
            <a:r>
              <a:rPr lang="tr-TR" sz="1800" b="1" i="1" dirty="0">
                <a:effectLst>
                  <a:outerShdw blurRad="38100" dist="38100" dir="2700000" algn="tl">
                    <a:srgbClr val="000000">
                      <a:alpha val="43137"/>
                    </a:srgbClr>
                  </a:outerShdw>
                </a:effectLst>
              </a:rPr>
              <a:t> analizlerde olasılık kavramları temel rol oynamaktadır.</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Oyun teorisi:</a:t>
            </a:r>
            <a:br>
              <a:rPr lang="tr-TR" sz="1800" b="1" i="1" dirty="0">
                <a:effectLst>
                  <a:outerShdw blurRad="38100" dist="38100" dir="2700000" algn="tl">
                    <a:srgbClr val="000000">
                      <a:alpha val="43137"/>
                    </a:srgbClr>
                  </a:outerShdw>
                </a:effectLst>
              </a:rPr>
            </a:br>
            <a:r>
              <a:rPr lang="tr-TR" sz="1800" b="1" i="1" dirty="0" err="1">
                <a:effectLst>
                  <a:outerShdw blurRad="38100" dist="38100" dir="2700000" algn="tl">
                    <a:srgbClr val="000000">
                      <a:alpha val="43137"/>
                    </a:srgbClr>
                  </a:outerShdw>
                </a:effectLst>
              </a:rPr>
              <a:t>Iktisat</a:t>
            </a:r>
            <a:r>
              <a:rPr lang="tr-TR" sz="1800" b="1" i="1" dirty="0">
                <a:effectLst>
                  <a:outerShdw blurRad="38100" dist="38100" dir="2700000" algn="tl">
                    <a:srgbClr val="000000">
                      <a:alpha val="43137"/>
                    </a:srgbClr>
                  </a:outerShdw>
                </a:effectLst>
              </a:rPr>
              <a:t> incelemelerinde oyun teorisi </a:t>
            </a:r>
            <a:r>
              <a:rPr lang="tr-TR" sz="1800" b="1" i="1" dirty="0" err="1">
                <a:effectLst>
                  <a:outerShdw blurRad="38100" dist="38100" dir="2700000" algn="tl">
                    <a:srgbClr val="000000">
                      <a:alpha val="43137"/>
                    </a:srgbClr>
                  </a:outerShdw>
                </a:effectLst>
              </a:rPr>
              <a:t>ozellikle</a:t>
            </a:r>
            <a:r>
              <a:rPr lang="tr-TR" sz="1800" b="1" i="1" dirty="0">
                <a:effectLst>
                  <a:outerShdw blurRad="38100" dist="38100" dir="2700000" algn="tl">
                    <a:srgbClr val="000000">
                      <a:alpha val="43137"/>
                    </a:srgbClr>
                  </a:outerShdw>
                </a:effectLst>
              </a:rPr>
              <a:t> mikro-iktisat alanında çok önem kazanmıştır ve olasılık kavramları bu analizlere temel sağlamaktadır.</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Karar verme teorisi:</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Belirsizlik ortamlarında karar verme analizi yapılmasında ve bu rizikolu inceleme çevresinde karar verme yöntemlerinin ortaya çıkartılmasında olasılık kavramları çok önemli olup özellikle </a:t>
            </a:r>
            <a:r>
              <a:rPr lang="tr-TR" sz="1800" b="1" i="1" dirty="0" err="1">
                <a:effectLst>
                  <a:outerShdw blurRad="38100" dist="38100" dir="2700000" algn="tl">
                    <a:srgbClr val="000000">
                      <a:alpha val="43137"/>
                    </a:srgbClr>
                  </a:outerShdw>
                </a:effectLst>
              </a:rPr>
              <a:t>Bayes</a:t>
            </a:r>
            <a:r>
              <a:rPr lang="tr-TR" sz="1800" b="1" i="1" dirty="0">
                <a:effectLst>
                  <a:outerShdw blurRad="38100" dist="38100" dir="2700000" algn="tl">
                    <a:srgbClr val="000000">
                      <a:alpha val="43137"/>
                    </a:srgbClr>
                  </a:outerShdw>
                </a:effectLst>
              </a:rPr>
              <a:t> teoremi uygulamaları ve </a:t>
            </a:r>
            <a:r>
              <a:rPr lang="tr-TR" sz="1800" b="1" i="1" dirty="0" err="1">
                <a:effectLst>
                  <a:outerShdw blurRad="38100" dist="38100" dir="2700000" algn="tl">
                    <a:srgbClr val="000000">
                      <a:alpha val="43137"/>
                    </a:srgbClr>
                  </a:outerShdw>
                </a:effectLst>
              </a:rPr>
              <a:t>Bayes</a:t>
            </a:r>
            <a:r>
              <a:rPr lang="tr-TR" sz="1800" b="1" i="1" dirty="0">
                <a:effectLst>
                  <a:outerShdw blurRad="38100" dist="38100" dir="2700000" algn="tl">
                    <a:srgbClr val="000000">
                      <a:alpha val="43137"/>
                    </a:srgbClr>
                  </a:outerShdw>
                </a:effectLst>
              </a:rPr>
              <a:t>-tipi istatistiksel </a:t>
            </a:r>
            <a:r>
              <a:rPr lang="tr-TR" sz="1800" b="1" i="1" dirty="0" err="1">
                <a:effectLst>
                  <a:outerShdw blurRad="38100" dist="38100" dir="2700000" algn="tl">
                    <a:srgbClr val="000000">
                      <a:alpha val="43137"/>
                    </a:srgbClr>
                  </a:outerShdw>
                </a:effectLst>
              </a:rPr>
              <a:t>çıkartımsal</a:t>
            </a:r>
            <a:r>
              <a:rPr lang="tr-TR" sz="1800" b="1" i="1" dirty="0">
                <a:effectLst>
                  <a:outerShdw blurRad="38100" dist="38100" dir="2700000" algn="tl">
                    <a:srgbClr val="000000">
                      <a:alpha val="43137"/>
                    </a:srgbClr>
                  </a:outerShdw>
                </a:effectLst>
              </a:rPr>
              <a:t> analizler bu bilimsel alanda temel sağlamaktadır.</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Bilimsel teşhisler:</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Tıpta, olasılık kuramı </a:t>
            </a:r>
            <a:r>
              <a:rPr lang="tr-TR" sz="1800" b="1" i="1" dirty="0" err="1">
                <a:effectLst>
                  <a:outerShdw blurRad="38100" dist="38100" dir="2700000" algn="tl">
                    <a:srgbClr val="000000">
                      <a:alpha val="43137"/>
                    </a:srgbClr>
                  </a:outerShdw>
                </a:effectLst>
              </a:rPr>
              <a:t>konularindan</a:t>
            </a:r>
            <a:r>
              <a:rPr lang="tr-TR" sz="1800" b="1" i="1" dirty="0">
                <a:effectLst>
                  <a:outerShdw blurRad="38100" dist="38100" dir="2700000" algn="tl">
                    <a:srgbClr val="000000">
                      <a:alpha val="43137"/>
                    </a:srgbClr>
                  </a:outerShdw>
                </a:effectLst>
              </a:rPr>
              <a:t> olan karar verme ağaçları ve </a:t>
            </a:r>
            <a:r>
              <a:rPr lang="tr-TR" sz="1800" b="1" i="1" dirty="0" err="1">
                <a:effectLst>
                  <a:outerShdw blurRad="38100" dist="38100" dir="2700000" algn="tl">
                    <a:srgbClr val="000000">
                      <a:alpha val="43137"/>
                    </a:srgbClr>
                  </a:outerShdw>
                </a:effectLst>
              </a:rPr>
              <a:t>Bayes</a:t>
            </a:r>
            <a:r>
              <a:rPr lang="tr-TR" sz="1800" b="1" i="1" dirty="0">
                <a:effectLst>
                  <a:outerShdw blurRad="38100" dist="38100" dir="2700000" algn="tl">
                    <a:srgbClr val="000000">
                      <a:alpha val="43137"/>
                    </a:srgbClr>
                  </a:outerShdw>
                </a:effectLst>
              </a:rPr>
              <a:t> teoremine dayanan </a:t>
            </a:r>
            <a:r>
              <a:rPr lang="tr-TR" sz="1800" b="1" i="1" dirty="0" err="1">
                <a:effectLst>
                  <a:outerShdw blurRad="38100" dist="38100" dir="2700000" algn="tl">
                    <a:srgbClr val="000000">
                      <a:alpha val="43137"/>
                    </a:srgbClr>
                  </a:outerShdw>
                </a:effectLst>
              </a:rPr>
              <a:t>anlizler</a:t>
            </a:r>
            <a:r>
              <a:rPr lang="tr-TR" sz="1800" b="1" i="1" dirty="0">
                <a:effectLst>
                  <a:outerShdw blurRad="38100" dist="38100" dir="2700000" algn="tl">
                    <a:srgbClr val="000000">
                      <a:alpha val="43137"/>
                    </a:srgbClr>
                  </a:outerShdw>
                </a:effectLst>
              </a:rPr>
              <a:t> kullanılarak teşhis yapma yöntemleri geliştirilmiştir. Görüntülerin daha kolay anlaşılması ve incelenmesi için </a:t>
            </a:r>
            <a:r>
              <a:rPr lang="tr-TR" sz="1800" b="1" i="1" dirty="0" err="1">
                <a:effectLst>
                  <a:outerShdw blurRad="38100" dist="38100" dir="2700000" algn="tl">
                    <a:srgbClr val="000000">
                      <a:alpha val="43137"/>
                    </a:srgbClr>
                  </a:outerShdw>
                </a:effectLst>
              </a:rPr>
              <a:t>astronimide</a:t>
            </a:r>
            <a:r>
              <a:rPr lang="tr-TR" sz="1800" b="1" i="1" dirty="0">
                <a:effectLst>
                  <a:outerShdw blurRad="38100" dist="38100" dir="2700000" algn="tl">
                    <a:srgbClr val="000000">
                      <a:alpha val="43137"/>
                    </a:srgbClr>
                  </a:outerShdw>
                </a:effectLst>
              </a:rPr>
              <a:t>, kriminolojide ve diğer </a:t>
            </a:r>
            <a:r>
              <a:rPr lang="tr-TR" sz="1800" b="1" i="1" dirty="0" err="1">
                <a:effectLst>
                  <a:outerShdw blurRad="38100" dist="38100" dir="2700000" algn="tl">
                    <a:srgbClr val="000000">
                      <a:alpha val="43137"/>
                    </a:srgbClr>
                  </a:outerShdw>
                </a:effectLst>
              </a:rPr>
              <a:t>goruntulerden</a:t>
            </a:r>
            <a:r>
              <a:rPr lang="tr-TR" sz="1800" b="1" i="1" dirty="0">
                <a:effectLst>
                  <a:outerShdw blurRad="38100" dist="38100" dir="2700000" algn="tl">
                    <a:srgbClr val="000000">
                      <a:alpha val="43137"/>
                    </a:srgbClr>
                  </a:outerShdw>
                </a:effectLst>
              </a:rPr>
              <a:t> sonuç çıkartıcı uygulamalarda </a:t>
            </a:r>
            <a:r>
              <a:rPr lang="tr-TR" sz="1800" b="1" i="1" dirty="0" err="1">
                <a:effectLst>
                  <a:outerShdw blurRad="38100" dist="38100" dir="2700000" algn="tl">
                    <a:srgbClr val="000000">
                      <a:alpha val="43137"/>
                    </a:srgbClr>
                  </a:outerShdw>
                </a:effectLst>
              </a:rPr>
              <a:t>Bayes</a:t>
            </a:r>
            <a:r>
              <a:rPr lang="tr-TR" sz="1800" b="1" i="1" dirty="0">
                <a:effectLst>
                  <a:outerShdw blurRad="38100" dist="38100" dir="2700000" algn="tl">
                    <a:srgbClr val="000000">
                      <a:alpha val="43137"/>
                    </a:srgbClr>
                  </a:outerShdw>
                </a:effectLst>
              </a:rPr>
              <a:t>-tipi olasılık kavramları önemli rol </a:t>
            </a:r>
            <a:r>
              <a:rPr lang="tr-TR" sz="1800" b="1" i="1" dirty="0" err="1">
                <a:effectLst>
                  <a:outerShdw blurRad="38100" dist="38100" dir="2700000" algn="tl">
                    <a:srgbClr val="000000">
                      <a:alpha val="43137"/>
                    </a:srgbClr>
                  </a:outerShdw>
                </a:effectLst>
              </a:rPr>
              <a:t>oynamaktadir</a:t>
            </a:r>
            <a:r>
              <a:rPr lang="tr-TR" sz="1800" b="1" i="1" dirty="0">
                <a:effectLst>
                  <a:outerShdw blurRad="38100" dist="38100" dir="2700000" algn="tl">
                    <a:srgbClr val="000000">
                      <a:alpha val="43137"/>
                    </a:srgbClr>
                  </a:outerShdw>
                </a:effectLst>
              </a:rPr>
              <a:t>.</a:t>
            </a:r>
            <a:br>
              <a:rPr lang="tr-TR" sz="1800" b="1" i="1" dirty="0">
                <a:effectLst>
                  <a:outerShdw blurRad="38100" dist="38100" dir="2700000" algn="tl">
                    <a:srgbClr val="000000">
                      <a:alpha val="43137"/>
                    </a:srgbClr>
                  </a:outerShdw>
                </a:effectLst>
              </a:rPr>
            </a:br>
            <a:r>
              <a:rPr lang="tr-TR" sz="1800" b="1" i="1" dirty="0">
                <a:effectLst>
                  <a:outerShdw blurRad="38100" dist="38100" dir="2700000" algn="tl">
                    <a:srgbClr val="000000">
                      <a:alpha val="43137"/>
                    </a:srgbClr>
                  </a:outerShdw>
                </a:effectLst>
              </a:rPr>
              <a:t/>
            </a:r>
            <a:br>
              <a:rPr lang="tr-TR" sz="1800" b="1" i="1" dirty="0">
                <a:effectLst>
                  <a:outerShdw blurRad="38100" dist="38100" dir="2700000" algn="tl">
                    <a:srgbClr val="000000">
                      <a:alpha val="43137"/>
                    </a:srgbClr>
                  </a:outerShdw>
                </a:effectLst>
              </a:rPr>
            </a:br>
            <a:endParaRPr lang="tr-TR" sz="1800" b="1" i="1" dirty="0">
              <a:effectLst>
                <a:outerShdw blurRad="38100" dist="38100" dir="2700000" algn="tl">
                  <a:srgbClr val="000000">
                    <a:alpha val="43137"/>
                  </a:srgbClr>
                </a:outerShdw>
              </a:effectLst>
            </a:endParaRPr>
          </a:p>
        </p:txBody>
      </p:sp>
      <p:pic>
        <p:nvPicPr>
          <p:cNvPr id="3074" name="Picture 2" descr="C:\Users\DR\Desktop\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404664"/>
            <a:ext cx="1658243" cy="671872"/>
          </a:xfrm>
          <a:prstGeom prst="rect">
            <a:avLst/>
          </a:prstGeom>
          <a:noFill/>
          <a:extLst>
            <a:ext uri="{909E8E84-426E-40DD-AFC4-6F175D3DCCD1}">
              <a14:hiddenFill xmlns:a14="http://schemas.microsoft.com/office/drawing/2010/main">
                <a:solidFill>
                  <a:srgbClr val="FFFFFF"/>
                </a:solidFill>
              </a14:hiddenFill>
            </a:ext>
          </a:extLst>
        </p:spPr>
      </p:pic>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7890935"/>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4" name="wind.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dirty="0" smtClean="0">
                <a:effectLst>
                  <a:outerShdw blurRad="38100" dist="38100" dir="2700000" algn="tl">
                    <a:srgbClr val="000000">
                      <a:alpha val="43137"/>
                    </a:srgbClr>
                  </a:outerShdw>
                </a:effectLst>
              </a:rPr>
              <a:t>FİZİK</a:t>
            </a:r>
            <a:endParaRPr lang="tr-TR" b="1" i="1" dirty="0">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457200" y="1268760"/>
            <a:ext cx="8229600" cy="5400600"/>
          </a:xfrm>
        </p:spPr>
        <p:txBody>
          <a:bodyPr>
            <a:normAutofit fontScale="70000" lnSpcReduction="20000"/>
          </a:bodyPr>
          <a:lstStyle/>
          <a:p>
            <a:r>
              <a:rPr lang="tr-TR" b="1" i="1" dirty="0">
                <a:effectLst>
                  <a:outerShdw blurRad="38100" dist="38100" dir="2700000" algn="tl">
                    <a:srgbClr val="000000">
                      <a:alpha val="43137"/>
                    </a:srgbClr>
                  </a:outerShdw>
                </a:effectLst>
              </a:rPr>
              <a:t>Newton -tipi mekaniğe dayanan </a:t>
            </a:r>
            <a:r>
              <a:rPr lang="tr-TR" b="1" i="1" dirty="0" err="1" smtClean="0">
                <a:effectLst>
                  <a:outerShdw blurRad="38100" dist="38100" dir="2700000" algn="tl">
                    <a:srgbClr val="000000">
                      <a:alpha val="43137"/>
                    </a:srgbClr>
                  </a:outerShdw>
                </a:effectLst>
              </a:rPr>
              <a:t>deterministik</a:t>
            </a:r>
            <a:r>
              <a:rPr lang="tr-TR" b="1" i="1" dirty="0" smtClean="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rPr>
              <a:t>evren kabul eden fizikte, özellikle 20.yüzyıl başına kadar geliştirilmiş olan klasik fizikte, eğer bütün şartlar bilinirse, olasılık kavramlarına hiç yer bulunmamaktadır. Örneğin, bu çeşit felsefî görüşe göre, bir rulet </a:t>
            </a:r>
            <a:r>
              <a:rPr lang="tr-TR" b="1" i="1" dirty="0" smtClean="0">
                <a:effectLst>
                  <a:outerShdw blurRad="38100" dist="38100" dir="2700000" algn="tl">
                    <a:srgbClr val="000000">
                      <a:alpha val="43137"/>
                    </a:srgbClr>
                  </a:outerShdw>
                </a:effectLst>
              </a:rPr>
              <a:t>oyununda </a:t>
            </a:r>
            <a:r>
              <a:rPr lang="tr-TR" b="1" i="1" dirty="0">
                <a:effectLst>
                  <a:outerShdw blurRad="38100" dist="38100" dir="2700000" algn="tl">
                    <a:srgbClr val="000000">
                      <a:alpha val="43137"/>
                    </a:srgbClr>
                  </a:outerShdw>
                </a:effectLst>
              </a:rPr>
              <a:t>eğer döndüren elin, mekanizmanın, tekerlek sathının tüm fiziksel özellikleri eksiksiz olarak bilinip </a:t>
            </a:r>
            <a:r>
              <a:rPr lang="tr-TR" b="1" i="1" dirty="0" smtClean="0">
                <a:effectLst>
                  <a:outerShdw blurRad="38100" dist="38100" dir="2700000" algn="tl">
                    <a:srgbClr val="000000">
                      <a:alpha val="43137"/>
                    </a:srgbClr>
                  </a:outerShdw>
                </a:effectLst>
              </a:rPr>
              <a:t>öğrene bilinirse</a:t>
            </a:r>
            <a:r>
              <a:rPr lang="tr-TR" b="1" i="1" dirty="0">
                <a:effectLst>
                  <a:outerShdw blurRad="38100" dist="38100" dir="2700000" algn="tl">
                    <a:srgbClr val="000000">
                      <a:alpha val="43137"/>
                    </a:srgbClr>
                  </a:outerShdw>
                </a:effectLst>
              </a:rPr>
              <a:t>, bu türlü şans oyununun sonucu </a:t>
            </a:r>
            <a:r>
              <a:rPr lang="tr-TR" b="1" i="1" dirty="0" err="1">
                <a:effectLst>
                  <a:outerShdw blurRad="38100" dist="38100" dir="2700000" algn="tl">
                    <a:srgbClr val="000000">
                      <a:alpha val="43137"/>
                    </a:srgbClr>
                  </a:outerShdw>
                </a:effectLst>
              </a:rPr>
              <a:t>deterministik</a:t>
            </a:r>
            <a:r>
              <a:rPr lang="tr-TR" b="1" i="1" dirty="0">
                <a:effectLst>
                  <a:outerShdw blurRad="38100" dist="38100" dir="2700000" algn="tl">
                    <a:srgbClr val="000000">
                      <a:alpha val="43137"/>
                    </a:srgbClr>
                  </a:outerShdw>
                </a:effectLst>
              </a:rPr>
              <a:t> </a:t>
            </a:r>
            <a:r>
              <a:rPr lang="tr-TR" b="1" i="1" dirty="0" smtClean="0">
                <a:effectLst>
                  <a:outerShdw blurRad="38100" dist="38100" dir="2700000" algn="tl">
                    <a:srgbClr val="000000">
                      <a:alpha val="43137"/>
                    </a:srgbClr>
                  </a:outerShdw>
                </a:effectLst>
              </a:rPr>
              <a:t>olacaktır</a:t>
            </a:r>
            <a:r>
              <a:rPr lang="tr-TR" b="1" i="1" dirty="0">
                <a:effectLst>
                  <a:outerShdw blurRad="38100" dist="38100" dir="2700000" algn="tl">
                    <a:srgbClr val="000000">
                      <a:alpha val="43137"/>
                    </a:srgbClr>
                  </a:outerShdw>
                </a:effectLst>
              </a:rPr>
              <a:t>. Ancak bir olay hakkında eksiksiz bilgiye sahip olma pratik bakımdan imkânsız olursa olasılık kavramları kullanılması uygun olur. Gazlar hakkında kinetik teori prensip olarak o kadar karmaşıktır ki (örneğin incelenen molekül sayısı, civarlarında ve </a:t>
            </a:r>
            <a:r>
              <a:rPr lang="tr-TR" b="1" i="1" dirty="0" err="1" smtClean="0">
                <a:effectLst>
                  <a:outerShdw blurRad="38100" dist="38100" dir="2700000" algn="tl">
                    <a:srgbClr val="000000">
                      <a:alpha val="43137"/>
                    </a:srgbClr>
                  </a:outerShdw>
                </a:effectLst>
              </a:rPr>
              <a:t>Avogardo</a:t>
            </a:r>
            <a:r>
              <a:rPr lang="tr-TR" b="1" i="1" dirty="0" smtClean="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rPr>
              <a:t>sabiti sayısı benzemektedir ki) </a:t>
            </a:r>
            <a:r>
              <a:rPr lang="tr-TR" b="1" i="1" dirty="0" smtClean="0">
                <a:effectLst>
                  <a:outerShdw blurRad="38100" dist="38100" dir="2700000" algn="tl">
                    <a:srgbClr val="000000">
                      <a:alpha val="43137"/>
                    </a:srgbClr>
                  </a:outerShdw>
                </a:effectLst>
              </a:rPr>
              <a:t>bunların </a:t>
            </a:r>
            <a:r>
              <a:rPr lang="tr-TR" b="1" i="1" dirty="0">
                <a:effectLst>
                  <a:outerShdw blurRad="38100" dist="38100" dir="2700000" algn="tl">
                    <a:srgbClr val="000000">
                      <a:alpha val="43137"/>
                    </a:srgbClr>
                  </a:outerShdw>
                </a:effectLst>
              </a:rPr>
              <a:t>incelemesi ancak istatistiksel olarak mümkün olmaktadır. Buna karşılık 20. yüzyılda </a:t>
            </a:r>
            <a:r>
              <a:rPr lang="tr-TR" b="1" i="1" dirty="0" err="1">
                <a:effectLst>
                  <a:outerShdw blurRad="38100" dist="38100" dir="2700000" algn="tl">
                    <a:srgbClr val="000000">
                      <a:alpha val="43137"/>
                    </a:srgbClr>
                  </a:outerShdw>
                </a:effectLst>
              </a:rPr>
              <a:t>mikroskopik</a:t>
            </a:r>
            <a:r>
              <a:rPr lang="tr-TR" b="1" i="1" dirty="0">
                <a:effectLst>
                  <a:outerShdw blurRad="38100" dist="38100" dir="2700000" algn="tl">
                    <a:srgbClr val="000000">
                      <a:alpha val="43137"/>
                    </a:srgbClr>
                  </a:outerShdw>
                </a:effectLst>
              </a:rPr>
              <a:t> ölçeklerde ortaya çıkan fiziksel süreçlerin olasılığa dayandığı ve kuantum mekanik kuralların uyduğu ortaya çıkarılıp ana fizik hipotezi haline </a:t>
            </a:r>
            <a:r>
              <a:rPr lang="tr-TR" b="1" i="1" dirty="0" smtClean="0">
                <a:effectLst>
                  <a:outerShdw blurRad="38100" dist="38100" dir="2700000" algn="tl">
                    <a:srgbClr val="000000">
                      <a:alpha val="43137"/>
                    </a:srgbClr>
                  </a:outerShdw>
                </a:effectLst>
              </a:rPr>
              <a:t>getirilmiştir.</a:t>
            </a:r>
            <a:r>
              <a:rPr lang="tr-TR" b="1" i="1" dirty="0">
                <a:effectLst>
                  <a:outerShdw blurRad="38100" dist="38100" dir="2700000" algn="tl">
                    <a:srgbClr val="000000">
                      <a:alpha val="43137"/>
                    </a:srgbClr>
                  </a:outerShdw>
                </a:effectLst>
              </a:rPr>
              <a:t/>
            </a:r>
            <a:br>
              <a:rPr lang="tr-TR" b="1" i="1" dirty="0">
                <a:effectLst>
                  <a:outerShdw blurRad="38100" dist="38100" dir="2700000" algn="tl">
                    <a:srgbClr val="000000">
                      <a:alpha val="43137"/>
                    </a:srgbClr>
                  </a:outerShdw>
                </a:effectLst>
              </a:rPr>
            </a:br>
            <a:endParaRPr lang="tr-TR" b="1" i="1" dirty="0">
              <a:effectLst>
                <a:outerShdw blurRad="38100" dist="38100" dir="2700000" algn="tl">
                  <a:srgbClr val="000000">
                    <a:alpha val="43137"/>
                  </a:srgbClr>
                </a:outerShdw>
              </a:effectLst>
            </a:endParaRPr>
          </a:p>
          <a:p>
            <a:endParaRPr lang="tr-TR" dirty="0"/>
          </a:p>
          <a:p>
            <a:endParaRPr lang="tr-TR" dirty="0"/>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840051174"/>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3" name="wind.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052736"/>
            <a:ext cx="8229600" cy="5145435"/>
          </a:xfrm>
        </p:spPr>
        <p:txBody>
          <a:bodyPr>
            <a:normAutofit fontScale="70000" lnSpcReduction="20000"/>
          </a:bodyPr>
          <a:lstStyle/>
          <a:p>
            <a:pPr marL="0" indent="0">
              <a:buNone/>
            </a:pPr>
            <a:r>
              <a:rPr lang="tr-TR" b="1" i="1" dirty="0" smtClean="0">
                <a:effectLst>
                  <a:outerShdw blurRad="38100" dist="38100" dir="2700000" algn="tl">
                    <a:srgbClr val="000000">
                      <a:alpha val="43137"/>
                    </a:srgbClr>
                  </a:outerShdw>
                </a:effectLst>
              </a:rPr>
              <a:t> </a:t>
            </a:r>
          </a:p>
          <a:p>
            <a:endParaRPr lang="tr-TR" b="1" i="1" dirty="0">
              <a:effectLst>
                <a:outerShdw blurRad="38100" dist="38100" dir="2700000" algn="tl">
                  <a:srgbClr val="000000">
                    <a:alpha val="43137"/>
                  </a:srgbClr>
                </a:outerShdw>
              </a:effectLst>
            </a:endParaRPr>
          </a:p>
          <a:p>
            <a:endParaRPr lang="tr-TR" b="1" i="1" dirty="0" smtClean="0">
              <a:effectLst>
                <a:outerShdw blurRad="38100" dist="38100" dir="2700000" algn="tl">
                  <a:srgbClr val="000000">
                    <a:alpha val="43137"/>
                  </a:srgbClr>
                </a:outerShdw>
              </a:effectLst>
            </a:endParaRPr>
          </a:p>
          <a:p>
            <a:r>
              <a:rPr lang="tr-TR" b="1" i="1" dirty="0" smtClean="0">
                <a:effectLst>
                  <a:outerShdw blurRad="38100" dist="38100" dir="2700000" algn="tl">
                    <a:srgbClr val="000000">
                      <a:alpha val="43137"/>
                    </a:srgbClr>
                  </a:outerShdw>
                </a:effectLst>
              </a:rPr>
              <a:t>Kopenhag </a:t>
            </a:r>
            <a:r>
              <a:rPr lang="tr-TR" b="1" i="1" dirty="0">
                <a:effectLst>
                  <a:outerShdw blurRad="38100" dist="38100" dir="2700000" algn="tl">
                    <a:srgbClr val="000000">
                      <a:alpha val="43137"/>
                    </a:srgbClr>
                  </a:outerShdw>
                </a:effectLst>
              </a:rPr>
              <a:t>açıklamasına göre eğer hiç gözlem yapılmazsa dalga fonksiyonu </a:t>
            </a:r>
            <a:r>
              <a:rPr lang="tr-TR" b="1" i="1" dirty="0" err="1">
                <a:effectLst>
                  <a:outerShdw blurRad="38100" dist="38100" dir="2700000" algn="tl">
                    <a:srgbClr val="000000">
                      <a:alpha val="43137"/>
                    </a:srgbClr>
                  </a:outerShdw>
                </a:effectLst>
              </a:rPr>
              <a:t>deterministik</a:t>
            </a:r>
            <a:r>
              <a:rPr lang="tr-TR" b="1" i="1" dirty="0">
                <a:effectLst>
                  <a:outerShdw blurRad="38100" dist="38100" dir="2700000" algn="tl">
                    <a:srgbClr val="000000">
                      <a:alpha val="43137"/>
                    </a:srgbClr>
                  </a:outerShdw>
                </a:effectLst>
              </a:rPr>
              <a:t> şekilde </a:t>
            </a:r>
            <a:r>
              <a:rPr lang="tr-TR" b="1" i="1" dirty="0" err="1">
                <a:effectLst>
                  <a:outerShdw blurRad="38100" dist="38100" dir="2700000" algn="tl">
                    <a:srgbClr val="000000">
                      <a:alpha val="43137"/>
                    </a:srgbClr>
                  </a:outerShdw>
                </a:effectLst>
              </a:rPr>
              <a:t>evrimlenir</a:t>
            </a:r>
            <a:r>
              <a:rPr lang="tr-TR" b="1" i="1" dirty="0">
                <a:effectLst>
                  <a:outerShdw blurRad="38100" dist="38100" dir="2700000" algn="tl">
                    <a:srgbClr val="000000">
                      <a:alpha val="43137"/>
                    </a:srgbClr>
                  </a:outerShdw>
                </a:effectLst>
              </a:rPr>
              <a:t>; ancak gözlem yapılmaya başladıktan sonra dalganın çökmesi ile olasılıkla açıklaması gerekmektedir. Bu nedenle doğayı temelinden ancak olasılıkla açıklamak mümkündür. Ancak birçok tanınmış bilim adamları bile bunu kabul etmiş değildirler. Örneğin Albert Einstein </a:t>
            </a:r>
            <a:r>
              <a:rPr lang="tr-TR" b="1" i="1" dirty="0" err="1">
                <a:effectLst>
                  <a:outerShdw blurRad="38100" dist="38100" dir="2700000" algn="tl">
                    <a:srgbClr val="000000">
                      <a:alpha val="43137"/>
                    </a:srgbClr>
                  </a:outerShdw>
                </a:effectLst>
              </a:rPr>
              <a:t>Max</a:t>
            </a:r>
            <a:r>
              <a:rPr lang="tr-TR" b="1" i="1" dirty="0">
                <a:effectLst>
                  <a:outerShdw blurRad="38100" dist="38100" dir="2700000" algn="tl">
                    <a:srgbClr val="000000">
                      <a:alpha val="43137"/>
                    </a:srgbClr>
                  </a:outerShdw>
                </a:effectLst>
              </a:rPr>
              <a:t> </a:t>
            </a:r>
            <a:r>
              <a:rPr lang="tr-TR" b="1" i="1" dirty="0" err="1" smtClean="0">
                <a:effectLst>
                  <a:outerShdw blurRad="38100" dist="38100" dir="2700000" algn="tl">
                    <a:srgbClr val="000000">
                      <a:alpha val="43137"/>
                    </a:srgbClr>
                  </a:outerShdw>
                </a:effectLst>
              </a:rPr>
              <a:t>Born</a:t>
            </a:r>
            <a:r>
              <a:rPr lang="tr-TR" b="1" i="1" dirty="0" smtClean="0">
                <a:effectLst>
                  <a:outerShdw blurRad="38100" dist="38100" dir="2700000" algn="tl">
                    <a:srgbClr val="000000">
                      <a:alpha val="43137"/>
                    </a:srgbClr>
                  </a:outerShdw>
                </a:effectLst>
              </a:rPr>
              <a:t>‘ a </a:t>
            </a:r>
            <a:r>
              <a:rPr lang="tr-TR" b="1" i="1" dirty="0">
                <a:effectLst>
                  <a:outerShdw blurRad="38100" dist="38100" dir="2700000" algn="tl">
                    <a:srgbClr val="000000">
                      <a:alpha val="43137"/>
                    </a:srgbClr>
                  </a:outerShdw>
                </a:effectLst>
              </a:rPr>
              <a:t>gönderdiği bir mektupta</a:t>
            </a:r>
            <a:br>
              <a:rPr lang="tr-TR" b="1" i="1" dirty="0">
                <a:effectLst>
                  <a:outerShdw blurRad="38100" dist="38100" dir="2700000" algn="tl">
                    <a:srgbClr val="000000">
                      <a:alpha val="43137"/>
                    </a:srgbClr>
                  </a:outerShdw>
                </a:effectLst>
              </a:rPr>
            </a:br>
            <a:r>
              <a:rPr lang="tr-TR" b="1" i="1" dirty="0" smtClean="0">
                <a:effectLst>
                  <a:outerShdw blurRad="38100" dist="38100" dir="2700000" algn="tl">
                    <a:srgbClr val="000000">
                      <a:alpha val="43137"/>
                    </a:srgbClr>
                  </a:outerShdw>
                </a:effectLst>
              </a:rPr>
              <a:t>(</a:t>
            </a:r>
            <a:r>
              <a:rPr lang="tr-TR" b="1" i="1" dirty="0" err="1" smtClean="0">
                <a:effectLst>
                  <a:outerShdw blurRad="38100" dist="38100" dir="2700000" algn="tl">
                    <a:srgbClr val="000000">
                      <a:alpha val="43137"/>
                    </a:srgbClr>
                  </a:outerShdw>
                </a:effectLst>
              </a:rPr>
              <a:t>Allahın</a:t>
            </a:r>
            <a:r>
              <a:rPr lang="tr-TR" b="1" i="1" dirty="0" smtClean="0">
                <a:effectLst>
                  <a:outerShdw blurRad="38100" dist="38100" dir="2700000" algn="tl">
                    <a:srgbClr val="000000">
                      <a:alpha val="43137"/>
                    </a:srgbClr>
                  </a:outerShdw>
                </a:effectLst>
              </a:rPr>
              <a:t> </a:t>
            </a:r>
            <a:r>
              <a:rPr lang="tr-TR" b="1" i="1" dirty="0">
                <a:effectLst>
                  <a:outerShdw blurRad="38100" dist="38100" dir="2700000" algn="tl">
                    <a:srgbClr val="000000">
                      <a:alpha val="43137"/>
                    </a:srgbClr>
                  </a:outerShdw>
                </a:effectLst>
              </a:rPr>
              <a:t>zar atıp kumar oynamadığına </a:t>
            </a:r>
            <a:r>
              <a:rPr lang="tr-TR" b="1" i="1" dirty="0" smtClean="0">
                <a:effectLst>
                  <a:outerShdw blurRad="38100" dist="38100" dir="2700000" algn="tl">
                    <a:srgbClr val="000000">
                      <a:alpha val="43137"/>
                    </a:srgbClr>
                  </a:outerShdw>
                </a:effectLst>
              </a:rPr>
              <a:t>inanıyorum</a:t>
            </a:r>
            <a:r>
              <a:rPr lang="tr-TR" b="1" i="1" dirty="0">
                <a:effectLst>
                  <a:outerShdw blurRad="38100" dist="38100" dir="2700000" algn="tl">
                    <a:srgbClr val="000000">
                      <a:alpha val="43137"/>
                    </a:srgbClr>
                  </a:outerShdw>
                </a:effectLst>
              </a:rPr>
              <a:t>.)</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demiş </a:t>
            </a:r>
            <a:r>
              <a:rPr lang="tr-TR" b="1" i="1" dirty="0" smtClean="0">
                <a:effectLst>
                  <a:outerShdw blurRad="38100" dist="38100" dir="2700000" algn="tl">
                    <a:srgbClr val="000000">
                      <a:alpha val="43137"/>
                    </a:srgbClr>
                  </a:outerShdw>
                </a:effectLst>
              </a:rPr>
              <a:t>olduğunu tüm </a:t>
            </a:r>
            <a:r>
              <a:rPr lang="tr-TR" b="1" i="1" dirty="0">
                <a:effectLst>
                  <a:outerShdw blurRad="38100" dist="38100" dir="2700000" algn="tl">
                    <a:srgbClr val="000000">
                      <a:alpha val="43137"/>
                    </a:srgbClr>
                  </a:outerShdw>
                </a:effectLst>
              </a:rPr>
              <a:t>fizikçiler bilmektedir.</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Moleküler biyoloji</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Mikro biyolojide küçük parçacıkların incelenmesi Brown tipi hareket prensiplerine </a:t>
            </a:r>
            <a:r>
              <a:rPr lang="tr-TR" b="1" i="1" dirty="0" smtClean="0">
                <a:effectLst>
                  <a:outerShdw blurRad="38100" dist="38100" dir="2700000" algn="tl">
                    <a:srgbClr val="000000">
                      <a:alpha val="43137"/>
                    </a:srgbClr>
                  </a:outerShdw>
                </a:effectLst>
              </a:rPr>
              <a:t>dayanmaktadır</a:t>
            </a:r>
            <a:r>
              <a:rPr lang="tr-TR" b="1" i="1" dirty="0">
                <a:effectLst>
                  <a:outerShdw blurRad="38100" dist="38100" dir="2700000" algn="tl">
                    <a:srgbClr val="000000">
                      <a:alpha val="43137"/>
                    </a:srgbClr>
                  </a:outerShdw>
                </a:effectLst>
              </a:rPr>
              <a:t>. Bu prensipler olasılık bazlıdır.</a:t>
            </a:r>
            <a:br>
              <a:rPr lang="tr-TR" b="1" i="1" dirty="0">
                <a:effectLst>
                  <a:outerShdw blurRad="38100" dist="38100" dir="2700000" algn="tl">
                    <a:srgbClr val="000000">
                      <a:alpha val="43137"/>
                    </a:srgbClr>
                  </a:outerShdw>
                </a:effectLst>
              </a:rPr>
            </a:br>
            <a:endParaRPr lang="tr-TR" b="1" i="1" dirty="0">
              <a:effectLst>
                <a:outerShdw blurRad="38100" dist="38100" dir="2700000" algn="tl">
                  <a:srgbClr val="000000">
                    <a:alpha val="43137"/>
                  </a:srgbClr>
                </a:outerShdw>
              </a:effectLst>
            </a:endParaRPr>
          </a:p>
        </p:txBody>
      </p:sp>
      <p:pic>
        <p:nvPicPr>
          <p:cNvPr id="2050" name="Picture 2" descr="C:\Users\DR\Desktop\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188640"/>
            <a:ext cx="3024336" cy="1800199"/>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76915230"/>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4" name="wind.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Kaynak: </a:t>
            </a:r>
            <a:r>
              <a:rPr lang="tr-TR" dirty="0">
                <a:hlinkClick r:id="rId3"/>
              </a:rPr>
              <a:t>http://www.msxlabs.org/forum/soru-cevap/320809-olasilik-hangi-alanlarda-kullanilir.html#ixzz1uXzgE3fY</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958013732"/>
      </p:ext>
    </p:extLst>
  </p:cSld>
  <p:clrMapOvr>
    <a:masterClrMapping/>
  </p:clrMapOvr>
  <mc:AlternateContent xmlns:mc="http://schemas.openxmlformats.org/markup-compatibility/2006" xmlns:p14="http://schemas.microsoft.com/office/powerpoint/2010/main">
    <mc:Choice Requires="p14">
      <p:transition spd="slow" p14:dur="2000">
        <p14:ripple dir="ru"/>
        <p:sndAc>
          <p:stSnd>
            <p:snd r:embed="rId2" name="wind.wav"/>
          </p:stSnd>
        </p:sndAc>
      </p:transition>
    </mc:Choice>
    <mc:Fallback xmlns="">
      <p:transition spd="slow">
        <p:fade/>
        <p:sndAc>
          <p:stSnd>
            <p:snd r:embed="rId4" name="wind.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TotalTime>
  <Words>379</Words>
  <Application>Microsoft Office PowerPoint</Application>
  <PresentationFormat>Ekran Gösterisi (4:3)</PresentationFormat>
  <Paragraphs>20</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Gezinti</vt:lpstr>
      <vt:lpstr>olasılık</vt:lpstr>
      <vt:lpstr>PowerPoint Sunusu</vt:lpstr>
      <vt:lpstr>Tarihi </vt:lpstr>
      <vt:lpstr>Olasılık ve güncel hayat</vt:lpstr>
      <vt:lpstr>FİZİK</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olasılık</dc:title>
  <dc:creator>DR</dc:creator>
  <cp:lastModifiedBy>Administrator</cp:lastModifiedBy>
  <cp:revision>4</cp:revision>
  <dcterms:created xsi:type="dcterms:W3CDTF">2012-05-11T08:12:01Z</dcterms:created>
  <dcterms:modified xsi:type="dcterms:W3CDTF">2012-08-10T12:35:22Z</dcterms:modified>
</cp:coreProperties>
</file>