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46"/>
  </p:notesMasterIdLst>
  <p:handoutMasterIdLst>
    <p:handoutMasterId r:id="rId47"/>
  </p:handoutMasterIdLst>
  <p:sldIdLst>
    <p:sldId id="287" r:id="rId2"/>
    <p:sldId id="256" r:id="rId3"/>
    <p:sldId id="270"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1" r:id="rId18"/>
    <p:sldId id="272" r:id="rId19"/>
    <p:sldId id="273" r:id="rId20"/>
    <p:sldId id="275" r:id="rId21"/>
    <p:sldId id="276" r:id="rId22"/>
    <p:sldId id="277" r:id="rId23"/>
    <p:sldId id="278" r:id="rId24"/>
    <p:sldId id="279" r:id="rId25"/>
    <p:sldId id="280" r:id="rId26"/>
    <p:sldId id="281" r:id="rId27"/>
    <p:sldId id="282" r:id="rId28"/>
    <p:sldId id="283" r:id="rId29"/>
    <p:sldId id="285" r:id="rId30"/>
    <p:sldId id="284" r:id="rId31"/>
    <p:sldId id="286" r:id="rId32"/>
    <p:sldId id="289" r:id="rId33"/>
    <p:sldId id="290" r:id="rId34"/>
    <p:sldId id="291" r:id="rId35"/>
    <p:sldId id="292" r:id="rId36"/>
    <p:sldId id="293" r:id="rId37"/>
    <p:sldId id="294" r:id="rId38"/>
    <p:sldId id="295" r:id="rId39"/>
    <p:sldId id="296" r:id="rId40"/>
    <p:sldId id="297" r:id="rId41"/>
    <p:sldId id="312" r:id="rId42"/>
    <p:sldId id="313" r:id="rId43"/>
    <p:sldId id="314" r:id="rId44"/>
    <p:sldId id="316" r:id="rId4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14" autoAdjust="0"/>
    <p:restoredTop sz="94600" autoAdjust="0"/>
  </p:normalViewPr>
  <p:slideViewPr>
    <p:cSldViewPr>
      <p:cViewPr>
        <p:scale>
          <a:sx n="68" d="100"/>
          <a:sy n="68" d="100"/>
        </p:scale>
        <p:origin x="-600" y="-132"/>
      </p:cViewPr>
      <p:guideLst>
        <p:guide orient="horz" pos="2160"/>
        <p:guide pos="2880"/>
      </p:guideLst>
    </p:cSldViewPr>
  </p:slideViewPr>
  <p:outlineViewPr>
    <p:cViewPr>
      <p:scale>
        <a:sx n="33" d="100"/>
        <a:sy n="33" d="100"/>
      </p:scale>
      <p:origin x="108" y="35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DCD0C0-3747-4451-9CE4-0F1A9582EE5D}" type="datetimeFigureOut">
              <a:rPr lang="tr-TR" smtClean="0"/>
              <a:pPr/>
              <a:t>10.08.2012</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36E85C3-9FEB-4FB4-84F6-9A32506335BF}" type="slidenum">
              <a:rPr lang="tr-TR" smtClean="0"/>
              <a:pPr/>
              <a:t>‹#›</a:t>
            </a:fld>
            <a:endParaRPr lang="tr-TR"/>
          </a:p>
        </p:txBody>
      </p:sp>
    </p:spTree>
    <p:extLst>
      <p:ext uri="{BB962C8B-B14F-4D97-AF65-F5344CB8AC3E}">
        <p14:creationId xmlns:p14="http://schemas.microsoft.com/office/powerpoint/2010/main" val="32695105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6E9781-0196-4506-9671-554D3016B048}"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FB08EB-5358-45AD-81EF-79720C9854D5}" type="slidenum">
              <a:rPr lang="tr-TR" smtClean="0"/>
              <a:t>‹#›</a:t>
            </a:fld>
            <a:endParaRPr lang="tr-TR"/>
          </a:p>
        </p:txBody>
      </p:sp>
    </p:spTree>
    <p:extLst>
      <p:ext uri="{BB962C8B-B14F-4D97-AF65-F5344CB8AC3E}">
        <p14:creationId xmlns:p14="http://schemas.microsoft.com/office/powerpoint/2010/main" val="3965071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Yuvarlatılmış Çapraz Köşeli Dikdörtgen"/>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Başlık"/>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0" name="9 Veri Yer Tutucusu"/>
          <p:cNvSpPr>
            <a:spLocks noGrp="1"/>
          </p:cNvSpPr>
          <p:nvPr>
            <p:ph type="dt" sz="half" idx="10"/>
          </p:nvPr>
        </p:nvSpPr>
        <p:spPr>
          <a:xfrm>
            <a:off x="5562600" y="6509004"/>
            <a:ext cx="3002280" cy="274320"/>
          </a:xfrm>
        </p:spPr>
        <p:txBody>
          <a:bodyPr vert="horz" rtlCol="0"/>
          <a:lstStyle>
            <a:extLst/>
          </a:lstStyle>
          <a:p>
            <a:fld id="{743EB9DD-9452-4076-8352-D1CE5F73824B}" type="datetime1">
              <a:rPr lang="tr-TR" smtClean="0"/>
              <a:t>10.08.2012</a:t>
            </a:fld>
            <a:endParaRPr lang="tr-TR" dirty="0"/>
          </a:p>
        </p:txBody>
      </p:sp>
      <p:sp>
        <p:nvSpPr>
          <p:cNvPr id="11" name="10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32F73D3A-1F00-4119-8A8E-BE78D0143405}" type="slidenum">
              <a:rPr lang="tr-TR" smtClean="0"/>
              <a:pPr/>
              <a:t>‹#›</a:t>
            </a:fld>
            <a:endParaRPr lang="tr-TR" dirty="0"/>
          </a:p>
        </p:txBody>
      </p:sp>
      <p:sp>
        <p:nvSpPr>
          <p:cNvPr id="12" name="11 Altbilgi Yer Tutucusu"/>
          <p:cNvSpPr>
            <a:spLocks noGrp="1"/>
          </p:cNvSpPr>
          <p:nvPr>
            <p:ph type="ftr" sz="quarter" idx="12"/>
          </p:nvPr>
        </p:nvSpPr>
        <p:spPr>
          <a:xfrm>
            <a:off x="1600200" y="6509004"/>
            <a:ext cx="3907464" cy="274320"/>
          </a:xfrm>
        </p:spPr>
        <p:txBody>
          <a:bodyPr vert="horz" rtlCol="0"/>
          <a:lstStyle>
            <a:extLst/>
          </a:lstStyle>
          <a:p>
            <a:r>
              <a:rPr lang="tr-TR" smtClean="0"/>
              <a:t>www.globalders.com</a:t>
            </a:r>
            <a:endParaRPr lang="tr-TR" dirty="0"/>
          </a:p>
        </p:txBody>
      </p:sp>
    </p:spTree>
  </p:cSld>
  <p:clrMapOvr>
    <a:masterClrMapping/>
  </p:clrMapOvr>
  <p:transition spd="slow">
    <p:strips dir="rd"/>
    <p:sndAc>
      <p:stSnd>
        <p:snd r:embed="rId1" name="chimes.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8A88B366-1093-4CF7-A708-4740B0C5C22E}" type="datetime1">
              <a:rPr lang="tr-TR" smtClean="0"/>
              <a:t>10.08.2012</a:t>
            </a:fld>
            <a:endParaRPr lang="tr-TR" dirty="0"/>
          </a:p>
        </p:txBody>
      </p:sp>
      <p:sp>
        <p:nvSpPr>
          <p:cNvPr id="5" name="4 Altbilgi Yer Tutucusu"/>
          <p:cNvSpPr>
            <a:spLocks noGrp="1"/>
          </p:cNvSpPr>
          <p:nvPr>
            <p:ph type="ftr" sz="quarter" idx="11"/>
          </p:nvPr>
        </p:nvSpPr>
        <p:spPr/>
        <p:txBody>
          <a:bodyPr/>
          <a:lstStyle>
            <a:extLst/>
          </a:lstStyle>
          <a:p>
            <a:r>
              <a:rPr lang="tr-TR" smtClean="0"/>
              <a:t>www.globalders.com</a:t>
            </a:r>
            <a:endParaRPr lang="tr-TR" dirty="0"/>
          </a:p>
        </p:txBody>
      </p:sp>
      <p:sp>
        <p:nvSpPr>
          <p:cNvPr id="6" name="5 Slayt Numarası Yer Tutucusu"/>
          <p:cNvSpPr>
            <a:spLocks noGrp="1"/>
          </p:cNvSpPr>
          <p:nvPr>
            <p:ph type="sldNum" sz="quarter" idx="12"/>
          </p:nvPr>
        </p:nvSpPr>
        <p:spPr/>
        <p:txBody>
          <a:bodyPr/>
          <a:lstStyle>
            <a:extLst/>
          </a:lstStyle>
          <a:p>
            <a:fld id="{32F73D3A-1F00-4119-8A8E-BE78D0143405}" type="slidenum">
              <a:rPr lang="tr-TR" smtClean="0"/>
              <a:pPr/>
              <a:t>‹#›</a:t>
            </a:fld>
            <a:endParaRPr lang="tr-TR" dirty="0"/>
          </a:p>
        </p:txBody>
      </p:sp>
    </p:spTree>
  </p:cSld>
  <p:clrMapOvr>
    <a:masterClrMapping/>
  </p:clrMapOvr>
  <p:transition spd="slow">
    <p:strips dir="rd"/>
    <p:sndAc>
      <p:stSnd>
        <p:snd r:embed="rId1" name="chimes.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lvl1pPr algn="l">
              <a:defRPr/>
            </a:lvl1pPr>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8AA64697-9B5F-4822-AC43-84C6091F7CD7}" type="datetime1">
              <a:rPr lang="tr-TR" smtClean="0"/>
              <a:t>10.08.2012</a:t>
            </a:fld>
            <a:endParaRPr lang="tr-TR" dirty="0"/>
          </a:p>
        </p:txBody>
      </p:sp>
      <p:sp>
        <p:nvSpPr>
          <p:cNvPr id="5" name="4 Altbilgi Yer Tutucusu"/>
          <p:cNvSpPr>
            <a:spLocks noGrp="1"/>
          </p:cNvSpPr>
          <p:nvPr>
            <p:ph type="ftr" sz="quarter" idx="11"/>
          </p:nvPr>
        </p:nvSpPr>
        <p:spPr/>
        <p:txBody>
          <a:bodyPr/>
          <a:lstStyle>
            <a:extLst/>
          </a:lstStyle>
          <a:p>
            <a:r>
              <a:rPr lang="tr-TR" smtClean="0"/>
              <a:t>www.globalders.com</a:t>
            </a:r>
            <a:endParaRPr lang="tr-TR" dirty="0"/>
          </a:p>
        </p:txBody>
      </p:sp>
      <p:sp>
        <p:nvSpPr>
          <p:cNvPr id="6" name="5 Slayt Numarası Yer Tutucusu"/>
          <p:cNvSpPr>
            <a:spLocks noGrp="1"/>
          </p:cNvSpPr>
          <p:nvPr>
            <p:ph type="sldNum" sz="quarter" idx="12"/>
          </p:nvPr>
        </p:nvSpPr>
        <p:spPr/>
        <p:txBody>
          <a:bodyPr/>
          <a:lstStyle>
            <a:extLst/>
          </a:lstStyle>
          <a:p>
            <a:fld id="{32F73D3A-1F00-4119-8A8E-BE78D0143405}" type="slidenum">
              <a:rPr lang="tr-TR" smtClean="0"/>
              <a:pPr/>
              <a:t>‹#›</a:t>
            </a:fld>
            <a:endParaRPr lang="tr-TR" dirty="0"/>
          </a:p>
        </p:txBody>
      </p:sp>
    </p:spTree>
  </p:cSld>
  <p:clrMapOvr>
    <a:masterClrMapping/>
  </p:clrMapOvr>
  <p:transition spd="slow">
    <p:strips dir="rd"/>
    <p:sndAc>
      <p:stSnd>
        <p:snd r:embed="rId1" name="chimes.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D7267D8-D721-448C-9F3B-FEF3A8FD28EB}" type="datetime1">
              <a:rPr lang="tr-TR" smtClean="0"/>
              <a:t>10.08.2012</a:t>
            </a:fld>
            <a:endParaRPr lang="tr-TR" dirty="0"/>
          </a:p>
        </p:txBody>
      </p:sp>
      <p:sp>
        <p:nvSpPr>
          <p:cNvPr id="5" name="4 Altbilgi Yer Tutucusu"/>
          <p:cNvSpPr>
            <a:spLocks noGrp="1"/>
          </p:cNvSpPr>
          <p:nvPr>
            <p:ph type="ftr" sz="quarter" idx="11"/>
          </p:nvPr>
        </p:nvSpPr>
        <p:spPr/>
        <p:txBody>
          <a:bodyPr/>
          <a:lstStyle>
            <a:extLst/>
          </a:lstStyle>
          <a:p>
            <a:r>
              <a:rPr lang="tr-TR" smtClean="0"/>
              <a:t>www.globalders.com</a:t>
            </a:r>
            <a:endParaRPr lang="tr-TR" dirty="0"/>
          </a:p>
        </p:txBody>
      </p:sp>
      <p:sp>
        <p:nvSpPr>
          <p:cNvPr id="6" name="5 Slayt Numarası Yer Tutucusu"/>
          <p:cNvSpPr>
            <a:spLocks noGrp="1"/>
          </p:cNvSpPr>
          <p:nvPr>
            <p:ph type="sldNum" sz="quarter" idx="12"/>
          </p:nvPr>
        </p:nvSpPr>
        <p:spPr/>
        <p:txBody>
          <a:bodyPr/>
          <a:lstStyle>
            <a:extLst/>
          </a:lstStyle>
          <a:p>
            <a:fld id="{32F73D3A-1F00-4119-8A8E-BE78D0143405}" type="slidenum">
              <a:rPr lang="tr-TR" smtClean="0"/>
              <a:pPr/>
              <a:t>‹#›</a:t>
            </a:fld>
            <a:endParaRPr lang="tr-TR" dirty="0"/>
          </a:p>
        </p:txBody>
      </p:sp>
    </p:spTree>
  </p:cSld>
  <p:clrMapOvr>
    <a:masterClrMapping/>
  </p:clrMapOvr>
  <p:transition spd="slow">
    <p:strips dir="rd"/>
    <p:sndAc>
      <p:stSnd>
        <p:snd r:embed="rId1" name="chimes.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7" name="6 Dikdörtgen"/>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a:xfrm>
            <a:off x="5562600" y="6513670"/>
            <a:ext cx="3002280" cy="274320"/>
          </a:xfrm>
        </p:spPr>
        <p:txBody>
          <a:bodyPr vert="horz" rtlCol="0"/>
          <a:lstStyle>
            <a:extLst/>
          </a:lstStyle>
          <a:p>
            <a:fld id="{110E375E-57DE-40C6-AE91-961C999C17C7}" type="datetime1">
              <a:rPr lang="tr-TR" smtClean="0"/>
              <a:t>10.08.2012</a:t>
            </a:fld>
            <a:endParaRPr lang="tr-TR" dirty="0"/>
          </a:p>
        </p:txBody>
      </p:sp>
      <p:sp>
        <p:nvSpPr>
          <p:cNvPr id="9" name="8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32F73D3A-1F00-4119-8A8E-BE78D0143405}" type="slidenum">
              <a:rPr lang="tr-TR" smtClean="0"/>
              <a:pPr/>
              <a:t>‹#›</a:t>
            </a:fld>
            <a:endParaRPr lang="tr-TR" dirty="0"/>
          </a:p>
        </p:txBody>
      </p:sp>
      <p:sp>
        <p:nvSpPr>
          <p:cNvPr id="10" name="9 Altbilgi Yer Tutucusu"/>
          <p:cNvSpPr>
            <a:spLocks noGrp="1"/>
          </p:cNvSpPr>
          <p:nvPr>
            <p:ph type="ftr" sz="quarter" idx="12"/>
          </p:nvPr>
        </p:nvSpPr>
        <p:spPr>
          <a:xfrm>
            <a:off x="1600200" y="6513670"/>
            <a:ext cx="3907464" cy="274320"/>
          </a:xfrm>
        </p:spPr>
        <p:txBody>
          <a:bodyPr vert="horz" rtlCol="0"/>
          <a:lstStyle>
            <a:extLst/>
          </a:lstStyle>
          <a:p>
            <a:r>
              <a:rPr lang="tr-TR" smtClean="0"/>
              <a:t>www.globalders.com</a:t>
            </a:r>
            <a:endParaRPr lang="tr-TR" dirty="0"/>
          </a:p>
        </p:txBody>
      </p:sp>
    </p:spTree>
  </p:cSld>
  <p:clrMapOvr>
    <a:overrideClrMapping bg1="dk1" tx1="lt1" bg2="dk2" tx2="lt2" accent1="accent1" accent2="accent2" accent3="accent3" accent4="accent4" accent5="accent5" accent6="accent6" hlink="hlink" folHlink="folHlink"/>
  </p:clrMapOvr>
  <p:transition spd="slow">
    <p:strips dir="rd"/>
    <p:sndAc>
      <p:stSnd>
        <p:snd r:embed="rId1" name="chimes.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1E6DAEB7-BB94-4841-B19F-43A323BE9D8F}" type="datetime1">
              <a:rPr lang="tr-TR" smtClean="0"/>
              <a:t>10.08.2012</a:t>
            </a:fld>
            <a:endParaRPr lang="tr-TR" dirty="0"/>
          </a:p>
        </p:txBody>
      </p:sp>
      <p:sp>
        <p:nvSpPr>
          <p:cNvPr id="6" name="5 Altbilgi Yer Tutucusu"/>
          <p:cNvSpPr>
            <a:spLocks noGrp="1"/>
          </p:cNvSpPr>
          <p:nvPr>
            <p:ph type="ftr" sz="quarter" idx="11"/>
          </p:nvPr>
        </p:nvSpPr>
        <p:spPr/>
        <p:txBody>
          <a:bodyPr/>
          <a:lstStyle>
            <a:extLst/>
          </a:lstStyle>
          <a:p>
            <a:r>
              <a:rPr lang="tr-TR" smtClean="0"/>
              <a:t>www.globalders.com</a:t>
            </a:r>
            <a:endParaRPr lang="tr-TR" dirty="0"/>
          </a:p>
        </p:txBody>
      </p:sp>
      <p:sp>
        <p:nvSpPr>
          <p:cNvPr id="7" name="6 Slayt Numarası Yer Tutucusu"/>
          <p:cNvSpPr>
            <a:spLocks noGrp="1"/>
          </p:cNvSpPr>
          <p:nvPr>
            <p:ph type="sldNum" sz="quarter" idx="12"/>
          </p:nvPr>
        </p:nvSpPr>
        <p:spPr>
          <a:xfrm>
            <a:off x="8641080" y="6514568"/>
            <a:ext cx="464288" cy="274320"/>
          </a:xfrm>
        </p:spPr>
        <p:txBody>
          <a:bodyPr/>
          <a:lstStyle>
            <a:extLst/>
          </a:lstStyle>
          <a:p>
            <a:fld id="{32F73D3A-1F00-4119-8A8E-BE78D0143405}" type="slidenum">
              <a:rPr lang="tr-TR" smtClean="0"/>
              <a:pPr/>
              <a:t>‹#›</a:t>
            </a:fld>
            <a:endParaRPr lang="tr-TR" dirty="0"/>
          </a:p>
        </p:txBody>
      </p:sp>
      <p:sp>
        <p:nvSpPr>
          <p:cNvPr id="10" name="9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slow">
    <p:strips dir="rd"/>
    <p:sndAc>
      <p:stSnd>
        <p:snd r:embed="rId1" name="chimes.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9 Dikdörtgen"/>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Dikdörtgen"/>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Başlık"/>
          <p:cNvSpPr>
            <a:spLocks noGrp="1"/>
          </p:cNvSpPr>
          <p:nvPr>
            <p:ph type="title"/>
          </p:nvPr>
        </p:nvSpPr>
        <p:spPr>
          <a:xfrm>
            <a:off x="457200" y="251948"/>
            <a:ext cx="8229600"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A3725E60-345C-46AC-B213-E819B9143A69}" type="datetime1">
              <a:rPr lang="tr-TR" smtClean="0"/>
              <a:t>10.08.2012</a:t>
            </a:fld>
            <a:endParaRPr lang="tr-TR" dirty="0"/>
          </a:p>
        </p:txBody>
      </p:sp>
      <p:sp>
        <p:nvSpPr>
          <p:cNvPr id="8" name="7 Altbilgi Yer Tutucusu"/>
          <p:cNvSpPr>
            <a:spLocks noGrp="1"/>
          </p:cNvSpPr>
          <p:nvPr>
            <p:ph type="ftr" sz="quarter" idx="11"/>
          </p:nvPr>
        </p:nvSpPr>
        <p:spPr/>
        <p:txBody>
          <a:bodyPr/>
          <a:lstStyle>
            <a:extLst/>
          </a:lstStyle>
          <a:p>
            <a:r>
              <a:rPr lang="tr-TR" smtClean="0"/>
              <a:t>www.globalders.com</a:t>
            </a:r>
            <a:endParaRPr lang="tr-TR" dirty="0"/>
          </a:p>
        </p:txBody>
      </p:sp>
      <p:sp>
        <p:nvSpPr>
          <p:cNvPr id="9" name="8 Slayt Numarası Yer Tutucusu"/>
          <p:cNvSpPr>
            <a:spLocks noGrp="1"/>
          </p:cNvSpPr>
          <p:nvPr>
            <p:ph type="sldNum" sz="quarter" idx="12"/>
          </p:nvPr>
        </p:nvSpPr>
        <p:spPr>
          <a:xfrm>
            <a:off x="8641080" y="6514568"/>
            <a:ext cx="464288" cy="274320"/>
          </a:xfrm>
        </p:spPr>
        <p:txBody>
          <a:bodyPr/>
          <a:lstStyle>
            <a:extLst/>
          </a:lstStyle>
          <a:p>
            <a:fld id="{32F73D3A-1F00-4119-8A8E-BE78D0143405}" type="slidenum">
              <a:rPr lang="tr-TR" smtClean="0"/>
              <a:pPr/>
              <a:t>‹#›</a:t>
            </a:fld>
            <a:endParaRPr lang="tr-TR" dirty="0"/>
          </a:p>
        </p:txBody>
      </p:sp>
    </p:spTree>
  </p:cSld>
  <p:clrMapOvr>
    <a:masterClrMapping/>
  </p:clrMapOvr>
  <p:transition spd="slow">
    <p:strips dir="rd"/>
    <p:sndAc>
      <p:stSnd>
        <p:snd r:embed="rId1" name="chimes.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53218"/>
            <a:ext cx="8229600"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31366C11-4A0C-4D0C-B609-96D7EDA76126}" type="datetime1">
              <a:rPr lang="tr-TR" smtClean="0"/>
              <a:t>10.08.2012</a:t>
            </a:fld>
            <a:endParaRPr lang="tr-TR" dirty="0"/>
          </a:p>
        </p:txBody>
      </p:sp>
      <p:sp>
        <p:nvSpPr>
          <p:cNvPr id="4" name="3 Altbilgi Yer Tutucusu"/>
          <p:cNvSpPr>
            <a:spLocks noGrp="1"/>
          </p:cNvSpPr>
          <p:nvPr>
            <p:ph type="ftr" sz="quarter" idx="11"/>
          </p:nvPr>
        </p:nvSpPr>
        <p:spPr/>
        <p:txBody>
          <a:bodyPr/>
          <a:lstStyle>
            <a:extLst/>
          </a:lstStyle>
          <a:p>
            <a:r>
              <a:rPr lang="tr-TR" smtClean="0"/>
              <a:t>www.globalders.com</a:t>
            </a:r>
            <a:endParaRPr lang="tr-TR" dirty="0"/>
          </a:p>
        </p:txBody>
      </p:sp>
      <p:sp>
        <p:nvSpPr>
          <p:cNvPr id="5" name="4 Slayt Numarası Yer Tutucusu"/>
          <p:cNvSpPr>
            <a:spLocks noGrp="1"/>
          </p:cNvSpPr>
          <p:nvPr>
            <p:ph type="sldNum" sz="quarter" idx="12"/>
          </p:nvPr>
        </p:nvSpPr>
        <p:spPr/>
        <p:txBody>
          <a:bodyPr/>
          <a:lstStyle>
            <a:extLst/>
          </a:lstStyle>
          <a:p>
            <a:fld id="{32F73D3A-1F00-4119-8A8E-BE78D0143405}" type="slidenum">
              <a:rPr lang="tr-TR" smtClean="0"/>
              <a:pPr/>
              <a:t>‹#›</a:t>
            </a:fld>
            <a:endParaRPr lang="tr-TR" dirty="0"/>
          </a:p>
        </p:txBody>
      </p:sp>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slow">
    <p:strips dir="rd"/>
    <p:sndAc>
      <p:stSnd>
        <p:snd r:embed="rId1" name="chimes.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2299854A-4031-4F6E-8D3A-DBE3B44D3B55}" type="datetime1">
              <a:rPr lang="tr-TR" smtClean="0"/>
              <a:t>10.08.2012</a:t>
            </a:fld>
            <a:endParaRPr lang="tr-TR" dirty="0"/>
          </a:p>
        </p:txBody>
      </p:sp>
      <p:sp>
        <p:nvSpPr>
          <p:cNvPr id="3" name="2 Altbilgi Yer Tutucusu"/>
          <p:cNvSpPr>
            <a:spLocks noGrp="1"/>
          </p:cNvSpPr>
          <p:nvPr>
            <p:ph type="ftr" sz="quarter" idx="11"/>
          </p:nvPr>
        </p:nvSpPr>
        <p:spPr/>
        <p:txBody>
          <a:bodyPr/>
          <a:lstStyle>
            <a:extLst/>
          </a:lstStyle>
          <a:p>
            <a:r>
              <a:rPr lang="tr-TR" smtClean="0"/>
              <a:t>www.globalders.com</a:t>
            </a:r>
            <a:endParaRPr lang="tr-TR" dirty="0"/>
          </a:p>
        </p:txBody>
      </p:sp>
      <p:sp>
        <p:nvSpPr>
          <p:cNvPr id="4" name="3 Slayt Numarası Yer Tutucusu"/>
          <p:cNvSpPr>
            <a:spLocks noGrp="1"/>
          </p:cNvSpPr>
          <p:nvPr>
            <p:ph type="sldNum" sz="quarter" idx="12"/>
          </p:nvPr>
        </p:nvSpPr>
        <p:spPr/>
        <p:txBody>
          <a:bodyPr/>
          <a:lstStyle>
            <a:extLst/>
          </a:lstStyle>
          <a:p>
            <a:fld id="{32F73D3A-1F00-4119-8A8E-BE78D0143405}" type="slidenum">
              <a:rPr lang="tr-TR" smtClean="0"/>
              <a:pPr/>
              <a:t>‹#›</a:t>
            </a:fld>
            <a:endParaRPr lang="tr-TR" dirty="0"/>
          </a:p>
        </p:txBody>
      </p:sp>
    </p:spTree>
  </p:cSld>
  <p:clrMapOvr>
    <a:masterClrMapping/>
  </p:clrMapOvr>
  <p:transition spd="slow">
    <p:strips dir="rd"/>
    <p:sndAc>
      <p:stSnd>
        <p:snd r:embed="rId1" name="chimes.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2"/>
      </p:bgRef>
    </p:bg>
    <p:spTree>
      <p:nvGrpSpPr>
        <p:cNvPr id="1" name=""/>
        <p:cNvGrpSpPr/>
        <p:nvPr/>
      </p:nvGrpSpPr>
      <p:grpSpPr>
        <a:xfrm>
          <a:off x="0" y="0"/>
          <a:ext cx="0" cy="0"/>
          <a:chOff x="0" y="0"/>
          <a:chExt cx="0" cy="0"/>
        </a:xfrm>
      </p:grpSpPr>
      <p:sp>
        <p:nvSpPr>
          <p:cNvPr id="8" name="7 Dikdörtgen"/>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963136" y="304800"/>
            <a:ext cx="3931920" cy="762000"/>
          </a:xfrm>
        </p:spPr>
        <p:txBody>
          <a:bodyPr anchor="b"/>
          <a:lstStyle>
            <a:lvl1pPr marL="0" algn="r">
              <a:buNone/>
              <a:defRPr sz="2000" b="1"/>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9" name="8 Veri Yer Tutucusu"/>
          <p:cNvSpPr>
            <a:spLocks noGrp="1"/>
          </p:cNvSpPr>
          <p:nvPr>
            <p:ph type="dt" sz="half" idx="10"/>
          </p:nvPr>
        </p:nvSpPr>
        <p:spPr>
          <a:xfrm>
            <a:off x="5562600" y="6513670"/>
            <a:ext cx="3002280" cy="274320"/>
          </a:xfrm>
        </p:spPr>
        <p:txBody>
          <a:bodyPr vert="horz" rtlCol="0"/>
          <a:lstStyle>
            <a:extLst/>
          </a:lstStyle>
          <a:p>
            <a:fld id="{C13F4E1E-3E8A-4B9B-91D1-9EC7E982590E}" type="datetime1">
              <a:rPr lang="tr-TR" smtClean="0"/>
              <a:t>10.08.2012</a:t>
            </a:fld>
            <a:endParaRPr lang="tr-TR" dirty="0"/>
          </a:p>
        </p:txBody>
      </p:sp>
      <p:sp>
        <p:nvSpPr>
          <p:cNvPr id="10" name="9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32F73D3A-1F00-4119-8A8E-BE78D0143405}" type="slidenum">
              <a:rPr lang="tr-TR" smtClean="0"/>
              <a:pPr/>
              <a:t>‹#›</a:t>
            </a:fld>
            <a:endParaRPr lang="tr-TR" dirty="0"/>
          </a:p>
        </p:txBody>
      </p:sp>
      <p:sp>
        <p:nvSpPr>
          <p:cNvPr id="11" name="10 Altbilgi Yer Tutucusu"/>
          <p:cNvSpPr>
            <a:spLocks noGrp="1"/>
          </p:cNvSpPr>
          <p:nvPr>
            <p:ph type="ftr" sz="quarter" idx="12"/>
          </p:nvPr>
        </p:nvSpPr>
        <p:spPr>
          <a:xfrm>
            <a:off x="1600200" y="6513670"/>
            <a:ext cx="3907464" cy="274320"/>
          </a:xfrm>
        </p:spPr>
        <p:txBody>
          <a:bodyPr vert="horz" rtlCol="0"/>
          <a:lstStyle>
            <a:extLst/>
          </a:lstStyle>
          <a:p>
            <a:r>
              <a:rPr lang="tr-TR" smtClean="0"/>
              <a:t>www.globalders.com</a:t>
            </a:r>
            <a:endParaRPr lang="tr-TR" dirty="0"/>
          </a:p>
        </p:txBody>
      </p:sp>
    </p:spTree>
  </p:cSld>
  <p:clrMapOvr>
    <a:overrideClrMapping bg1="dk1" tx1="lt1" bg2="dk2" tx2="lt2" accent1="accent1" accent2="accent2" accent3="accent3" accent4="accent4" accent5="accent5" accent6="accent6" hlink="hlink" folHlink="folHlink"/>
  </p:clrMapOvr>
  <p:transition spd="slow">
    <p:strips dir="rd"/>
    <p:sndAc>
      <p:stSnd>
        <p:snd r:embed="rId1" name="chimes.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3040443" y="4724400"/>
            <a:ext cx="5486400" cy="664536"/>
          </a:xfrm>
        </p:spPr>
        <p:txBody>
          <a:bodyPr anchor="b"/>
          <a:lstStyle>
            <a:lvl1pPr marL="0" algn="r">
              <a:buNone/>
              <a:defRPr sz="2000" b="1"/>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13" name="12 Resim Yer Tutucusu"/>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8" name="7 Veri Yer Tutucusu"/>
          <p:cNvSpPr>
            <a:spLocks noGrp="1"/>
          </p:cNvSpPr>
          <p:nvPr>
            <p:ph type="dt" sz="half" idx="10"/>
          </p:nvPr>
        </p:nvSpPr>
        <p:spPr>
          <a:xfrm>
            <a:off x="5562600" y="6509004"/>
            <a:ext cx="3002280" cy="274320"/>
          </a:xfrm>
        </p:spPr>
        <p:txBody>
          <a:bodyPr vert="horz" rtlCol="0"/>
          <a:lstStyle>
            <a:extLst/>
          </a:lstStyle>
          <a:p>
            <a:fld id="{32EBBE0A-3C74-4380-818C-AA81CFBF2602}" type="datetime1">
              <a:rPr lang="tr-TR" smtClean="0"/>
              <a:t>10.08.2012</a:t>
            </a:fld>
            <a:endParaRPr lang="tr-TR" dirty="0"/>
          </a:p>
        </p:txBody>
      </p:sp>
      <p:sp>
        <p:nvSpPr>
          <p:cNvPr id="9" name="8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32F73D3A-1F00-4119-8A8E-BE78D0143405}" type="slidenum">
              <a:rPr lang="tr-TR" smtClean="0"/>
              <a:pPr/>
              <a:t>‹#›</a:t>
            </a:fld>
            <a:endParaRPr lang="tr-TR" dirty="0"/>
          </a:p>
        </p:txBody>
      </p:sp>
      <p:sp>
        <p:nvSpPr>
          <p:cNvPr id="10" name="9 Altbilgi Yer Tutucusu"/>
          <p:cNvSpPr>
            <a:spLocks noGrp="1"/>
          </p:cNvSpPr>
          <p:nvPr>
            <p:ph type="ftr" sz="quarter" idx="12"/>
          </p:nvPr>
        </p:nvSpPr>
        <p:spPr>
          <a:xfrm>
            <a:off x="1600200" y="6509004"/>
            <a:ext cx="3907464" cy="274320"/>
          </a:xfrm>
        </p:spPr>
        <p:txBody>
          <a:bodyPr vert="horz" rtlCol="0"/>
          <a:lstStyle>
            <a:extLst/>
          </a:lstStyle>
          <a:p>
            <a:r>
              <a:rPr lang="tr-TR" smtClean="0"/>
              <a:t>www.globalders.com</a:t>
            </a:r>
            <a:endParaRPr lang="tr-TR" dirty="0"/>
          </a:p>
        </p:txBody>
      </p:sp>
    </p:spTree>
  </p:cSld>
  <p:clrMapOvr>
    <a:masterClrMapping/>
  </p:clrMapOvr>
  <p:transition spd="slow">
    <p:strips dir="rd"/>
    <p:sndAc>
      <p:stSnd>
        <p:snd r:embed="rId1" name="chimes.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Yuvarlatılmış Çapraz Köşeli Dikdörtgen"/>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Altbilgi Yer Tutucusu"/>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r>
              <a:rPr lang="tr-TR" smtClean="0"/>
              <a:t>www.globalders.com</a:t>
            </a:r>
            <a:endParaRPr lang="tr-TR" dirty="0"/>
          </a:p>
        </p:txBody>
      </p:sp>
      <p:sp>
        <p:nvSpPr>
          <p:cNvPr id="14" name="13 Veri Yer Tutucusu"/>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0482533F-3A5E-4DF3-9B8D-27654F91111F}" type="datetime1">
              <a:rPr lang="tr-TR" smtClean="0"/>
              <a:t>10.08.2012</a:t>
            </a:fld>
            <a:endParaRPr lang="tr-TR" dirty="0"/>
          </a:p>
        </p:txBody>
      </p:sp>
      <p:sp>
        <p:nvSpPr>
          <p:cNvPr id="23" name="22 Slayt Numarası Yer Tutucusu"/>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32F73D3A-1F00-4119-8A8E-BE78D0143405}" type="slidenum">
              <a:rPr lang="tr-TR" smtClean="0"/>
              <a:pPr/>
              <a:t>‹#›</a:t>
            </a:fld>
            <a:endParaRPr lang="tr-TR" dirty="0"/>
          </a:p>
        </p:txBody>
      </p:sp>
      <p:sp>
        <p:nvSpPr>
          <p:cNvPr id="22" name="21 Başlık Yer Tutucusu"/>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spd="slow">
    <p:strips dir="rd"/>
    <p:sndAc>
      <p:stSnd>
        <p:snd r:embed="rId13" name="chimes.wav"/>
      </p:stSnd>
    </p:sndAc>
  </p:transition>
  <p:timing>
    <p:tnLst>
      <p:par>
        <p:cTn id="1" dur="indefinite" restart="never" nodeType="tmRoot"/>
      </p:par>
    </p:tnLst>
  </p:timing>
  <p:hf sldNum="0" hdr="0" dt="0"/>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2.xml"/><Relationship Id="rId1" Type="http://schemas.openxmlformats.org/officeDocument/2006/relationships/audio" Target="file:///C:\Documents%20and%20Settings\Xp\Desktop\Yeni%20Klas&#246;r\Diyar%20Pala%20Yesilimi%20Ver%20(%20Yeni%20Album%202010%20).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0.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audio" Target="../media/audio2.wav"/><Relationship Id="rId7" Type="http://schemas.openxmlformats.org/officeDocument/2006/relationships/hyperlink" Target="http://tr.wikipedia.org/wiki/%C4%B0kizkenar_%C3%9C%C3%A7gen" TargetMode="External"/><Relationship Id="rId2" Type="http://schemas.openxmlformats.org/officeDocument/2006/relationships/slideLayout" Target="../slideLayouts/slideLayout2.xml"/><Relationship Id="rId1" Type="http://schemas.openxmlformats.org/officeDocument/2006/relationships/audio" Target="../media/audio9.wav"/><Relationship Id="rId6" Type="http://schemas.openxmlformats.org/officeDocument/2006/relationships/hyperlink" Target="http://tr.wikipedia.org/wiki/Kenarortay" TargetMode="External"/><Relationship Id="rId5" Type="http://schemas.openxmlformats.org/officeDocument/2006/relationships/hyperlink" Target="http://tr.wikipedia.org/wiki/A%C3%A7%C4%B1ortay" TargetMode="External"/><Relationship Id="rId4" Type="http://schemas.openxmlformats.org/officeDocument/2006/relationships/hyperlink" Target="http://tr.wikipedia.org/wiki/E%C5%9Fkenar_%C3%9C%C3%A7gen" TargetMode="External"/></Relationships>
</file>

<file path=ppt/slides/_rels/slide1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Layout" Target="../slideLayouts/slideLayout2.xml"/><Relationship Id="rId1" Type="http://schemas.openxmlformats.org/officeDocument/2006/relationships/audio" Target="../media/audio8.wav"/><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2.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0.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tr.wikipedia.org/wiki/Dik_%C3%9C%C3%A7gen" TargetMode="External"/><Relationship Id="rId2" Type="http://schemas.openxmlformats.org/officeDocument/2006/relationships/audio" Target="../media/audio13.wav"/><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audio" Target="../media/audio14.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matematikcifatih.tr.gg/.ue.%E7genler.htm" TargetMode="External"/><Relationship Id="rId2" Type="http://schemas.openxmlformats.org/officeDocument/2006/relationships/audio" Target="../media/audio9.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5.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3.wav"/><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audio" Target="../media/audio16.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matematikcifatih.tr.gg/.ue.%E7genler.htm" TargetMode="External"/><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17.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audio" Target="../media/audio14.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audio" Target="../media/audio18.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audio" Target="../media/audio8.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tr.wikipedia.org/wiki/E%C5%9Fkenar_%C3%BC%C3%A7gen" TargetMode="Externa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hyperlink" Target="http://tr.wikipedia.org/wiki/A%C3%A7%C4%B1ortay"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8.wav"/><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tr.wikipedia.org/wiki/Hipoten%C3%BCs" TargetMode="External"/><Relationship Id="rId2" Type="http://schemas.openxmlformats.org/officeDocument/2006/relationships/audio" Target="../media/audio17.wav"/><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http://tr.wikipedia.org/wiki/Pisagor_Teoremi"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tr.wikipedia.org/wiki/A%C3%A7%C4%B1" TargetMode="Externa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hyperlink" Target="http://tr.wikipedia.org/wiki/Sin%C3%BCs"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4.wav"/><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hyperlink" Target="http://tr.wikipedia.org/wiki/Dik_a%C3%A7%C4%B1" TargetMode="External"/><Relationship Id="rId3" Type="http://schemas.openxmlformats.org/officeDocument/2006/relationships/hyperlink" Target="http://tr.wikipedia.org/wiki/%C3%96klid" TargetMode="External"/><Relationship Id="rId7" Type="http://schemas.openxmlformats.org/officeDocument/2006/relationships/hyperlink" Target="http://tr.wikipedia.org/wiki/%C3%87ember" TargetMode="External"/><Relationship Id="rId2" Type="http://schemas.openxmlformats.org/officeDocument/2006/relationships/audio" Target="../media/audio16.wav"/><Relationship Id="rId1" Type="http://schemas.openxmlformats.org/officeDocument/2006/relationships/slideLayout" Target="../slideLayouts/slideLayout2.xml"/><Relationship Id="rId6" Type="http://schemas.openxmlformats.org/officeDocument/2006/relationships/hyperlink" Target="http://tr.wikipedia.org/wiki/Do%C4%9Fru_par%C3%A7as%C4%B1" TargetMode="External"/><Relationship Id="rId5" Type="http://schemas.openxmlformats.org/officeDocument/2006/relationships/hyperlink" Target="http://tr.wikipedia.org/wiki/Nokta" TargetMode="External"/><Relationship Id="rId4" Type="http://schemas.openxmlformats.org/officeDocument/2006/relationships/hyperlink" Target="http://tr.wikipedia.org/wiki/Aksiyom" TargetMode="External"/><Relationship Id="rId9" Type="http://schemas.openxmlformats.org/officeDocument/2006/relationships/hyperlink" Target="http://tr.wikipedia.org/wiki/Paralel"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tr.wikipedia.org/wiki/Dik_%C3%BC%C3%A7gen" TargetMode="External"/><Relationship Id="rId2" Type="http://schemas.openxmlformats.org/officeDocument/2006/relationships/audio" Target="../media/audio8.wav"/><Relationship Id="rId1" Type="http://schemas.openxmlformats.org/officeDocument/2006/relationships/slideLayout" Target="../slideLayouts/slideLayout2.xml"/><Relationship Id="rId4" Type="http://schemas.openxmlformats.org/officeDocument/2006/relationships/hyperlink" Target="http://tr.wikipedia.org/wiki/Hipoten%C3%BCs" TargetMode="External"/></Relationships>
</file>

<file path=ppt/slides/_rels/slide38.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audio" Target="../media/audio9.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audio" Target="../media/audio19.wav"/><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audio" Target="../media/audio19.wav"/><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0.wav"/><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audio" Target="../media/audio8.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tr.wikipedia.org/wiki/%C3%87okkatl%C4%B1" TargetMode="External"/><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slideLayout" Target="../slideLayouts/slideLayout2.xml"/><Relationship Id="rId1" Type="http://schemas.openxmlformats.org/officeDocument/2006/relationships/audio" Target="file:///C:\Documents%20and%20Settings\Xp\Desktop\Yeni%20Klas&#246;r\Diyar%20Pala%20Yesilimi%20Ver%20(%20Yeni%20Album%202010%20).mp3"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7.wav"/><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hyperlink" Target="http://tr.wikipedia.org/wiki/Hiperbolik_geometri" TargetMode="External"/><Relationship Id="rId3" Type="http://schemas.openxmlformats.org/officeDocument/2006/relationships/hyperlink" Target="http://tr.wikipedia.org/w/index.php?title=K%C3%B6%C5%9Fe&amp;action=edit&amp;redlink=1" TargetMode="External"/><Relationship Id="rId7" Type="http://schemas.openxmlformats.org/officeDocument/2006/relationships/hyperlink" Target="http://tr.wikipedia.org/w/index.php?title=K%C3%BCresel_geometri&amp;action=edit&amp;redlink=1" TargetMode="External"/><Relationship Id="rId2" Type="http://schemas.openxmlformats.org/officeDocument/2006/relationships/audio" Target="../media/audio8.wav"/><Relationship Id="rId1" Type="http://schemas.openxmlformats.org/officeDocument/2006/relationships/slideLayout" Target="../slideLayouts/slideLayout2.xml"/><Relationship Id="rId6" Type="http://schemas.openxmlformats.org/officeDocument/2006/relationships/hyperlink" Target="http://tr.wikipedia.org/w/index.php?title=D%C3%BCzlemsel&amp;action=edit&amp;redlink=1" TargetMode="External"/><Relationship Id="rId5" Type="http://schemas.openxmlformats.org/officeDocument/2006/relationships/hyperlink" Target="http://tr.wikipedia.org/wiki/A%C3%A7%C4%B1lar" TargetMode="External"/><Relationship Id="rId4" Type="http://schemas.openxmlformats.org/officeDocument/2006/relationships/hyperlink" Target="http://tr.wikipedia.org/w/index.php?title=Kenar&amp;action=edit&amp;redlink=1"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9.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title"/>
          </p:nvPr>
        </p:nvSpPr>
        <p:spPr/>
        <p:txBody>
          <a:bodyPr>
            <a:normAutofit/>
          </a:bodyPr>
          <a:lstStyle/>
          <a:p>
            <a:pPr algn="ctr"/>
            <a:r>
              <a:rPr lang="tr-TR" dirty="0" smtClean="0">
                <a:solidFill>
                  <a:srgbClr val="FF0000"/>
                </a:solidFill>
                <a:latin typeface="Arial Black" pitchFamily="34" charset="0"/>
              </a:rPr>
              <a:t>HERŞEYİYLE ÜÇGENLER</a:t>
            </a:r>
            <a:endParaRPr lang="tr-TR" dirty="0">
              <a:solidFill>
                <a:srgbClr val="FF0000"/>
              </a:solidFill>
              <a:latin typeface="Arial Black" pitchFamily="34" charset="0"/>
            </a:endParaRPr>
          </a:p>
        </p:txBody>
      </p:sp>
      <p:sp>
        <p:nvSpPr>
          <p:cNvPr id="8" name="7 İçerik Yer Tutucusu"/>
          <p:cNvSpPr>
            <a:spLocks noGrp="1"/>
          </p:cNvSpPr>
          <p:nvPr>
            <p:ph idx="1"/>
          </p:nvPr>
        </p:nvSpPr>
        <p:spPr/>
        <p:txBody>
          <a:bodyPr/>
          <a:lstStyle/>
          <a:p>
            <a:r>
              <a:rPr lang="tr-TR" b="1" i="1" u="sng" dirty="0" smtClean="0">
                <a:solidFill>
                  <a:srgbClr val="FF0000"/>
                </a:solidFill>
              </a:rPr>
              <a:t>ADLAR:</a:t>
            </a:r>
            <a:r>
              <a:rPr lang="tr-TR" b="1" i="1" u="sng" dirty="0" smtClean="0">
                <a:solidFill>
                  <a:schemeClr val="tx1"/>
                </a:solidFill>
              </a:rPr>
              <a:t>BARAN&amp;ADNAN</a:t>
            </a:r>
          </a:p>
          <a:p>
            <a:r>
              <a:rPr lang="tr-TR" b="1" i="1" u="sng" dirty="0" smtClean="0">
                <a:solidFill>
                  <a:srgbClr val="FF0000"/>
                </a:solidFill>
              </a:rPr>
              <a:t>SOYADLAR:</a:t>
            </a:r>
            <a:r>
              <a:rPr lang="tr-TR" b="1" i="1" u="sng" dirty="0" smtClean="0">
                <a:solidFill>
                  <a:schemeClr val="tx1"/>
                </a:solidFill>
              </a:rPr>
              <a:t>İKİOK&amp;DEMİR</a:t>
            </a:r>
          </a:p>
          <a:p>
            <a:r>
              <a:rPr lang="tr-TR" b="1" i="1" u="sng" dirty="0" smtClean="0">
                <a:solidFill>
                  <a:srgbClr val="FF0000"/>
                </a:solidFill>
              </a:rPr>
              <a:t>SINIF:</a:t>
            </a:r>
            <a:r>
              <a:rPr lang="tr-TR" b="1" i="1" u="sng" dirty="0" smtClean="0">
                <a:solidFill>
                  <a:schemeClr val="tx1"/>
                </a:solidFill>
              </a:rPr>
              <a:t>9/B</a:t>
            </a:r>
            <a:endParaRPr lang="tr-TR" b="1" i="1" u="sng" dirty="0" smtClean="0">
              <a:solidFill>
                <a:srgbClr val="FF0000"/>
              </a:solidFill>
            </a:endParaRPr>
          </a:p>
          <a:p>
            <a:r>
              <a:rPr lang="tr-TR" b="1" i="1" u="sng" dirty="0" smtClean="0">
                <a:solidFill>
                  <a:srgbClr val="FF0000"/>
                </a:solidFill>
              </a:rPr>
              <a:t>NO’LAR:</a:t>
            </a:r>
            <a:r>
              <a:rPr lang="tr-TR" b="1" i="1" u="sng" dirty="0" smtClean="0">
                <a:solidFill>
                  <a:schemeClr val="tx1"/>
                </a:solidFill>
              </a:rPr>
              <a:t>148&amp;178</a:t>
            </a:r>
            <a:endParaRPr lang="tr-TR" b="1" i="1" u="sng" dirty="0" smtClean="0">
              <a:solidFill>
                <a:srgbClr val="FF0000"/>
              </a:solidFill>
            </a:endParaRPr>
          </a:p>
          <a:p>
            <a:r>
              <a:rPr lang="tr-TR" b="1" i="1" u="sng" dirty="0" smtClean="0">
                <a:solidFill>
                  <a:srgbClr val="FF0000"/>
                </a:solidFill>
              </a:rPr>
              <a:t>ÖĞRETMEN: </a:t>
            </a:r>
            <a:r>
              <a:rPr lang="tr-TR" b="1" i="1" u="sng" dirty="0" smtClean="0">
                <a:solidFill>
                  <a:schemeClr val="tx1"/>
                </a:solidFill>
              </a:rPr>
              <a:t>İBRAHİM HALİL BABAOĞLU</a:t>
            </a:r>
            <a:endParaRPr lang="tr-TR" b="1" i="1" u="sng" dirty="0" smtClean="0">
              <a:solidFill>
                <a:srgbClr val="FF0000"/>
              </a:solidFill>
            </a:endParaRPr>
          </a:p>
          <a:p>
            <a:r>
              <a:rPr lang="tr-TR" b="1" i="1" u="sng" dirty="0" smtClean="0">
                <a:solidFill>
                  <a:srgbClr val="FF0000"/>
                </a:solidFill>
              </a:rPr>
              <a:t>KONU:</a:t>
            </a:r>
            <a:r>
              <a:rPr lang="tr-TR" b="1" i="1" u="sng" dirty="0" smtClean="0">
                <a:solidFill>
                  <a:schemeClr val="tx1"/>
                </a:solidFill>
              </a:rPr>
              <a:t>HERŞEYİYLE ÜÇGENLER</a:t>
            </a:r>
            <a:endParaRPr lang="tr-TR" b="1" i="1" u="sng" dirty="0">
              <a:solidFill>
                <a:schemeClr val="tx1"/>
              </a:solidFill>
            </a:endParaRPr>
          </a:p>
        </p:txBody>
      </p:sp>
      <p:pic>
        <p:nvPicPr>
          <p:cNvPr id="9" name="Diyar Pala Yesilimi Ver ( Yeni Album 2010 ).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
        <p:nvSpPr>
          <p:cNvPr id="2" name="Altbilgi Yer Tutucusu 1"/>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plus/>
    <p:sndAc>
      <p:stSnd>
        <p:snd r:embed="rId3" name="breez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90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KENARLARINA GÖRE</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solidFill>
                  <a:srgbClr val="FF0000"/>
                </a:solidFill>
              </a:rPr>
              <a:t>İKİZKENAR</a:t>
            </a:r>
            <a:endParaRPr lang="tr-TR" dirty="0">
              <a:solidFill>
                <a:srgbClr val="FF0000"/>
              </a:solidFill>
            </a:endParaRPr>
          </a:p>
        </p:txBody>
      </p:sp>
      <p:pic>
        <p:nvPicPr>
          <p:cNvPr id="9217" name="Picture 1" descr="C:\Documents and Settings\Barano\Desktop\74px-Triangle.Isosceles.svg.png"/>
          <p:cNvPicPr>
            <a:picLocks noChangeAspect="1" noChangeArrowheads="1"/>
          </p:cNvPicPr>
          <p:nvPr/>
        </p:nvPicPr>
        <p:blipFill>
          <a:blip r:embed="rId3"/>
          <a:srcRect/>
          <a:stretch>
            <a:fillRect/>
          </a:stretch>
        </p:blipFill>
        <p:spPr bwMode="auto">
          <a:xfrm>
            <a:off x="2285985" y="1928802"/>
            <a:ext cx="5214975" cy="4214842"/>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diamond/>
    <p:sndAc>
      <p:stSnd>
        <p:snd r:embed="rId2" name="cashreg.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KENARLARINA GÖRE</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solidFill>
                  <a:srgbClr val="FF0000"/>
                </a:solidFill>
              </a:rPr>
              <a:t>ÇEŞİTKENAR</a:t>
            </a:r>
            <a:endParaRPr lang="tr-TR" dirty="0">
              <a:solidFill>
                <a:srgbClr val="FF0000"/>
              </a:solidFill>
            </a:endParaRPr>
          </a:p>
        </p:txBody>
      </p:sp>
      <p:pic>
        <p:nvPicPr>
          <p:cNvPr id="8193" name="Picture 1" descr="C:\Documents and Settings\Barano\Desktop\245px-Triangle.Scalene.svg.png"/>
          <p:cNvPicPr>
            <a:picLocks noChangeAspect="1" noChangeArrowheads="1"/>
          </p:cNvPicPr>
          <p:nvPr/>
        </p:nvPicPr>
        <p:blipFill>
          <a:blip r:embed="rId3"/>
          <a:srcRect/>
          <a:stretch>
            <a:fillRect/>
          </a:stretch>
        </p:blipFill>
        <p:spPr bwMode="auto">
          <a:xfrm>
            <a:off x="1857357" y="2428868"/>
            <a:ext cx="6072231" cy="3857652"/>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newsflash/>
    <p:sndAc>
      <p:stSnd>
        <p:snd r:embed="rId2" name="applause.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KENARLARINA  GÖRE</a:t>
            </a:r>
            <a:endParaRPr lang="tr-TR" dirty="0">
              <a:solidFill>
                <a:srgbClr val="FF0000"/>
              </a:solidFill>
            </a:endParaRPr>
          </a:p>
        </p:txBody>
      </p:sp>
      <p:sp>
        <p:nvSpPr>
          <p:cNvPr id="3" name="2 İçerik Yer Tutucusu"/>
          <p:cNvSpPr>
            <a:spLocks noGrp="1"/>
          </p:cNvSpPr>
          <p:nvPr>
            <p:ph idx="1"/>
          </p:nvPr>
        </p:nvSpPr>
        <p:spPr/>
        <p:txBody>
          <a:bodyPr>
            <a:normAutofit fontScale="77500" lnSpcReduction="20000"/>
          </a:bodyPr>
          <a:lstStyle/>
          <a:p>
            <a:pPr marL="514350" indent="-514350" algn="ctr">
              <a:buNone/>
            </a:pPr>
            <a:r>
              <a:rPr lang="tr-TR" b="1" i="1" u="sng" dirty="0" smtClean="0"/>
              <a:t>Eşkenar Üçgen</a:t>
            </a:r>
          </a:p>
          <a:p>
            <a:pPr marL="514350" indent="-514350" algn="ctr">
              <a:buNone/>
            </a:pPr>
            <a:r>
              <a:rPr lang="tr-TR" b="1" i="1" u="sng" dirty="0" smtClean="0"/>
              <a:t>Ana madde: </a:t>
            </a:r>
            <a:r>
              <a:rPr lang="tr-TR" b="1" i="1" u="sng" dirty="0" smtClean="0">
                <a:hlinkClick r:id="rId4" tooltip="Eşkenar Üçgen"/>
              </a:rPr>
              <a:t>Eşkenar Üçgen</a:t>
            </a:r>
            <a:r>
              <a:rPr lang="tr-TR" b="1" i="1" u="sng" dirty="0" smtClean="0"/>
              <a:t> Tüm kenarları eşit olan üçgendir. Tüm iç açıları 60°'</a:t>
            </a:r>
            <a:r>
              <a:rPr lang="tr-TR" b="1" i="1" u="sng" dirty="0" err="1" smtClean="0"/>
              <a:t>dir</a:t>
            </a:r>
            <a:r>
              <a:rPr lang="tr-TR" b="1" i="1" u="sng" dirty="0" smtClean="0"/>
              <a:t>. Tabanlara indirilen dikmeler hem </a:t>
            </a:r>
            <a:r>
              <a:rPr lang="tr-TR" b="1" i="1" u="sng" dirty="0" smtClean="0">
                <a:hlinkClick r:id="rId5" tooltip="Açıortay"/>
              </a:rPr>
              <a:t>açıortay</a:t>
            </a:r>
            <a:r>
              <a:rPr lang="tr-TR" b="1" i="1" u="sng" dirty="0" smtClean="0"/>
              <a:t>, hem de </a:t>
            </a:r>
            <a:r>
              <a:rPr lang="tr-TR" b="1" i="1" u="sng" dirty="0" smtClean="0">
                <a:hlinkClick r:id="rId6" tooltip="Kenarortay"/>
              </a:rPr>
              <a:t>kenarortaydır</a:t>
            </a:r>
            <a:r>
              <a:rPr lang="tr-TR" b="1" i="1" u="sng" dirty="0" smtClean="0"/>
              <a:t>.</a:t>
            </a:r>
          </a:p>
          <a:p>
            <a:pPr marL="514350" indent="-514350" algn="ctr">
              <a:buNone/>
            </a:pPr>
            <a:r>
              <a:rPr lang="tr-TR" b="1" i="1" u="sng" dirty="0" smtClean="0"/>
              <a:t>İkizkenar Üçgen</a:t>
            </a:r>
          </a:p>
          <a:p>
            <a:pPr marL="514350" indent="-514350" algn="ctr">
              <a:buNone/>
            </a:pPr>
            <a:r>
              <a:rPr lang="tr-TR" b="1" i="1" u="sng" dirty="0" smtClean="0"/>
              <a:t>Ana madde: </a:t>
            </a:r>
            <a:r>
              <a:rPr lang="tr-TR" b="1" i="1" u="sng" dirty="0" smtClean="0">
                <a:hlinkClick r:id="rId7" tooltip="İkizkenar Üçgen"/>
              </a:rPr>
              <a:t>İkizkenar Üçgen</a:t>
            </a:r>
            <a:r>
              <a:rPr lang="tr-TR" b="1" i="1" u="sng" dirty="0" smtClean="0"/>
              <a:t> İki kenarı eşit olan üçgenlerdir. Ayrıca iki açısı birbirine </a:t>
            </a:r>
            <a:r>
              <a:rPr lang="tr-TR" b="1" i="1" u="sng" dirty="0" err="1" smtClean="0"/>
              <a:t>eşitir</a:t>
            </a:r>
            <a:r>
              <a:rPr lang="tr-TR" b="1" i="1" u="sng" dirty="0" smtClean="0"/>
              <a:t>. Eşit olmayan kenara indirilen dikme hem açıortay hem kenarortay özelliği gösterir.</a:t>
            </a:r>
          </a:p>
          <a:p>
            <a:pPr marL="514350" indent="-514350" algn="ctr">
              <a:buNone/>
            </a:pPr>
            <a:r>
              <a:rPr lang="tr-TR" b="1" i="1" u="sng" dirty="0" smtClean="0"/>
              <a:t>Çeşitkenar Üçgen</a:t>
            </a:r>
          </a:p>
          <a:p>
            <a:pPr marL="514350" indent="-514350" algn="ctr">
              <a:buNone/>
            </a:pPr>
            <a:r>
              <a:rPr lang="tr-TR" b="1" i="1" u="sng" dirty="0" smtClean="0"/>
              <a:t>Her kenarının uzunluğu farklı olan üçgenlerdir. Tüm iç açıları birbirinden farklıdır. Çeşitkenar üçgenin simetri ekseni yoktur.</a:t>
            </a:r>
          </a:p>
          <a:p>
            <a:endParaRPr lang="tr-TR" dirty="0"/>
          </a:p>
        </p:txBody>
      </p:sp>
      <p:pic>
        <p:nvPicPr>
          <p:cNvPr id="4" name="ELPHRG01.wav">
            <a:hlinkClick r:id="" action="ppaction://media"/>
          </p:cNvPr>
          <p:cNvPicPr>
            <a:picLocks noRot="1" noChangeAspect="1"/>
          </p:cNvPicPr>
          <p:nvPr>
            <a:wavAudioFile r:embed="rId1" name="ELPHRG01.wav"/>
          </p:nvPr>
        </p:nvPicPr>
        <p:blipFill>
          <a:blip r:embed="rId8"/>
          <a:stretch>
            <a:fillRect/>
          </a:stretch>
        </p:blipFill>
        <p:spPr>
          <a:xfrm>
            <a:off x="4419600" y="3276600"/>
            <a:ext cx="304800" cy="304800"/>
          </a:xfrm>
          <a:prstGeom prst="rect">
            <a:avLst/>
          </a:prstGeom>
        </p:spPr>
      </p:pic>
      <p:sp>
        <p:nvSpPr>
          <p:cNvPr id="5" name="Altbilgi Yer Tutucusu 4"/>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plus/>
    <p:sndAc>
      <p:stSnd>
        <p:snd r:embed="rId3" name="breez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9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mtClean="0">
                <a:solidFill>
                  <a:srgbClr val="FF0000"/>
                </a:solidFill>
              </a:rPr>
              <a:t>         AÇILARINA GÖRE  </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solidFill>
                  <a:srgbClr val="FF0000"/>
                </a:solidFill>
              </a:rPr>
              <a:t>DAR AÇILI</a:t>
            </a:r>
            <a:endParaRPr lang="tr-TR" dirty="0">
              <a:solidFill>
                <a:srgbClr val="FF0000"/>
              </a:solidFill>
            </a:endParaRPr>
          </a:p>
        </p:txBody>
      </p:sp>
      <p:pic>
        <p:nvPicPr>
          <p:cNvPr id="6145" name="Picture 1" descr="C:\Documents and Settings\Barano\Desktop\1.jpeg"/>
          <p:cNvPicPr>
            <a:picLocks noChangeAspect="1" noChangeArrowheads="1"/>
          </p:cNvPicPr>
          <p:nvPr/>
        </p:nvPicPr>
        <p:blipFill>
          <a:blip r:embed="rId4"/>
          <a:srcRect/>
          <a:stretch>
            <a:fillRect/>
          </a:stretch>
        </p:blipFill>
        <p:spPr bwMode="auto">
          <a:xfrm>
            <a:off x="2714612" y="2143117"/>
            <a:ext cx="4572032" cy="4085245"/>
          </a:xfrm>
          <a:prstGeom prst="rect">
            <a:avLst/>
          </a:prstGeom>
          <a:noFill/>
        </p:spPr>
      </p:pic>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4419600" y="3276600"/>
            <a:ext cx="304800" cy="304800"/>
          </a:xfrm>
          <a:prstGeom prst="rect">
            <a:avLst/>
          </a:prstGeom>
        </p:spPr>
      </p:pic>
      <p:pic>
        <p:nvPicPr>
          <p:cNvPr id="6" name="j0214098.wav">
            <a:hlinkClick r:id="" action="ppaction://media"/>
          </p:cNvPr>
          <p:cNvPicPr>
            <a:picLocks noRot="1" noChangeAspect="1"/>
          </p:cNvPicPr>
          <p:nvPr>
            <a:wavAudioFile r:embed="rId1" name="j0214098.wav"/>
          </p:nvPr>
        </p:nvPicPr>
        <p:blipFill>
          <a:blip r:embed="rId6"/>
          <a:stretch>
            <a:fillRect/>
          </a:stretch>
        </p:blipFill>
        <p:spPr>
          <a:xfrm>
            <a:off x="4419600" y="3276600"/>
            <a:ext cx="304800" cy="304800"/>
          </a:xfrm>
          <a:prstGeom prst="rect">
            <a:avLst/>
          </a:prstGeom>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pull/>
    <p:sndAc>
      <p:stSnd>
        <p:snd r:embed="rId3" name="coin.wav"/>
      </p:stSnd>
    </p:sndAc>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45"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745" fill="hold"/>
                                        <p:tgtEl>
                                          <p:spTgt spid="6"/>
                                        </p:tgtEl>
                                      </p:cBhvr>
                                    </p:cmd>
                                  </p:childTnLst>
                                </p:cTn>
                              </p:par>
                            </p:childTnLst>
                          </p:cTn>
                        </p:par>
                      </p:childTnLst>
                    </p:cTn>
                  </p:par>
                </p:childTnLst>
              </p:cTn>
              <p:nextCondLst>
                <p:cond evt="onClick" delay="0">
                  <p:tgtEl>
                    <p:spTgt spid="6"/>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solidFill>
                  <a:srgbClr val="FF0000"/>
                </a:solidFill>
              </a:rPr>
              <a:t>AÇILARINA GÖRE</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solidFill>
                  <a:srgbClr val="FF0000"/>
                </a:solidFill>
              </a:rPr>
              <a:t>DİK AÇILI</a:t>
            </a:r>
          </a:p>
          <a:p>
            <a:endParaRPr lang="tr-TR" dirty="0">
              <a:solidFill>
                <a:srgbClr val="FF0000"/>
              </a:solidFill>
            </a:endParaRPr>
          </a:p>
        </p:txBody>
      </p:sp>
      <p:pic>
        <p:nvPicPr>
          <p:cNvPr id="5121" name="Picture 1" descr="C:\Documents and Settings\Barano\Desktop\2.jpeg"/>
          <p:cNvPicPr>
            <a:picLocks noChangeAspect="1" noChangeArrowheads="1"/>
          </p:cNvPicPr>
          <p:nvPr/>
        </p:nvPicPr>
        <p:blipFill>
          <a:blip r:embed="rId3"/>
          <a:srcRect/>
          <a:stretch>
            <a:fillRect/>
          </a:stretch>
        </p:blipFill>
        <p:spPr bwMode="auto">
          <a:xfrm>
            <a:off x="2214546" y="2428869"/>
            <a:ext cx="5500727" cy="3714776"/>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circle/>
    <p:sndAc>
      <p:stSnd>
        <p:snd r:embed="rId2" name="laser.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solidFill>
                  <a:srgbClr val="FF0000"/>
                </a:solidFill>
              </a:rPr>
              <a:t>AÇILARINA GÖRE</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solidFill>
                  <a:srgbClr val="FF0000"/>
                </a:solidFill>
              </a:rPr>
              <a:t>GENİŞ AÇILI</a:t>
            </a:r>
            <a:endParaRPr lang="tr-TR" dirty="0">
              <a:solidFill>
                <a:srgbClr val="FF0000"/>
              </a:solidFill>
            </a:endParaRPr>
          </a:p>
        </p:txBody>
      </p:sp>
      <p:pic>
        <p:nvPicPr>
          <p:cNvPr id="4097" name="Picture 1" descr="C:\Documents and Settings\Barano\Desktop\3.jpeg"/>
          <p:cNvPicPr>
            <a:picLocks noChangeAspect="1" noChangeArrowheads="1"/>
          </p:cNvPicPr>
          <p:nvPr/>
        </p:nvPicPr>
        <p:blipFill>
          <a:blip r:embed="rId3"/>
          <a:srcRect/>
          <a:stretch>
            <a:fillRect/>
          </a:stretch>
        </p:blipFill>
        <p:spPr bwMode="auto">
          <a:xfrm>
            <a:off x="2714612" y="2571744"/>
            <a:ext cx="4786347" cy="3571900"/>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strips dir="ld"/>
    <p:sndAc>
      <p:stSnd>
        <p:snd r:embed="rId2" name="applause.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i="1" u="sng" dirty="0" smtClean="0">
                <a:solidFill>
                  <a:srgbClr val="FF0000"/>
                </a:solidFill>
              </a:rPr>
              <a:t>AÇILARINA GÖRE</a:t>
            </a:r>
            <a:endParaRPr lang="tr-TR" b="1" i="1" u="sng" dirty="0">
              <a:solidFill>
                <a:srgbClr val="FF0000"/>
              </a:solidFill>
            </a:endParaRPr>
          </a:p>
        </p:txBody>
      </p:sp>
      <p:sp>
        <p:nvSpPr>
          <p:cNvPr id="3" name="2 İçerik Yer Tutucusu"/>
          <p:cNvSpPr>
            <a:spLocks noGrp="1"/>
          </p:cNvSpPr>
          <p:nvPr>
            <p:ph idx="1"/>
          </p:nvPr>
        </p:nvSpPr>
        <p:spPr/>
        <p:txBody>
          <a:bodyPr>
            <a:normAutofit fontScale="85000" lnSpcReduction="10000"/>
          </a:bodyPr>
          <a:lstStyle/>
          <a:p>
            <a:pPr algn="ctr"/>
            <a:r>
              <a:rPr lang="tr-TR" b="1" i="1" u="sng" dirty="0" smtClean="0"/>
              <a:t>Dar Açılı Üçgen [</a:t>
            </a:r>
          </a:p>
          <a:p>
            <a:pPr algn="ctr">
              <a:buNone/>
            </a:pPr>
            <a:r>
              <a:rPr lang="tr-TR" b="1" i="1" u="sng" dirty="0" smtClean="0"/>
              <a:t>Açıları 90 dereceden küçük olan üçgenlere denir.</a:t>
            </a:r>
          </a:p>
          <a:p>
            <a:pPr algn="ctr"/>
            <a:r>
              <a:rPr lang="tr-TR" b="1" i="1" u="sng" dirty="0" smtClean="0"/>
              <a:t>Dik Açılı Üçgen</a:t>
            </a:r>
          </a:p>
          <a:p>
            <a:pPr algn="ctr">
              <a:buNone/>
            </a:pPr>
            <a:r>
              <a:rPr lang="tr-TR" b="1" i="1" u="sng" dirty="0" smtClean="0">
                <a:hlinkClick r:id="rId3" tooltip="Dik Üçgen"/>
              </a:rPr>
              <a:t>Dik Üçgen</a:t>
            </a:r>
            <a:r>
              <a:rPr lang="tr-TR" b="1" i="1" u="sng" dirty="0" smtClean="0"/>
              <a:t> Bir açısı dik (90°) olan üçgenlerdir. Bu üçgenlerde yükseklik dik kenarlardan biridir. En uzun kenarına hipotenüs denir.</a:t>
            </a:r>
          </a:p>
          <a:p>
            <a:pPr algn="ctr"/>
            <a:r>
              <a:rPr lang="tr-TR" b="1" i="1" u="sng" dirty="0" smtClean="0"/>
              <a:t>Geniş Açılı Üçgen</a:t>
            </a:r>
          </a:p>
          <a:p>
            <a:pPr algn="ctr">
              <a:buNone/>
            </a:pPr>
            <a:r>
              <a:rPr lang="tr-TR" b="1" i="1" u="sng" dirty="0" smtClean="0"/>
              <a:t>Açılarından biri 90°den geniş olan üçgenlerdir. Sadece bir tek açısı geniş açı olabilir. Tabana ait yükseklik tabanın uzantısı ile kesişir.</a:t>
            </a:r>
          </a:p>
          <a:p>
            <a:endParaRPr lang="tr-TR" dirty="0"/>
          </a:p>
        </p:txBody>
      </p:sp>
      <p:pic>
        <p:nvPicPr>
          <p:cNvPr id="4" name="3 CD Sesi">
            <a:hlinkClick r:id="" action="ppaction://media"/>
          </p:cNvPr>
          <p:cNvPicPr>
            <a:picLocks noRot="1" noChangeAspect="1"/>
          </p:cNvPicPr>
          <p:nvPr>
            <a:audioCd>
              <a:st track="2" time="144"/>
              <a:end track="2" time="144"/>
            </a:audioCd>
          </p:nvPr>
        </p:nvPicPr>
        <p:blipFill>
          <a:blip r:embed="rId4"/>
          <a:stretch>
            <a:fillRect/>
          </a:stretch>
        </p:blipFill>
        <p:spPr>
          <a:xfrm>
            <a:off x="2428860" y="1357298"/>
            <a:ext cx="304800" cy="304800"/>
          </a:xfrm>
          <a:prstGeom prst="rect">
            <a:avLst/>
          </a:prstGeom>
        </p:spPr>
      </p:pic>
      <p:sp>
        <p:nvSpPr>
          <p:cNvPr id="5" name="Altbilgi Yer Tutucusu 4"/>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blinds/>
    <p:sndAc>
      <p:stSnd>
        <p:snd r:embed="rId2" name="type.wav"/>
      </p:stSnd>
    </p:sndAc>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nextCondLst>
                <p:cond evt="onClick" delay="0">
                  <p:tgtEl>
                    <p:spTgt spid="4"/>
                  </p:tgtEl>
                </p:cond>
              </p:nextCondLst>
            </p:seq>
            <p:audio>
              <p:cMediaNode vol="100000"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i="1" u="sng" dirty="0" smtClean="0">
                <a:solidFill>
                  <a:srgbClr val="FF0000"/>
                </a:solidFill>
              </a:rPr>
              <a:t>ÜÇGENDE ALAN VE ÇEVRE</a:t>
            </a:r>
            <a:endParaRPr lang="tr-TR" b="1" i="1" u="sng" dirty="0">
              <a:solidFill>
                <a:srgbClr val="FF0000"/>
              </a:solidFill>
            </a:endParaRPr>
          </a:p>
        </p:txBody>
      </p:sp>
      <p:sp>
        <p:nvSpPr>
          <p:cNvPr id="3" name="2 İçerik Yer Tutucusu"/>
          <p:cNvSpPr>
            <a:spLocks noGrp="1"/>
          </p:cNvSpPr>
          <p:nvPr>
            <p:ph idx="1"/>
          </p:nvPr>
        </p:nvSpPr>
        <p:spPr/>
        <p:txBody>
          <a:bodyPr>
            <a:normAutofit lnSpcReduction="10000"/>
          </a:bodyPr>
          <a:lstStyle/>
          <a:p>
            <a:r>
              <a:rPr lang="tr-TR" b="1" i="1" u="sng" dirty="0"/>
              <a:t>Üçgenin çevresini bulabilmek için </a:t>
            </a:r>
            <a:endParaRPr lang="tr-TR" b="1" i="1" u="sng" dirty="0" smtClean="0"/>
          </a:p>
          <a:p>
            <a:pPr>
              <a:buNone/>
            </a:pPr>
            <a:r>
              <a:rPr lang="tr-TR" b="1" i="1" u="sng" dirty="0"/>
              <a:t>kenarlar toplanır.                        </a:t>
            </a:r>
            <a:endParaRPr lang="tr-TR" b="1" i="1" u="sng" dirty="0" smtClean="0"/>
          </a:p>
          <a:p>
            <a:r>
              <a:rPr lang="tr-TR" b="1" i="1" u="sng" dirty="0">
                <a:solidFill>
                  <a:srgbClr val="FF0000"/>
                </a:solidFill>
              </a:rPr>
              <a:t>Ç = a + b + c</a:t>
            </a:r>
            <a:endParaRPr lang="tr-TR" b="1" i="1" u="sng" dirty="0" smtClean="0">
              <a:solidFill>
                <a:srgbClr val="FF0000"/>
              </a:solidFill>
            </a:endParaRPr>
          </a:p>
          <a:p>
            <a:r>
              <a:rPr lang="tr-TR" b="1" i="1" u="sng" dirty="0"/>
              <a:t>Üçgenin alanını bulmak için yükseklikle </a:t>
            </a:r>
            <a:endParaRPr lang="tr-TR" b="1" i="1" u="sng" dirty="0" smtClean="0"/>
          </a:p>
          <a:p>
            <a:pPr>
              <a:buNone/>
            </a:pPr>
            <a:r>
              <a:rPr lang="tr-TR" b="1" i="1" u="sng" dirty="0"/>
              <a:t>kenar çarpılır ve ikiye bölünür.</a:t>
            </a:r>
            <a:br>
              <a:rPr lang="tr-TR" b="1" i="1" u="sng" dirty="0"/>
            </a:br>
            <a:r>
              <a:rPr lang="tr-TR" b="1" i="1" u="sng" dirty="0"/>
              <a:t>                           </a:t>
            </a:r>
            <a:endParaRPr lang="tr-TR" b="1" i="1" u="sng" dirty="0" smtClean="0"/>
          </a:p>
          <a:p>
            <a:r>
              <a:rPr lang="tr-TR" sz="3000" dirty="0"/>
              <a:t>         h x a       h x b        h x c   </a:t>
            </a:r>
            <a:endParaRPr lang="tr-TR" sz="3000" dirty="0" smtClean="0"/>
          </a:p>
          <a:p>
            <a:r>
              <a:rPr lang="tr-TR" sz="3000" dirty="0"/>
              <a:t>A=  --------- = ---------  = --------</a:t>
            </a:r>
            <a:endParaRPr lang="tr-TR" sz="3000" dirty="0" smtClean="0"/>
          </a:p>
          <a:p>
            <a:r>
              <a:rPr lang="tr-TR" sz="3000" dirty="0"/>
              <a:t>           2            2               2</a:t>
            </a:r>
            <a:endParaRPr lang="tr-TR" sz="3000" dirty="0" smtClean="0"/>
          </a:p>
          <a:p>
            <a:pPr algn="ct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split orient="vert" dir="in"/>
    <p:sndAc>
      <p:stSnd>
        <p:snd r:embed="rId2" name="camera.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i="1" u="sng" dirty="0" smtClean="0">
                <a:solidFill>
                  <a:srgbClr val="FF0000"/>
                </a:solidFill>
              </a:rPr>
              <a:t>ÜÇGENE YARDIMCI ELEMANLAR</a:t>
            </a:r>
            <a:endParaRPr lang="tr-TR" b="1" i="1" u="sng" dirty="0">
              <a:solidFill>
                <a:srgbClr val="FF0000"/>
              </a:solidFill>
            </a:endParaRPr>
          </a:p>
        </p:txBody>
      </p:sp>
      <p:sp>
        <p:nvSpPr>
          <p:cNvPr id="3" name="2 İçerik Yer Tutucusu"/>
          <p:cNvSpPr>
            <a:spLocks noGrp="1"/>
          </p:cNvSpPr>
          <p:nvPr>
            <p:ph idx="1"/>
          </p:nvPr>
        </p:nvSpPr>
        <p:spPr>
          <a:xfrm>
            <a:off x="357159" y="1428736"/>
            <a:ext cx="8229600" cy="4572000"/>
          </a:xfrm>
        </p:spPr>
        <p:txBody>
          <a:bodyPr>
            <a:normAutofit fontScale="92500" lnSpcReduction="20000"/>
          </a:bodyPr>
          <a:lstStyle/>
          <a:p>
            <a:pPr algn="ctr">
              <a:buNone/>
            </a:pPr>
            <a:r>
              <a:rPr lang="tr-TR" b="1" i="1" u="sng" dirty="0"/>
              <a:t> 1.Üçgenin Yüksekliği:Üçgenin bir köşesinden</a:t>
            </a:r>
            <a:endParaRPr lang="tr-TR" b="1" i="1" u="sng" dirty="0" smtClean="0"/>
          </a:p>
          <a:p>
            <a:pPr algn="ctr">
              <a:buNone/>
            </a:pPr>
            <a:r>
              <a:rPr lang="tr-TR" b="1" i="1" u="sng" dirty="0"/>
              <a:t> karşı tarafa indirilen, köşe ile </a:t>
            </a:r>
            <a:r>
              <a:rPr lang="tr-TR" b="1" i="1" u="sng" dirty="0">
                <a:hlinkClick r:id="rId3"/>
              </a:rPr>
              <a:t>kenar</a:t>
            </a:r>
            <a:r>
              <a:rPr lang="tr-TR" b="1" i="1" u="sng" dirty="0"/>
              <a:t> arasında </a:t>
            </a:r>
            <a:endParaRPr lang="tr-TR" b="1" i="1" u="sng" dirty="0" smtClean="0"/>
          </a:p>
          <a:p>
            <a:pPr algn="ctr">
              <a:buNone/>
            </a:pPr>
            <a:r>
              <a:rPr lang="tr-TR" b="1" i="1" u="sng" dirty="0"/>
              <a:t>kalan doğru parçasına “Üçgenin Yüksekliği” </a:t>
            </a:r>
            <a:endParaRPr lang="tr-TR" b="1" i="1" u="sng" dirty="0" smtClean="0"/>
          </a:p>
          <a:p>
            <a:pPr algn="ctr">
              <a:buNone/>
            </a:pPr>
            <a:r>
              <a:rPr lang="tr-TR" b="1" i="1" u="sng" dirty="0"/>
              <a:t>denir</a:t>
            </a:r>
            <a:r>
              <a:rPr lang="tr-TR" b="1" i="1" u="sng" dirty="0" smtClean="0"/>
              <a:t>.”h” </a:t>
            </a:r>
            <a:r>
              <a:rPr lang="tr-TR" b="1" i="1" u="sng" dirty="0"/>
              <a:t>ile gösterilir</a:t>
            </a:r>
            <a:r>
              <a:rPr lang="tr-TR" b="1" i="1" u="sng" dirty="0" smtClean="0"/>
              <a:t>.</a:t>
            </a:r>
          </a:p>
          <a:p>
            <a:pPr algn="ctr">
              <a:buNone/>
            </a:pPr>
            <a:endParaRPr lang="tr-TR" b="1" i="1" u="sng" dirty="0" smtClean="0"/>
          </a:p>
          <a:p>
            <a:pPr algn="ctr">
              <a:buNone/>
            </a:pPr>
            <a:r>
              <a:rPr lang="tr-TR" b="1" i="1" u="sng" dirty="0"/>
              <a:t>2.Üçgenin Kenar Ortayları:Üçgenin bir köşe</a:t>
            </a:r>
            <a:endParaRPr lang="tr-TR" b="1" i="1" u="sng" dirty="0" smtClean="0"/>
          </a:p>
          <a:p>
            <a:pPr algn="ctr">
              <a:buNone/>
            </a:pPr>
            <a:r>
              <a:rPr lang="tr-TR" b="1" i="1" u="sng" dirty="0"/>
              <a:t> ile bu köşenin karşısındaki kenarın orta</a:t>
            </a:r>
            <a:endParaRPr lang="tr-TR" b="1" i="1" u="sng" dirty="0" smtClean="0"/>
          </a:p>
          <a:p>
            <a:pPr algn="ctr">
              <a:buNone/>
            </a:pPr>
            <a:r>
              <a:rPr lang="tr-TR" b="1" i="1" u="sng" dirty="0"/>
              <a:t> noktasını birleştiren doğru parçasına </a:t>
            </a:r>
            <a:endParaRPr lang="tr-TR" b="1" i="1" u="sng" dirty="0" smtClean="0"/>
          </a:p>
          <a:p>
            <a:pPr algn="ctr">
              <a:buNone/>
            </a:pPr>
            <a:r>
              <a:rPr lang="tr-TR" b="1" i="1" u="sng" dirty="0"/>
              <a:t>“Üçgenin Kenar Ortayı” denir. “V” ile </a:t>
            </a:r>
            <a:endParaRPr lang="tr-TR" b="1" i="1" u="sng" dirty="0" smtClean="0"/>
          </a:p>
          <a:p>
            <a:pPr algn="ctr">
              <a:buNone/>
            </a:pPr>
            <a:r>
              <a:rPr lang="tr-TR" b="1" i="1" u="sng" dirty="0"/>
              <a:t>gösterilir.</a:t>
            </a:r>
            <a:endParaRPr lang="tr-TR" b="1" i="1" u="sng" dirty="0" smtClean="0"/>
          </a:p>
          <a:p>
            <a:pPr>
              <a:buNone/>
            </a:pP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blinds/>
    <p:sndAc>
      <p:stSnd>
        <p:snd r:embed="rId2" name="ELPHRG01.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i="1" u="sng" dirty="0" smtClean="0">
                <a:solidFill>
                  <a:srgbClr val="FF0000"/>
                </a:solidFill>
              </a:rPr>
              <a:t>ÜÇGENE YARDIMCI ELEMANLAR</a:t>
            </a:r>
            <a:endParaRPr lang="tr-TR" b="1" i="1" u="sng" dirty="0">
              <a:solidFill>
                <a:srgbClr val="FF0000"/>
              </a:solidFill>
            </a:endParaRPr>
          </a:p>
        </p:txBody>
      </p:sp>
      <p:sp>
        <p:nvSpPr>
          <p:cNvPr id="3" name="2 İçerik Yer Tutucusu"/>
          <p:cNvSpPr>
            <a:spLocks noGrp="1"/>
          </p:cNvSpPr>
          <p:nvPr>
            <p:ph idx="1"/>
          </p:nvPr>
        </p:nvSpPr>
        <p:spPr/>
        <p:txBody>
          <a:bodyPr/>
          <a:lstStyle/>
          <a:p>
            <a:pPr algn="ctr">
              <a:buNone/>
            </a:pPr>
            <a:r>
              <a:rPr lang="tr-TR" b="1" i="1" u="sng" dirty="0"/>
              <a:t>3.Üçgenin Açı Ortayı:Üçgenin açılarını </a:t>
            </a:r>
            <a:endParaRPr lang="tr-TR" b="1" i="1" u="sng" dirty="0" smtClean="0"/>
          </a:p>
          <a:p>
            <a:pPr algn="ctr">
              <a:buNone/>
            </a:pPr>
            <a:r>
              <a:rPr lang="tr-TR" b="1" i="1" u="sng" dirty="0"/>
              <a:t>iki eş açıya bölen doğruların,köşe ile</a:t>
            </a:r>
            <a:endParaRPr lang="tr-TR" b="1" i="1" u="sng" dirty="0" smtClean="0"/>
          </a:p>
          <a:p>
            <a:pPr algn="ctr">
              <a:buNone/>
            </a:pPr>
            <a:r>
              <a:rPr lang="tr-TR" b="1" i="1" u="sng" dirty="0"/>
              <a:t> kenar arasında kalan doğru parçasına</a:t>
            </a:r>
            <a:endParaRPr lang="tr-TR" b="1" i="1" u="sng" dirty="0" smtClean="0"/>
          </a:p>
          <a:p>
            <a:pPr algn="ctr">
              <a:buNone/>
            </a:pPr>
            <a:r>
              <a:rPr lang="tr-TR" b="1" i="1" u="sng" dirty="0"/>
              <a:t> “ÜÇGENİN AÇI ORTAYI” denir. ” N”</a:t>
            </a:r>
            <a:endParaRPr lang="tr-TR" b="1" i="1" u="sng" dirty="0" smtClean="0"/>
          </a:p>
          <a:p>
            <a:pPr algn="ctr">
              <a:buNone/>
            </a:pPr>
            <a:r>
              <a:rPr lang="tr-TR" b="1" i="1" u="sng" dirty="0"/>
              <a:t> ile gösterilir.</a:t>
            </a:r>
            <a:endParaRPr lang="tr-TR" b="1" i="1" u="sng" dirty="0" smtClean="0"/>
          </a:p>
          <a:p>
            <a:pPr algn="ct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zoom/>
    <p:sndAc>
      <p:stSnd>
        <p:snd r:embed="rId2" name="voltag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latin typeface="Times New Roman" pitchFamily="18" charset="0"/>
                <a:cs typeface="Times New Roman" pitchFamily="18" charset="0"/>
              </a:rPr>
              <a:t>ÜÇGENLER</a:t>
            </a:r>
            <a:br>
              <a:rPr lang="tr-TR" dirty="0" smtClean="0">
                <a:solidFill>
                  <a:srgbClr val="FF0000"/>
                </a:solidFill>
                <a:latin typeface="Times New Roman" pitchFamily="18" charset="0"/>
                <a:cs typeface="Times New Roman" pitchFamily="18" charset="0"/>
              </a:rPr>
            </a:br>
            <a:endParaRPr lang="tr-TR" dirty="0">
              <a:solidFill>
                <a:srgbClr val="FF0000"/>
              </a:solidFill>
              <a:latin typeface="Times New Roman" pitchFamily="18" charset="0"/>
              <a:cs typeface="Times New Roman" pitchFamily="18" charset="0"/>
            </a:endParaRPr>
          </a:p>
        </p:txBody>
      </p:sp>
      <p:sp>
        <p:nvSpPr>
          <p:cNvPr id="3" name="2 Alt Başlık"/>
          <p:cNvSpPr>
            <a:spLocks noGrp="1"/>
          </p:cNvSpPr>
          <p:nvPr>
            <p:ph type="subTitle" idx="4294967295"/>
          </p:nvPr>
        </p:nvSpPr>
        <p:spPr>
          <a:xfrm>
            <a:off x="685800" y="3886200"/>
            <a:ext cx="8458200" cy="914400"/>
          </a:xfrm>
        </p:spPr>
        <p:txBody>
          <a:bodyPr/>
          <a:lstStyle/>
          <a:p>
            <a:endParaRPr lang="tr-TR" dirty="0" smtClean="0"/>
          </a:p>
          <a:p>
            <a:endParaRPr lang="tr-TR" dirty="0"/>
          </a:p>
        </p:txBody>
      </p:sp>
      <p:pic>
        <p:nvPicPr>
          <p:cNvPr id="1026" name="Picture 2" descr="C:\Documents and Settings\Barano\Desktop\images.jpeg"/>
          <p:cNvPicPr>
            <a:picLocks noChangeAspect="1" noChangeArrowheads="1"/>
          </p:cNvPicPr>
          <p:nvPr/>
        </p:nvPicPr>
        <p:blipFill>
          <a:blip r:embed="rId3"/>
          <a:srcRect/>
          <a:stretch>
            <a:fillRect/>
          </a:stretch>
        </p:blipFill>
        <p:spPr bwMode="auto">
          <a:xfrm>
            <a:off x="1714480" y="1285860"/>
            <a:ext cx="6000792" cy="528069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dissolve/>
    <p:sndAc>
      <p:stSnd>
        <p:snd r:embed="rId2" name="explode.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i="1" u="sng" dirty="0" err="1" smtClean="0">
                <a:solidFill>
                  <a:srgbClr val="FF0000"/>
                </a:solidFill>
              </a:rPr>
              <a:t>Üçgenİn</a:t>
            </a:r>
            <a:r>
              <a:rPr lang="tr-TR" b="1" i="1" u="sng" dirty="0" smtClean="0">
                <a:solidFill>
                  <a:srgbClr val="FF0000"/>
                </a:solidFill>
              </a:rPr>
              <a:t> </a:t>
            </a:r>
            <a:r>
              <a:rPr lang="tr-TR" b="1" i="1" u="sng" dirty="0" err="1" smtClean="0">
                <a:solidFill>
                  <a:srgbClr val="FF0000"/>
                </a:solidFill>
              </a:rPr>
              <a:t>kenarlarI</a:t>
            </a:r>
            <a:r>
              <a:rPr lang="tr-TR" b="1" i="1" u="sng" dirty="0" smtClean="0">
                <a:solidFill>
                  <a:srgbClr val="FF0000"/>
                </a:solidFill>
              </a:rPr>
              <a:t> </a:t>
            </a:r>
            <a:r>
              <a:rPr lang="tr-TR" b="1" i="1" u="sng" dirty="0" err="1" smtClean="0">
                <a:solidFill>
                  <a:srgbClr val="FF0000"/>
                </a:solidFill>
              </a:rPr>
              <a:t>arasI</a:t>
            </a:r>
            <a:r>
              <a:rPr lang="tr-TR" b="1" i="1" u="sng" dirty="0" smtClean="0">
                <a:solidFill>
                  <a:srgbClr val="FF0000"/>
                </a:solidFill>
              </a:rPr>
              <a:t> BAĞINTILAR</a:t>
            </a:r>
            <a:endParaRPr lang="tr-TR" b="1" i="1" u="sng" dirty="0">
              <a:solidFill>
                <a:srgbClr val="FF0000"/>
              </a:solidFill>
            </a:endParaRPr>
          </a:p>
        </p:txBody>
      </p:sp>
      <p:sp>
        <p:nvSpPr>
          <p:cNvPr id="3" name="2 İçerik Yer Tutucusu"/>
          <p:cNvSpPr>
            <a:spLocks noGrp="1"/>
          </p:cNvSpPr>
          <p:nvPr>
            <p:ph idx="1"/>
          </p:nvPr>
        </p:nvSpPr>
        <p:spPr/>
        <p:txBody>
          <a:bodyPr/>
          <a:lstStyle/>
          <a:p>
            <a:pPr algn="ctr"/>
            <a:r>
              <a:rPr lang="tr-TR" b="1" i="1" u="sng" dirty="0" smtClean="0"/>
              <a:t>Bir üçgende iki kenarın uzunlukları </a:t>
            </a:r>
          </a:p>
          <a:p>
            <a:pPr algn="ctr">
              <a:buNone/>
            </a:pPr>
            <a:r>
              <a:rPr lang="tr-TR" b="1" i="1" u="sng" dirty="0" smtClean="0"/>
              <a:t>toplamı üçüncü kenar uzunluğundan büyük;</a:t>
            </a:r>
          </a:p>
          <a:p>
            <a:pPr algn="ctr"/>
            <a:r>
              <a:rPr lang="tr-TR" b="1" i="1" u="sng" dirty="0" smtClean="0"/>
              <a:t>iki kenar uzunluğunun farkı, üçüncü kenarı uzunluğundan küçüktür.</a:t>
            </a:r>
          </a:p>
          <a:p>
            <a:pPr algn="ctr"/>
            <a:endParaRPr lang="tr-TR" dirty="0" smtClean="0"/>
          </a:p>
          <a:p>
            <a:pPr algn="ctr"/>
            <a:endParaRPr lang="tr-TR" b="1" i="1" u="sng"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wedge/>
    <p:sndAc>
      <p:stSnd>
        <p:snd r:embed="rId2" name="push.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ÜÇGENİN AÇILARI ARASINDAKİ BAĞINTILAR</a:t>
            </a:r>
            <a:endParaRPr lang="tr-TR" dirty="0">
              <a:solidFill>
                <a:srgbClr val="FF0000"/>
              </a:solidFill>
            </a:endParaRPr>
          </a:p>
        </p:txBody>
      </p:sp>
      <p:sp>
        <p:nvSpPr>
          <p:cNvPr id="3" name="2 İçerik Yer Tutucusu"/>
          <p:cNvSpPr>
            <a:spLocks noGrp="1"/>
          </p:cNvSpPr>
          <p:nvPr>
            <p:ph idx="1"/>
          </p:nvPr>
        </p:nvSpPr>
        <p:spPr/>
        <p:txBody>
          <a:bodyPr/>
          <a:lstStyle/>
          <a:p>
            <a:pPr algn="ctr"/>
            <a:r>
              <a:rPr lang="tr-TR" b="1" i="1" u="sng" dirty="0" smtClean="0"/>
              <a:t>Bir üçgende, bir köşedeki iç açı ile dış açının</a:t>
            </a:r>
          </a:p>
          <a:p>
            <a:pPr algn="ctr">
              <a:buNone/>
            </a:pPr>
            <a:r>
              <a:rPr lang="tr-TR" b="1" i="1" u="sng" dirty="0" smtClean="0"/>
              <a:t>toplamı 180º`</a:t>
            </a:r>
            <a:r>
              <a:rPr lang="tr-TR" b="1" i="1" u="sng" dirty="0" err="1" smtClean="0"/>
              <a:t>dir</a:t>
            </a:r>
            <a:r>
              <a:rPr lang="tr-TR" b="1" i="1" u="sng" dirty="0" smtClean="0"/>
              <a:t>.</a:t>
            </a:r>
          </a:p>
          <a:p>
            <a:pPr algn="ctr">
              <a:buNone/>
            </a:pPr>
            <a:endParaRPr lang="tr-TR" b="1" i="1" u="sng" dirty="0" smtClean="0"/>
          </a:p>
          <a:p>
            <a:pPr algn="ctr"/>
            <a:r>
              <a:rPr lang="tr-TR" b="1" i="1" u="sng" dirty="0" smtClean="0"/>
              <a:t>Bir üçgende, bir dış açının ölçüsü, kendisine</a:t>
            </a:r>
          </a:p>
          <a:p>
            <a:pPr algn="ctr">
              <a:buNone/>
            </a:pPr>
            <a:r>
              <a:rPr lang="tr-TR" b="1" i="1" u="sng" dirty="0" smtClean="0"/>
              <a:t> komşu olmayan iki iç </a:t>
            </a:r>
            <a:r>
              <a:rPr lang="tr-TR" b="1" i="1" u="sng" dirty="0" smtClean="0">
                <a:hlinkClick r:id="rId3"/>
              </a:rPr>
              <a:t>açının</a:t>
            </a:r>
            <a:r>
              <a:rPr lang="tr-TR" b="1" i="1" u="sng" dirty="0" smtClean="0"/>
              <a:t> toplamına eşittir.</a:t>
            </a:r>
          </a:p>
          <a:p>
            <a:pPr algn="ct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diamond/>
    <p:sndAc>
      <p:stSnd>
        <p:snd r:embed="rId2" name="explode.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sz="2800" b="1" i="1" u="sng" dirty="0" smtClean="0">
                <a:solidFill>
                  <a:srgbClr val="FF0000"/>
                </a:solidFill>
              </a:rPr>
              <a:t>ÜÇGENİN KENAR UZUNLUKLARI VE AÇILARI ARASINDAKİ FARKLAR</a:t>
            </a:r>
            <a:endParaRPr lang="tr-TR" sz="2800" b="1" i="1" u="sng" dirty="0">
              <a:solidFill>
                <a:srgbClr val="FF0000"/>
              </a:solidFill>
            </a:endParaRPr>
          </a:p>
        </p:txBody>
      </p:sp>
      <p:sp>
        <p:nvSpPr>
          <p:cNvPr id="3" name="2 İçerik Yer Tutucusu"/>
          <p:cNvSpPr>
            <a:spLocks noGrp="1"/>
          </p:cNvSpPr>
          <p:nvPr>
            <p:ph idx="1"/>
          </p:nvPr>
        </p:nvSpPr>
        <p:spPr/>
        <p:txBody>
          <a:bodyPr/>
          <a:lstStyle/>
          <a:p>
            <a:pPr algn="ctr"/>
            <a:r>
              <a:rPr lang="tr-TR" b="1" i="1" u="sng" dirty="0" smtClean="0"/>
              <a:t>Bir üçgende ölçüsü büyük olan kenar karşısında</a:t>
            </a:r>
          </a:p>
          <a:p>
            <a:pPr algn="ctr">
              <a:buNone/>
            </a:pPr>
            <a:r>
              <a:rPr lang="tr-TR" b="1" i="1" u="sng" dirty="0" smtClean="0"/>
              <a:t> büyük açı, küçük olan kenar karşısında</a:t>
            </a:r>
          </a:p>
          <a:p>
            <a:pPr algn="ctr">
              <a:buNone/>
            </a:pPr>
            <a:r>
              <a:rPr lang="tr-TR" b="1" i="1" u="sng" dirty="0" smtClean="0"/>
              <a:t>küçük kenar vardır. </a:t>
            </a:r>
          </a:p>
          <a:p>
            <a:pPr lvl="7" algn="ctr"/>
            <a:endParaRPr lang="tr-TR" b="1" i="1" u="sng"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strips dir="ld"/>
    <p:sndAc>
      <p:stSnd>
        <p:snd r:embed="rId2" name="whoosh.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ÖZEL ÜÇGENLER</a:t>
            </a:r>
            <a:endParaRPr lang="tr-TR" b="1" i="1" u="sng" dirty="0">
              <a:solidFill>
                <a:srgbClr val="FF0000"/>
              </a:solidFill>
            </a:endParaRPr>
          </a:p>
        </p:txBody>
      </p:sp>
      <p:sp>
        <p:nvSpPr>
          <p:cNvPr id="3" name="2 İçerik Yer Tutucusu"/>
          <p:cNvSpPr>
            <a:spLocks noGrp="1"/>
          </p:cNvSpPr>
          <p:nvPr>
            <p:ph idx="1"/>
          </p:nvPr>
        </p:nvSpPr>
        <p:spPr/>
        <p:txBody>
          <a:bodyPr>
            <a:normAutofit/>
          </a:bodyPr>
          <a:lstStyle/>
          <a:p>
            <a:pPr algn="ctr"/>
            <a:r>
              <a:rPr lang="tr-TR" b="1" i="1" u="sng" dirty="0" smtClean="0"/>
              <a:t>(3;4;5)  dik üçgeni</a:t>
            </a:r>
          </a:p>
          <a:p>
            <a:pPr algn="ctr"/>
            <a:r>
              <a:rPr lang="tr-TR" b="1" i="1" u="sng" dirty="0" smtClean="0"/>
              <a:t>(5;12;13) dik üçgeni</a:t>
            </a:r>
          </a:p>
          <a:p>
            <a:pPr algn="ctr"/>
            <a:r>
              <a:rPr lang="tr-TR" b="1" i="1" u="sng" dirty="0" smtClean="0"/>
              <a:t>(7;24;25) dik üçgeni</a:t>
            </a:r>
          </a:p>
          <a:p>
            <a:pPr algn="ctr"/>
            <a:r>
              <a:rPr lang="tr-TR" b="1" i="1" u="sng" dirty="0" smtClean="0"/>
              <a:t>(8:15:17) dik üçgeni</a:t>
            </a:r>
          </a:p>
          <a:p>
            <a:pPr algn="ctr"/>
            <a:r>
              <a:rPr lang="tr-TR" b="1" i="1" u="sng" dirty="0" smtClean="0"/>
              <a:t>(45°; 45°; 90°) üçgeni</a:t>
            </a:r>
          </a:p>
          <a:p>
            <a:pPr algn="ctr"/>
            <a:r>
              <a:rPr lang="tr-TR" b="1" i="1" u="sng" dirty="0" smtClean="0"/>
              <a:t>(30°; 60°; 90°) üçgeni</a:t>
            </a:r>
            <a:endParaRPr lang="tr-TR" b="1" i="1" u="sng"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checker dir="vert"/>
    <p:sndAc>
      <p:stSnd>
        <p:snd r:embed="rId2" name="j0214098.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ÖZEL ÜÇGENLER</a:t>
            </a:r>
            <a:endParaRPr lang="tr-TR" b="1" i="1" u="sng" dirty="0">
              <a:solidFill>
                <a:srgbClr val="FF0000"/>
              </a:solidFill>
            </a:endParaRPr>
          </a:p>
        </p:txBody>
      </p:sp>
      <p:sp>
        <p:nvSpPr>
          <p:cNvPr id="3" name="2 İçerik Yer Tutucusu"/>
          <p:cNvSpPr>
            <a:spLocks noGrp="1"/>
          </p:cNvSpPr>
          <p:nvPr>
            <p:ph idx="1"/>
          </p:nvPr>
        </p:nvSpPr>
        <p:spPr/>
        <p:txBody>
          <a:bodyPr>
            <a:normAutofit/>
          </a:bodyPr>
          <a:lstStyle/>
          <a:p>
            <a:r>
              <a:rPr lang="tr-TR" b="1" i="1" u="sng" dirty="0" smtClean="0">
                <a:solidFill>
                  <a:srgbClr val="FF0000"/>
                </a:solidFill>
              </a:rPr>
              <a:t>(3;4;5)  dik üçgeni</a:t>
            </a:r>
          </a:p>
          <a:p>
            <a:pPr algn="ctr"/>
            <a:r>
              <a:rPr lang="tr-TR" dirty="0" smtClean="0"/>
              <a:t>Kenar uzunlukları (3 - 4 - 5) sayıları veya bunların katı olan bütün üçgenler dik üçgendir. (6 - 8 - 10), (9 - 12 - 15), … gibi</a:t>
            </a:r>
            <a:br>
              <a:rPr lang="tr-TR" dirty="0" smtClean="0"/>
            </a:br>
            <a:r>
              <a:rPr lang="tr-TR" dirty="0" smtClean="0"/>
              <a:t/>
            </a:r>
            <a:br>
              <a:rPr lang="tr-TR" dirty="0" smtClean="0"/>
            </a:br>
            <a:r>
              <a:rPr lang="tr-TR" dirty="0" smtClean="0"/>
              <a:t/>
            </a:r>
            <a:br>
              <a:rPr lang="tr-TR" dirty="0" smtClean="0"/>
            </a:br>
            <a:endParaRPr lang="tr-TR" dirty="0" smtClean="0"/>
          </a:p>
          <a:p>
            <a:pPr algn="ctr"/>
            <a:endParaRPr lang="tr-TR" b="1" i="1" u="sng" dirty="0">
              <a:solidFill>
                <a:srgbClr val="FF0000"/>
              </a:solidFill>
            </a:endParaRPr>
          </a:p>
        </p:txBody>
      </p:sp>
      <p:pic>
        <p:nvPicPr>
          <p:cNvPr id="1026" name="Picture 2" descr="C:\Documents and Settings\Barano\Desktop\geo_3002.gif"/>
          <p:cNvPicPr>
            <a:picLocks noChangeAspect="1" noChangeArrowheads="1"/>
          </p:cNvPicPr>
          <p:nvPr/>
        </p:nvPicPr>
        <p:blipFill>
          <a:blip r:embed="rId3"/>
          <a:srcRect/>
          <a:stretch>
            <a:fillRect/>
          </a:stretch>
        </p:blipFill>
        <p:spPr bwMode="auto">
          <a:xfrm>
            <a:off x="3000364" y="3857628"/>
            <a:ext cx="3643338" cy="2786082"/>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newsflash/>
    <p:sndAc>
      <p:stSnd>
        <p:snd r:embed="rId2" name="cashreg.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ÖZEL ÜÇGENLER</a:t>
            </a:r>
            <a:endParaRPr lang="tr-TR" dirty="0"/>
          </a:p>
        </p:txBody>
      </p:sp>
      <p:sp>
        <p:nvSpPr>
          <p:cNvPr id="3" name="2 İçerik Yer Tutucusu"/>
          <p:cNvSpPr>
            <a:spLocks noGrp="1"/>
          </p:cNvSpPr>
          <p:nvPr>
            <p:ph idx="1"/>
          </p:nvPr>
        </p:nvSpPr>
        <p:spPr/>
        <p:txBody>
          <a:bodyPr/>
          <a:lstStyle/>
          <a:p>
            <a:r>
              <a:rPr lang="tr-TR" b="1" i="1" u="sng" dirty="0" smtClean="0">
                <a:solidFill>
                  <a:srgbClr val="FF0000"/>
                </a:solidFill>
              </a:rPr>
              <a:t>(5;12;13) dik üçgeni</a:t>
            </a:r>
          </a:p>
          <a:p>
            <a:pPr algn="ctr"/>
            <a:r>
              <a:rPr lang="tr-TR" b="1" i="1" u="sng" dirty="0" smtClean="0"/>
              <a:t>Kenar uzunlukları 7, 24, 25 sayıları ile orantılı olan üçgenler dik üçgenlerdir.</a:t>
            </a:r>
            <a:r>
              <a:rPr lang="tr-TR" dirty="0" smtClean="0"/>
              <a:t/>
            </a:r>
            <a:br>
              <a:rPr lang="tr-TR" dirty="0" smtClean="0"/>
            </a:br>
            <a:r>
              <a:rPr lang="tr-TR" dirty="0" smtClean="0"/>
              <a:t/>
            </a:r>
            <a:br>
              <a:rPr lang="tr-TR" dirty="0" smtClean="0"/>
            </a:br>
            <a:endParaRPr lang="tr-TR" dirty="0" smtClean="0"/>
          </a:p>
          <a:p>
            <a:pPr algn="ctr"/>
            <a:endParaRPr lang="tr-TR" dirty="0"/>
          </a:p>
        </p:txBody>
      </p:sp>
      <p:pic>
        <p:nvPicPr>
          <p:cNvPr id="2050" name="Picture 2" descr="C:\Documents and Settings\Barano\Desktop\geo_3005.gif"/>
          <p:cNvPicPr>
            <a:picLocks noChangeAspect="1" noChangeArrowheads="1"/>
          </p:cNvPicPr>
          <p:nvPr/>
        </p:nvPicPr>
        <p:blipFill>
          <a:blip r:embed="rId3"/>
          <a:srcRect/>
          <a:stretch>
            <a:fillRect/>
          </a:stretch>
        </p:blipFill>
        <p:spPr bwMode="auto">
          <a:xfrm>
            <a:off x="3000364" y="3357562"/>
            <a:ext cx="4031074" cy="2928958"/>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wheel spokes="3"/>
    <p:sndAc>
      <p:stSnd>
        <p:snd r:embed="rId2" name="camera.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ÖZEL ÜÇGENLER</a:t>
            </a:r>
            <a:endParaRPr lang="tr-TR" dirty="0"/>
          </a:p>
        </p:txBody>
      </p:sp>
      <p:sp>
        <p:nvSpPr>
          <p:cNvPr id="3" name="2 İçerik Yer Tutucusu"/>
          <p:cNvSpPr>
            <a:spLocks noGrp="1"/>
          </p:cNvSpPr>
          <p:nvPr>
            <p:ph idx="1"/>
          </p:nvPr>
        </p:nvSpPr>
        <p:spPr/>
        <p:txBody>
          <a:bodyPr/>
          <a:lstStyle/>
          <a:p>
            <a:r>
              <a:rPr lang="tr-TR" b="1" i="1" u="sng" dirty="0" smtClean="0">
                <a:solidFill>
                  <a:srgbClr val="FF0000"/>
                </a:solidFill>
              </a:rPr>
              <a:t>(7;24;25) dik üçgeni</a:t>
            </a:r>
          </a:p>
          <a:p>
            <a:pPr algn="ctr"/>
            <a:r>
              <a:rPr lang="tr-TR" b="1" i="1" u="sng" dirty="0" smtClean="0"/>
              <a:t>Kenar uzunlukları 7, 24, 25 sayıları ile orantılı olan üçgenler dik üçgenlerdir.</a:t>
            </a:r>
            <a:br>
              <a:rPr lang="tr-TR" b="1" i="1" u="sng" dirty="0" smtClean="0"/>
            </a:br>
            <a:r>
              <a:rPr lang="tr-TR" dirty="0" smtClean="0"/>
              <a:t/>
            </a:r>
            <a:br>
              <a:rPr lang="tr-TR" dirty="0" smtClean="0"/>
            </a:br>
            <a:endParaRPr lang="tr-TR" dirty="0" smtClean="0"/>
          </a:p>
          <a:p>
            <a:pPr algn="ctr"/>
            <a:endParaRPr lang="tr-TR" dirty="0"/>
          </a:p>
        </p:txBody>
      </p:sp>
      <p:pic>
        <p:nvPicPr>
          <p:cNvPr id="3075" name="Picture 3" descr="C:\Documents and Settings\Barano\Desktop\geo_30051.gif"/>
          <p:cNvPicPr>
            <a:picLocks noChangeAspect="1" noChangeArrowheads="1"/>
          </p:cNvPicPr>
          <p:nvPr/>
        </p:nvPicPr>
        <p:blipFill>
          <a:blip r:embed="rId3"/>
          <a:srcRect/>
          <a:stretch>
            <a:fillRect/>
          </a:stretch>
        </p:blipFill>
        <p:spPr bwMode="auto">
          <a:xfrm>
            <a:off x="2857488" y="3643314"/>
            <a:ext cx="4143404" cy="2478104"/>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newsflash/>
    <p:sndAc>
      <p:stSnd>
        <p:snd r:embed="rId2" name="hammer.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ÖZEL ÜÇGENLER</a:t>
            </a:r>
            <a:endParaRPr lang="tr-TR" dirty="0"/>
          </a:p>
        </p:txBody>
      </p:sp>
      <p:sp>
        <p:nvSpPr>
          <p:cNvPr id="3" name="2 İçerik Yer Tutucusu"/>
          <p:cNvSpPr>
            <a:spLocks noGrp="1"/>
          </p:cNvSpPr>
          <p:nvPr>
            <p:ph idx="1"/>
          </p:nvPr>
        </p:nvSpPr>
        <p:spPr/>
        <p:txBody>
          <a:bodyPr/>
          <a:lstStyle/>
          <a:p>
            <a:r>
              <a:rPr lang="tr-TR" b="1" i="1" u="sng" dirty="0" smtClean="0">
                <a:solidFill>
                  <a:srgbClr val="FF0000"/>
                </a:solidFill>
              </a:rPr>
              <a:t>(8:15:17) dik üçgeni</a:t>
            </a:r>
          </a:p>
          <a:p>
            <a:pPr algn="ctr"/>
            <a:r>
              <a:rPr lang="tr-TR" b="1" i="1" u="sng" dirty="0" smtClean="0"/>
              <a:t>Kenar uzunlukları 8, 15, 17 sayıları ile orantılı olan üçgenler dik üçgenlerdir. </a:t>
            </a:r>
            <a:r>
              <a:rPr lang="tr-TR" dirty="0" smtClean="0"/>
              <a:t/>
            </a:r>
            <a:br>
              <a:rPr lang="tr-TR" dirty="0" smtClean="0"/>
            </a:br>
            <a:r>
              <a:rPr lang="tr-TR" dirty="0" smtClean="0"/>
              <a:t/>
            </a:r>
            <a:br>
              <a:rPr lang="tr-TR" dirty="0" smtClean="0"/>
            </a:br>
            <a:endParaRPr lang="tr-TR" dirty="0" smtClean="0"/>
          </a:p>
          <a:p>
            <a:pPr algn="ctr"/>
            <a:endParaRPr lang="tr-TR" b="1" i="1" u="sng" dirty="0"/>
          </a:p>
        </p:txBody>
      </p:sp>
      <p:pic>
        <p:nvPicPr>
          <p:cNvPr id="4" name="Picture 2" descr="C:\Documents and Settings\Barano\Desktop\geo_3004.gif"/>
          <p:cNvPicPr>
            <a:picLocks noChangeAspect="1" noChangeArrowheads="1"/>
          </p:cNvPicPr>
          <p:nvPr/>
        </p:nvPicPr>
        <p:blipFill>
          <a:blip r:embed="rId3"/>
          <a:srcRect/>
          <a:stretch>
            <a:fillRect/>
          </a:stretch>
        </p:blipFill>
        <p:spPr bwMode="auto">
          <a:xfrm>
            <a:off x="2928926" y="3714752"/>
            <a:ext cx="4572032" cy="2643206"/>
          </a:xfrm>
          <a:prstGeom prst="rect">
            <a:avLst/>
          </a:prstGeom>
          <a:noFill/>
        </p:spPr>
      </p:pic>
      <p:sp>
        <p:nvSpPr>
          <p:cNvPr id="5" name="Altbilgi Yer Tutucusu 4"/>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wheel spokes="8"/>
    <p:sndAc>
      <p:stSnd>
        <p:snd r:embed="rId2" name="j0214098.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ÖZEL ÜÇGENLER</a:t>
            </a:r>
            <a:endParaRPr lang="tr-TR" dirty="0"/>
          </a:p>
        </p:txBody>
      </p:sp>
      <p:sp>
        <p:nvSpPr>
          <p:cNvPr id="3" name="2 İçerik Yer Tutucusu"/>
          <p:cNvSpPr>
            <a:spLocks noGrp="1"/>
          </p:cNvSpPr>
          <p:nvPr>
            <p:ph idx="1"/>
          </p:nvPr>
        </p:nvSpPr>
        <p:spPr/>
        <p:txBody>
          <a:bodyPr>
            <a:normAutofit fontScale="92500" lnSpcReduction="20000"/>
          </a:bodyPr>
          <a:lstStyle/>
          <a:p>
            <a:r>
              <a:rPr lang="tr-TR" b="1" i="1" u="sng" dirty="0" smtClean="0">
                <a:solidFill>
                  <a:srgbClr val="FF0000"/>
                </a:solidFill>
              </a:rPr>
              <a:t>(45°; 45°; 90°) üçgeni</a:t>
            </a:r>
          </a:p>
          <a:p>
            <a:pPr algn="ctr"/>
            <a:r>
              <a:rPr lang="tr-TR" b="1" i="1" u="sng" dirty="0" smtClean="0"/>
              <a:t>45-45-90 üçgeni bir ikizkenar dik üçgendir. Üçgenin dik kenarları birbirine eşit ve hipotenüsü dik kenarların katıdır. Oran aşağıdaki gibidir:</a:t>
            </a:r>
            <a:br>
              <a:rPr lang="tr-TR" b="1" i="1" u="sng" dirty="0" smtClean="0"/>
            </a:br>
            <a:r>
              <a:rPr lang="tr-TR" b="1" i="1" u="sng" dirty="0" smtClean="0"/>
              <a:t/>
            </a:r>
            <a:br>
              <a:rPr lang="tr-TR" b="1" i="1" u="sng" dirty="0" smtClean="0"/>
            </a:br>
            <a:r>
              <a:rPr lang="tr-TR" b="1" i="1" u="sng" dirty="0" smtClean="0"/>
              <a:t>İspatı ise çok basittir. Bir dik kenara 1 cm denilirse, ikizkenarlıktan dolayı diğer dik kenar da 1 cm olmak zorundadır. Pisagor Teoremi'nden de hipotenüs çıkar.</a:t>
            </a:r>
            <a:br>
              <a:rPr lang="tr-TR" b="1" i="1" u="sng" dirty="0" smtClean="0"/>
            </a:br>
            <a:r>
              <a:rPr lang="tr-TR" dirty="0" smtClean="0"/>
              <a:t/>
            </a:r>
            <a:br>
              <a:rPr lang="tr-TR" dirty="0" smtClean="0"/>
            </a:br>
            <a:endParaRPr lang="tr-TR" dirty="0" smtClean="0"/>
          </a:p>
          <a:p>
            <a:pPr algn="ct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pull dir="u"/>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ÖZEL ÜÇGENLER</a:t>
            </a:r>
            <a:endParaRPr lang="tr-TR" dirty="0"/>
          </a:p>
        </p:txBody>
      </p:sp>
      <p:sp>
        <p:nvSpPr>
          <p:cNvPr id="3" name="2 İçerik Yer Tutucusu"/>
          <p:cNvSpPr>
            <a:spLocks noGrp="1"/>
          </p:cNvSpPr>
          <p:nvPr>
            <p:ph idx="1"/>
          </p:nvPr>
        </p:nvSpPr>
        <p:spPr/>
        <p:txBody>
          <a:bodyPr/>
          <a:lstStyle/>
          <a:p>
            <a:endParaRPr lang="tr-TR" dirty="0"/>
          </a:p>
        </p:txBody>
      </p:sp>
      <p:pic>
        <p:nvPicPr>
          <p:cNvPr id="4098" name="Picture 2" descr="C:\Documents and Settings\Barano\Desktop\200px-Triangle.Right.svg.png"/>
          <p:cNvPicPr>
            <a:picLocks noChangeAspect="1" noChangeArrowheads="1"/>
          </p:cNvPicPr>
          <p:nvPr/>
        </p:nvPicPr>
        <p:blipFill>
          <a:blip r:embed="rId3"/>
          <a:srcRect/>
          <a:stretch>
            <a:fillRect/>
          </a:stretch>
        </p:blipFill>
        <p:spPr bwMode="auto">
          <a:xfrm>
            <a:off x="1643042" y="2000240"/>
            <a:ext cx="6161645" cy="37862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ÜÇGEN NEDİR?</a:t>
            </a:r>
            <a:endParaRPr lang="tr-TR" dirty="0">
              <a:solidFill>
                <a:srgbClr val="FF0000"/>
              </a:solidFill>
            </a:endParaRPr>
          </a:p>
        </p:txBody>
      </p:sp>
      <p:sp>
        <p:nvSpPr>
          <p:cNvPr id="3" name="2 İçerik Yer Tutucusu"/>
          <p:cNvSpPr>
            <a:spLocks noGrp="1"/>
          </p:cNvSpPr>
          <p:nvPr>
            <p:ph idx="1"/>
          </p:nvPr>
        </p:nvSpPr>
        <p:spPr>
          <a:xfrm>
            <a:off x="214283" y="1600202"/>
            <a:ext cx="8429684" cy="4257691"/>
          </a:xfrm>
        </p:spPr>
        <p:txBody>
          <a:bodyPr>
            <a:normAutofit lnSpcReduction="10000"/>
          </a:bodyPr>
          <a:lstStyle/>
          <a:p>
            <a:pPr algn="ctr">
              <a:buNone/>
            </a:pPr>
            <a:r>
              <a:rPr lang="tr-TR" b="1" i="1" u="sng" dirty="0" smtClean="0"/>
              <a:t>Bir </a:t>
            </a:r>
            <a:r>
              <a:rPr lang="tr-TR" b="1" i="1" u="sng" dirty="0" smtClean="0">
                <a:solidFill>
                  <a:srgbClr val="FF0000"/>
                </a:solidFill>
              </a:rPr>
              <a:t>üçgen</a:t>
            </a:r>
            <a:r>
              <a:rPr lang="tr-TR" b="1" i="1" u="sng" dirty="0" smtClean="0"/>
              <a:t>, düzlemde birbirine doğrusal olmayan üç noktayı birleştiren üç doğru parçasının birleşimidir.</a:t>
            </a:r>
          </a:p>
          <a:p>
            <a:pPr algn="ctr">
              <a:buNone/>
            </a:pPr>
            <a:r>
              <a:rPr lang="tr-TR" b="1" i="1" u="sng" dirty="0" smtClean="0"/>
              <a:t>Düzlem </a:t>
            </a:r>
            <a:r>
              <a:rPr lang="tr-TR" b="1" i="1" u="sng" dirty="0" smtClean="0">
                <a:solidFill>
                  <a:srgbClr val="FF0000"/>
                </a:solidFill>
              </a:rPr>
              <a:t>geometrisinin </a:t>
            </a:r>
            <a:r>
              <a:rPr lang="tr-TR" b="1" i="1" u="sng" dirty="0" smtClean="0"/>
              <a:t>temel şekillerinden biridir. Bir üçgenin üç köşesi ve bu köşeleri birleştiren, </a:t>
            </a:r>
            <a:r>
              <a:rPr lang="tr-TR" b="1" i="1" u="sng" dirty="0" smtClean="0">
                <a:solidFill>
                  <a:srgbClr val="FF0000"/>
                </a:solidFill>
              </a:rPr>
              <a:t>doğru parçalarından </a:t>
            </a:r>
            <a:r>
              <a:rPr lang="tr-TR" b="1" i="1" u="sng" dirty="0" smtClean="0"/>
              <a:t>oluşan üç kenarı vardır. Bir Üçgenin iç açılarının toplamı 180° dış açılarının toplamı 360°'</a:t>
            </a:r>
            <a:r>
              <a:rPr lang="tr-TR" b="1" i="1" u="sng" dirty="0" err="1" smtClean="0"/>
              <a:t>dir</a:t>
            </a:r>
            <a:r>
              <a:rPr lang="tr-TR" b="1" i="1" u="sng" dirty="0" smtClean="0"/>
              <a:t>.</a:t>
            </a:r>
          </a:p>
          <a:p>
            <a:pPr algn="ctr">
              <a:buNone/>
            </a:pPr>
            <a:endParaRPr lang="tr-TR" dirty="0" smtClean="0"/>
          </a:p>
          <a:p>
            <a:pPr algn="ctr">
              <a:buNone/>
            </a:pPr>
            <a:endParaRPr lang="tr-TR" dirty="0" smtClean="0"/>
          </a:p>
          <a:p>
            <a:pPr algn="ctr">
              <a:buNone/>
            </a:pPr>
            <a:endParaRPr lang="tr-TR" dirty="0" smtClean="0"/>
          </a:p>
          <a:p>
            <a:pPr algn="ctr">
              <a:buNone/>
            </a:pPr>
            <a:endParaRPr lang="tr-TR" dirty="0" smtClean="0"/>
          </a:p>
        </p:txBody>
      </p:sp>
      <p:pic>
        <p:nvPicPr>
          <p:cNvPr id="2050" name="Picture 2" descr="[AB] U [AC] U [BC]= ABC\!\,"/>
          <p:cNvPicPr>
            <a:picLocks noChangeAspect="1" noChangeArrowheads="1"/>
          </p:cNvPicPr>
          <p:nvPr/>
        </p:nvPicPr>
        <p:blipFill>
          <a:blip r:embed="rId3"/>
          <a:srcRect/>
          <a:stretch>
            <a:fillRect/>
          </a:stretch>
        </p:blipFill>
        <p:spPr bwMode="auto">
          <a:xfrm>
            <a:off x="63500" y="-136525"/>
            <a:ext cx="2143125" cy="190500"/>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diamond/>
    <p:sndAc>
      <p:stSnd>
        <p:snd r:embed="rId2" name="drumroll.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ÖZEL ÜÇGENLER</a:t>
            </a:r>
            <a:endParaRPr lang="tr-TR" dirty="0"/>
          </a:p>
        </p:txBody>
      </p:sp>
      <p:sp>
        <p:nvSpPr>
          <p:cNvPr id="3" name="2 İçerik Yer Tutucusu"/>
          <p:cNvSpPr>
            <a:spLocks noGrp="1"/>
          </p:cNvSpPr>
          <p:nvPr>
            <p:ph idx="1"/>
          </p:nvPr>
        </p:nvSpPr>
        <p:spPr/>
        <p:txBody>
          <a:bodyPr>
            <a:normAutofit fontScale="70000" lnSpcReduction="20000"/>
          </a:bodyPr>
          <a:lstStyle/>
          <a:p>
            <a:r>
              <a:rPr lang="tr-TR" b="1" i="1" u="sng" dirty="0" smtClean="0">
                <a:solidFill>
                  <a:srgbClr val="FF0000"/>
                </a:solidFill>
              </a:rPr>
              <a:t>(30°; 60°; 90°) üçgeni</a:t>
            </a:r>
          </a:p>
          <a:p>
            <a:r>
              <a:rPr lang="tr-TR" b="1" i="1" u="sng" dirty="0" smtClean="0"/>
              <a:t>Açıları 30-60-90 olan bir dik üçgende hipotenüs, 30°'</a:t>
            </a:r>
            <a:r>
              <a:rPr lang="tr-TR" b="1" i="1" u="sng" dirty="0" err="1" smtClean="0"/>
              <a:t>nin</a:t>
            </a:r>
            <a:r>
              <a:rPr lang="tr-TR" b="1" i="1" u="sng" dirty="0" smtClean="0"/>
              <a:t> karşısındaki kenar ve 60°'</a:t>
            </a:r>
            <a:r>
              <a:rPr lang="tr-TR" b="1" i="1" u="sng" dirty="0" err="1" smtClean="0"/>
              <a:t>nin</a:t>
            </a:r>
            <a:r>
              <a:rPr lang="tr-TR" b="1" i="1" u="sng" dirty="0" smtClean="0"/>
              <a:t> karşısındaki kenar arasında sırasıyla aşağıdaki oran vardır:</a:t>
            </a:r>
          </a:p>
          <a:p>
            <a:r>
              <a:rPr lang="tr-TR" b="1" i="1" u="sng" dirty="0" smtClean="0"/>
              <a:t/>
            </a:r>
            <a:br>
              <a:rPr lang="tr-TR" b="1" i="1" u="sng" dirty="0" smtClean="0"/>
            </a:br>
            <a:r>
              <a:rPr lang="tr-TR" b="1" i="1" u="sng" dirty="0" smtClean="0"/>
              <a:t>30°'</a:t>
            </a:r>
            <a:r>
              <a:rPr lang="tr-TR" b="1" i="1" u="sng" dirty="0" err="1" smtClean="0"/>
              <a:t>nin</a:t>
            </a:r>
            <a:r>
              <a:rPr lang="tr-TR" b="1" i="1" u="sng" dirty="0" smtClean="0"/>
              <a:t> karşısındaki kenarın katıdır. İspatı ise </a:t>
            </a:r>
            <a:r>
              <a:rPr lang="tr-TR" b="1" i="1" u="sng" dirty="0" smtClean="0">
                <a:hlinkClick r:id="rId3" tooltip="Eşkenar üçgen"/>
              </a:rPr>
              <a:t>eşkenar üçgen</a:t>
            </a:r>
            <a:r>
              <a:rPr lang="tr-TR" b="1" i="1" u="sng" dirty="0" smtClean="0"/>
              <a:t> vasıtasıyla yapılır. Kenarları 2 cm olan bir eşkenar üçgende köşeden indirilen dikme kenarı iki eş parçaya bölecektir. Aynı zamanda da </a:t>
            </a:r>
            <a:r>
              <a:rPr lang="tr-TR" b="1" i="1" u="sng" dirty="0" smtClean="0">
                <a:hlinkClick r:id="rId4" tooltip="Açıortay"/>
              </a:rPr>
              <a:t>açıortay</a:t>
            </a:r>
            <a:r>
              <a:rPr lang="tr-TR" b="1" i="1" u="sng" dirty="0" smtClean="0"/>
              <a:t> olacaktır. Kenarortay olduğu için oluşan dik üçgenin alt dik kenarı 1 cm olacaktır. Açıortay olduğu için de dik üçgenin bir açısı 30° olacaktır. Eşkenar üçgenin bir kenarı, oluşan dik üçgenin hipotenüsü olacağından yapılacak Pisagor bağıntısı ile de indirilen dikme cm bulunacaktır.</a:t>
            </a:r>
          </a:p>
          <a:p>
            <a:pPr algn="ct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wheel spokes="3"/>
    <p:sndAc>
      <p:stSnd>
        <p:snd r:embed="rId2" name="chimes.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ÖZEL ÜÇGENLER</a:t>
            </a:r>
            <a:endParaRPr lang="tr-TR" dirty="0"/>
          </a:p>
        </p:txBody>
      </p:sp>
      <p:sp>
        <p:nvSpPr>
          <p:cNvPr id="3" name="2 İçerik Yer Tutucusu"/>
          <p:cNvSpPr>
            <a:spLocks noGrp="1"/>
          </p:cNvSpPr>
          <p:nvPr>
            <p:ph idx="1"/>
          </p:nvPr>
        </p:nvSpPr>
        <p:spPr/>
        <p:txBody>
          <a:bodyPr/>
          <a:lstStyle/>
          <a:p>
            <a:endParaRPr lang="tr-TR" dirty="0"/>
          </a:p>
        </p:txBody>
      </p:sp>
      <p:pic>
        <p:nvPicPr>
          <p:cNvPr id="5122" name="Picture 2" descr="C:\Documents and Settings\Barano\Desktop\175px-30-60-90.svg.png"/>
          <p:cNvPicPr>
            <a:picLocks noChangeAspect="1" noChangeArrowheads="1"/>
          </p:cNvPicPr>
          <p:nvPr/>
        </p:nvPicPr>
        <p:blipFill>
          <a:blip r:embed="rId3"/>
          <a:srcRect/>
          <a:stretch>
            <a:fillRect/>
          </a:stretch>
        </p:blipFill>
        <p:spPr bwMode="auto">
          <a:xfrm>
            <a:off x="2214546" y="1471414"/>
            <a:ext cx="5143535" cy="43150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dissolve/>
    <p:sndAc>
      <p:stSnd>
        <p:snd r:embed="rId2" name="j0214098.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rPr>
              <a:t>ÜÇGEN BAĞINTILARI</a:t>
            </a:r>
            <a:endParaRPr lang="tr-TR" dirty="0">
              <a:solidFill>
                <a:srgbClr val="FF0000"/>
              </a:solidFill>
            </a:endParaRPr>
          </a:p>
        </p:txBody>
      </p:sp>
      <p:sp>
        <p:nvSpPr>
          <p:cNvPr id="3" name="2 İçerik Yer Tutucusu"/>
          <p:cNvSpPr>
            <a:spLocks noGrp="1"/>
          </p:cNvSpPr>
          <p:nvPr>
            <p:ph idx="1"/>
          </p:nvPr>
        </p:nvSpPr>
        <p:spPr/>
        <p:txBody>
          <a:bodyPr/>
          <a:lstStyle/>
          <a:p>
            <a:pPr algn="ctr"/>
            <a:r>
              <a:rPr lang="tr-TR" dirty="0" smtClean="0">
                <a:solidFill>
                  <a:srgbClr val="FF0000"/>
                </a:solidFill>
              </a:rPr>
              <a:t>PİSAGOR BAĞINITISI</a:t>
            </a:r>
          </a:p>
          <a:p>
            <a:pPr algn="ctr"/>
            <a:r>
              <a:rPr lang="tr-TR" dirty="0" smtClean="0"/>
              <a:t>Bir dik üçgenin dik kenarlarına 'a' ve 'b' dersek </a:t>
            </a:r>
            <a:r>
              <a:rPr lang="tr-TR" dirty="0" smtClean="0">
                <a:hlinkClick r:id="rId3" tooltip="Hipotenüs"/>
              </a:rPr>
              <a:t>hipotenüs</a:t>
            </a:r>
            <a:r>
              <a:rPr lang="tr-TR" dirty="0" smtClean="0"/>
              <a:t>'ün karesi bu kenarların uzunluklarının karelerinin toplamına eşittir. Buna </a:t>
            </a:r>
            <a:r>
              <a:rPr lang="tr-TR" dirty="0" smtClean="0">
                <a:hlinkClick r:id="rId4" tooltip="Pisagor Teoremi"/>
              </a:rPr>
              <a:t>Pisagor Teoremi</a:t>
            </a:r>
            <a:r>
              <a:rPr lang="tr-TR" dirty="0" smtClean="0"/>
              <a:t> denir. Yani:</a:t>
            </a:r>
          </a:p>
          <a:p>
            <a:pPr algn="ctr"/>
            <a:endParaRPr lang="tr-TR" dirty="0">
              <a:solidFill>
                <a:schemeClr val="tx1"/>
              </a:solidFill>
            </a:endParaRPr>
          </a:p>
        </p:txBody>
      </p:sp>
      <p:pic>
        <p:nvPicPr>
          <p:cNvPr id="1026" name="Picture 2" descr="C:\Documents and Settings\Barano\Desktop\ab6237a25aa2258a815d928819ff78f9.png"/>
          <p:cNvPicPr>
            <a:picLocks noChangeAspect="1" noChangeArrowheads="1"/>
          </p:cNvPicPr>
          <p:nvPr/>
        </p:nvPicPr>
        <p:blipFill>
          <a:blip r:embed="rId5"/>
          <a:srcRect/>
          <a:stretch>
            <a:fillRect/>
          </a:stretch>
        </p:blipFill>
        <p:spPr bwMode="auto">
          <a:xfrm>
            <a:off x="2285984" y="4786322"/>
            <a:ext cx="4873715" cy="974743"/>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comb dir="vert"/>
    <p:sndAc>
      <p:stSnd>
        <p:snd r:embed="rId2" name="whoosh.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rPr>
              <a:t>ÜÇGEN BAĞINTILARI</a:t>
            </a:r>
            <a:endParaRPr lang="tr-TR" dirty="0"/>
          </a:p>
        </p:txBody>
      </p:sp>
      <p:sp>
        <p:nvSpPr>
          <p:cNvPr id="3" name="2 İçerik Yer Tutucusu"/>
          <p:cNvSpPr>
            <a:spLocks noGrp="1"/>
          </p:cNvSpPr>
          <p:nvPr>
            <p:ph idx="1"/>
          </p:nvPr>
        </p:nvSpPr>
        <p:spPr/>
        <p:txBody>
          <a:bodyPr/>
          <a:lstStyle/>
          <a:p>
            <a:pPr algn="ctr"/>
            <a:r>
              <a:rPr lang="tr-TR" dirty="0" smtClean="0">
                <a:solidFill>
                  <a:srgbClr val="FF0000"/>
                </a:solidFill>
              </a:rPr>
              <a:t>ALAN HESAPLAMASI  </a:t>
            </a:r>
          </a:p>
          <a:p>
            <a:pPr algn="ctr"/>
            <a:r>
              <a:rPr lang="tr-TR" dirty="0" smtClean="0">
                <a:solidFill>
                  <a:schemeClr val="tx1"/>
                </a:solidFill>
              </a:rPr>
              <a:t>Alan hesaplaması 2 ye ayrılır</a:t>
            </a:r>
          </a:p>
          <a:p>
            <a:r>
              <a:rPr lang="tr-TR" dirty="0" smtClean="0">
                <a:solidFill>
                  <a:srgbClr val="FF0000"/>
                </a:solidFill>
              </a:rPr>
              <a:t>KENARDAN YARARLANMA  </a:t>
            </a:r>
          </a:p>
          <a:p>
            <a:pPr algn="ctr"/>
            <a:r>
              <a:rPr lang="tr-TR" dirty="0" smtClean="0">
                <a:solidFill>
                  <a:srgbClr val="FF0000"/>
                </a:solidFill>
              </a:rPr>
              <a:t> </a:t>
            </a:r>
            <a:r>
              <a:rPr lang="tr-TR" dirty="0" smtClean="0"/>
              <a:t>Bir üçgenin alanı taban ve tabana ait yüksekliğin çarpımının yarısıdır:</a:t>
            </a:r>
            <a:r>
              <a:rPr lang="tr-TR" dirty="0" smtClean="0">
                <a:solidFill>
                  <a:srgbClr val="FF0000"/>
                </a:solidFill>
              </a:rPr>
              <a:t>                               </a:t>
            </a:r>
            <a:endParaRPr lang="tr-TR" dirty="0">
              <a:solidFill>
                <a:srgbClr val="FF0000"/>
              </a:solidFill>
            </a:endParaRPr>
          </a:p>
        </p:txBody>
      </p:sp>
      <p:pic>
        <p:nvPicPr>
          <p:cNvPr id="2050" name="Picture 2" descr="C:\Documents and Settings\Barano\Desktop\ae74f94338e311832509c912e5d31d67.png"/>
          <p:cNvPicPr>
            <a:picLocks noChangeAspect="1" noChangeArrowheads="1"/>
          </p:cNvPicPr>
          <p:nvPr/>
        </p:nvPicPr>
        <p:blipFill>
          <a:blip r:embed="rId3"/>
          <a:srcRect/>
          <a:stretch>
            <a:fillRect/>
          </a:stretch>
        </p:blipFill>
        <p:spPr bwMode="auto">
          <a:xfrm>
            <a:off x="2285984" y="4572008"/>
            <a:ext cx="4375174" cy="1412458"/>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wedge/>
    <p:sndAc>
      <p:stSnd>
        <p:snd r:embed="rId2" name="arrow.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rPr>
              <a:t>ÜÇGEN BAĞINTILARI</a:t>
            </a:r>
            <a:endParaRPr lang="tr-TR" dirty="0"/>
          </a:p>
        </p:txBody>
      </p:sp>
      <p:sp>
        <p:nvSpPr>
          <p:cNvPr id="3" name="2 İçerik Yer Tutucusu"/>
          <p:cNvSpPr>
            <a:spLocks noGrp="1"/>
          </p:cNvSpPr>
          <p:nvPr>
            <p:ph idx="1"/>
          </p:nvPr>
        </p:nvSpPr>
        <p:spPr/>
        <p:txBody>
          <a:bodyPr/>
          <a:lstStyle/>
          <a:p>
            <a:pPr algn="ctr"/>
            <a:r>
              <a:rPr lang="tr-TR" dirty="0" smtClean="0">
                <a:solidFill>
                  <a:srgbClr val="FF0000"/>
                </a:solidFill>
              </a:rPr>
              <a:t>ALAN HESAPLAMASI  </a:t>
            </a:r>
          </a:p>
          <a:p>
            <a:r>
              <a:rPr lang="tr-TR" dirty="0" smtClean="0">
                <a:solidFill>
                  <a:srgbClr val="FF0000"/>
                </a:solidFill>
              </a:rPr>
              <a:t>AÇIDAN YARARLANMA</a:t>
            </a:r>
          </a:p>
          <a:p>
            <a:pPr algn="ctr"/>
            <a:r>
              <a:rPr lang="tr-TR" dirty="0" smtClean="0"/>
              <a:t>Bir üçgenin alanı herhangi iki kenarını ile aralarında kalan </a:t>
            </a:r>
            <a:r>
              <a:rPr lang="tr-TR" dirty="0" smtClean="0">
                <a:hlinkClick r:id="rId3" tooltip="Açı"/>
              </a:rPr>
              <a:t>açının</a:t>
            </a:r>
            <a:r>
              <a:rPr lang="tr-TR" dirty="0" smtClean="0"/>
              <a:t> </a:t>
            </a:r>
            <a:r>
              <a:rPr lang="tr-TR" dirty="0" smtClean="0">
                <a:hlinkClick r:id="rId4" tooltip="Sinüs"/>
              </a:rPr>
              <a:t>sinüsünün</a:t>
            </a:r>
            <a:r>
              <a:rPr lang="tr-TR" dirty="0" smtClean="0"/>
              <a:t> çarpımının yarısıdır.</a:t>
            </a:r>
            <a:endParaRPr lang="tr-TR" dirty="0">
              <a:solidFill>
                <a:schemeClr val="tx1"/>
              </a:solidFill>
            </a:endParaRPr>
          </a:p>
        </p:txBody>
      </p:sp>
      <p:pic>
        <p:nvPicPr>
          <p:cNvPr id="3074" name="Picture 2" descr="C:\Documents and Settings\Barano\Desktop\8b0093304f393edefa6a2654edd33306.png"/>
          <p:cNvPicPr>
            <a:picLocks noChangeAspect="1" noChangeArrowheads="1"/>
          </p:cNvPicPr>
          <p:nvPr/>
        </p:nvPicPr>
        <p:blipFill>
          <a:blip r:embed="rId5"/>
          <a:srcRect/>
          <a:stretch>
            <a:fillRect/>
          </a:stretch>
        </p:blipFill>
        <p:spPr bwMode="auto">
          <a:xfrm>
            <a:off x="1928794" y="4500570"/>
            <a:ext cx="4721832" cy="1125553"/>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pull/>
    <p:sndAc>
      <p:stSnd>
        <p:snd r:embed="rId2" name="chimes.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dirty="0" smtClean="0">
                <a:solidFill>
                  <a:srgbClr val="FF0000"/>
                </a:solidFill>
              </a:rPr>
              <a:t>ÜÇGEN BAĞINTILARI</a:t>
            </a:r>
            <a:endParaRPr lang="tr-TR" dirty="0"/>
          </a:p>
        </p:txBody>
      </p:sp>
      <p:sp>
        <p:nvSpPr>
          <p:cNvPr id="3" name="2 İçerik Yer Tutucusu"/>
          <p:cNvSpPr>
            <a:spLocks noGrp="1"/>
          </p:cNvSpPr>
          <p:nvPr>
            <p:ph idx="1"/>
          </p:nvPr>
        </p:nvSpPr>
        <p:spPr/>
        <p:txBody>
          <a:bodyPr/>
          <a:lstStyle/>
          <a:p>
            <a:pPr algn="ctr"/>
            <a:r>
              <a:rPr lang="tr-TR" dirty="0" smtClean="0">
                <a:solidFill>
                  <a:srgbClr val="FF0000"/>
                </a:solidFill>
              </a:rPr>
              <a:t>ALAN HESAPLAMASI  </a:t>
            </a:r>
          </a:p>
          <a:p>
            <a:r>
              <a:rPr lang="tr-TR" dirty="0" smtClean="0">
                <a:solidFill>
                  <a:srgbClr val="FF0000"/>
                </a:solidFill>
              </a:rPr>
              <a:t>HERON YÖNTEMİ</a:t>
            </a:r>
          </a:p>
          <a:p>
            <a:pPr algn="ctr"/>
            <a:r>
              <a:rPr lang="tr-TR" dirty="0" smtClean="0"/>
              <a:t>Çevre uzunluğuna '2u', yarısına 'u' dersek alan:</a:t>
            </a:r>
            <a:endParaRPr lang="tr-TR" dirty="0">
              <a:solidFill>
                <a:srgbClr val="FF0000"/>
              </a:solidFill>
            </a:endParaRPr>
          </a:p>
        </p:txBody>
      </p:sp>
      <p:pic>
        <p:nvPicPr>
          <p:cNvPr id="4098" name="Picture 2" descr="C:\Documents and Settings\Barano\Desktop\4c4a1ac6d2ebbbc5c79752fa638e2ec9.png"/>
          <p:cNvPicPr>
            <a:picLocks noChangeAspect="1" noChangeArrowheads="1"/>
          </p:cNvPicPr>
          <p:nvPr/>
        </p:nvPicPr>
        <p:blipFill>
          <a:blip r:embed="rId3"/>
          <a:srcRect/>
          <a:stretch>
            <a:fillRect/>
          </a:stretch>
        </p:blipFill>
        <p:spPr bwMode="auto">
          <a:xfrm>
            <a:off x="1000100" y="4071942"/>
            <a:ext cx="6643702" cy="666520"/>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circle/>
    <p:sndAc>
      <p:stSnd>
        <p:snd r:embed="rId2" name="camera.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rPr>
              <a:t>ÖKLİD</a:t>
            </a:r>
            <a:endParaRPr lang="tr-TR" dirty="0">
              <a:solidFill>
                <a:srgbClr val="FF0000"/>
              </a:solidFill>
            </a:endParaRPr>
          </a:p>
        </p:txBody>
      </p:sp>
      <p:sp>
        <p:nvSpPr>
          <p:cNvPr id="3" name="2 İçerik Yer Tutucusu"/>
          <p:cNvSpPr>
            <a:spLocks noGrp="1"/>
          </p:cNvSpPr>
          <p:nvPr>
            <p:ph idx="1"/>
          </p:nvPr>
        </p:nvSpPr>
        <p:spPr/>
        <p:txBody>
          <a:bodyPr>
            <a:normAutofit lnSpcReduction="10000"/>
          </a:bodyPr>
          <a:lstStyle/>
          <a:p>
            <a:r>
              <a:rPr lang="tr-TR" dirty="0" smtClean="0">
                <a:solidFill>
                  <a:srgbClr val="FF0000"/>
                </a:solidFill>
              </a:rPr>
              <a:t> </a:t>
            </a:r>
            <a:r>
              <a:rPr lang="tr-TR" dirty="0" smtClean="0">
                <a:hlinkClick r:id="rId3" tooltip="Öklid"/>
              </a:rPr>
              <a:t>Öklid</a:t>
            </a:r>
            <a:r>
              <a:rPr lang="tr-TR" dirty="0" smtClean="0"/>
              <a:t>'in beş </a:t>
            </a:r>
            <a:r>
              <a:rPr lang="tr-TR" dirty="0" smtClean="0">
                <a:hlinkClick r:id="rId4" tooltip="Aksiyom"/>
              </a:rPr>
              <a:t>aksiyomu</a:t>
            </a:r>
            <a:r>
              <a:rPr lang="tr-TR" dirty="0" smtClean="0"/>
              <a:t> şunlardır:</a:t>
            </a:r>
          </a:p>
          <a:p>
            <a:r>
              <a:rPr lang="tr-TR" dirty="0" smtClean="0"/>
              <a:t>İki </a:t>
            </a:r>
            <a:r>
              <a:rPr lang="tr-TR" dirty="0" smtClean="0">
                <a:hlinkClick r:id="rId5" tooltip="Nokta"/>
              </a:rPr>
              <a:t>noktadan</a:t>
            </a:r>
            <a:r>
              <a:rPr lang="tr-TR" dirty="0" smtClean="0"/>
              <a:t> bir ve yalnız bir doğru geçer.</a:t>
            </a:r>
          </a:p>
          <a:p>
            <a:r>
              <a:rPr lang="tr-TR" dirty="0" smtClean="0"/>
              <a:t>Bir </a:t>
            </a:r>
            <a:r>
              <a:rPr lang="tr-TR" dirty="0" smtClean="0">
                <a:hlinkClick r:id="rId6" tooltip="Doğru parçası"/>
              </a:rPr>
              <a:t>doğru parçası</a:t>
            </a:r>
            <a:r>
              <a:rPr lang="tr-TR" dirty="0" smtClean="0"/>
              <a:t> iki yöne de sınırsız bir şekilde uzatılabilir.</a:t>
            </a:r>
          </a:p>
          <a:p>
            <a:r>
              <a:rPr lang="tr-TR" dirty="0" smtClean="0"/>
              <a:t>Merkezi ve üzerinde bir noktası verilen bir </a:t>
            </a:r>
            <a:r>
              <a:rPr lang="tr-TR" dirty="0" smtClean="0">
                <a:hlinkClick r:id="rId7" tooltip="Çember"/>
              </a:rPr>
              <a:t>çember</a:t>
            </a:r>
            <a:r>
              <a:rPr lang="tr-TR" dirty="0" smtClean="0"/>
              <a:t> çizilebilir.</a:t>
            </a:r>
          </a:p>
          <a:p>
            <a:r>
              <a:rPr lang="tr-TR" dirty="0" smtClean="0"/>
              <a:t>Bütün </a:t>
            </a:r>
            <a:r>
              <a:rPr lang="tr-TR" dirty="0" smtClean="0">
                <a:hlinkClick r:id="rId8" tooltip="Dik açı"/>
              </a:rPr>
              <a:t>dik açılar</a:t>
            </a:r>
            <a:r>
              <a:rPr lang="tr-TR" dirty="0" smtClean="0"/>
              <a:t> eşittir.</a:t>
            </a:r>
          </a:p>
          <a:p>
            <a:r>
              <a:rPr lang="tr-TR" dirty="0" smtClean="0"/>
              <a:t>Bir doğruya dışında alınan bir noktadan bir ve yalnız bir </a:t>
            </a:r>
            <a:r>
              <a:rPr lang="tr-TR" dirty="0" smtClean="0">
                <a:hlinkClick r:id="rId9" tooltip="Paralel"/>
              </a:rPr>
              <a:t>paralel</a:t>
            </a:r>
            <a:r>
              <a:rPr lang="tr-TR" dirty="0" smtClean="0"/>
              <a:t> çizilebilir.</a:t>
            </a:r>
          </a:p>
          <a:p>
            <a:pPr algn="ctr"/>
            <a:endParaRPr lang="tr-TR" dirty="0" smtClean="0">
              <a:solidFill>
                <a:srgbClr val="FF0000"/>
              </a:solidFill>
            </a:endParaRPr>
          </a:p>
          <a:p>
            <a:pPr>
              <a:buNone/>
            </a:pP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wheel spokes="2"/>
    <p:sndAc>
      <p:stSnd>
        <p:snd r:embed="rId2" name="push.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rPr>
              <a:t>ÖKLİD</a:t>
            </a:r>
            <a:endParaRPr lang="tr-TR" dirty="0">
              <a:solidFill>
                <a:srgbClr val="FF0000"/>
              </a:solidFill>
            </a:endParaRPr>
          </a:p>
        </p:txBody>
      </p:sp>
      <p:sp>
        <p:nvSpPr>
          <p:cNvPr id="3" name="2 İçerik Yer Tutucusu"/>
          <p:cNvSpPr>
            <a:spLocks noGrp="1"/>
          </p:cNvSpPr>
          <p:nvPr>
            <p:ph idx="1"/>
          </p:nvPr>
        </p:nvSpPr>
        <p:spPr>
          <a:xfrm rot="213830">
            <a:off x="457200" y="1646237"/>
            <a:ext cx="8229600" cy="4526280"/>
          </a:xfrm>
        </p:spPr>
        <p:txBody>
          <a:bodyPr/>
          <a:lstStyle/>
          <a:p>
            <a:r>
              <a:rPr lang="tr-TR" dirty="0" smtClean="0">
                <a:solidFill>
                  <a:srgbClr val="FF0000"/>
                </a:solidFill>
              </a:rPr>
              <a:t>YÜKSEKLİK BAĞINTILARI</a:t>
            </a:r>
          </a:p>
          <a:p>
            <a:pPr algn="ctr"/>
            <a:r>
              <a:rPr lang="tr-TR" dirty="0" smtClean="0"/>
              <a:t>Bir </a:t>
            </a:r>
            <a:r>
              <a:rPr lang="tr-TR" dirty="0" smtClean="0">
                <a:hlinkClick r:id="rId3" tooltip="Dik üçgen"/>
              </a:rPr>
              <a:t>dik üçgende</a:t>
            </a:r>
            <a:r>
              <a:rPr lang="tr-TR" dirty="0" smtClean="0"/>
              <a:t> </a:t>
            </a:r>
            <a:r>
              <a:rPr lang="tr-TR" dirty="0" smtClean="0">
                <a:hlinkClick r:id="rId4" tooltip="Hipotenüs"/>
              </a:rPr>
              <a:t>hipotenüse</a:t>
            </a:r>
            <a:r>
              <a:rPr lang="tr-TR" dirty="0" smtClean="0"/>
              <a:t> ait yükseklik uzunluğunun karesi, hipotenüs üzerinde ayırdığı 2 kenarın çarpımına eşittir. Denklemi h.h=k.p şeklindedir...</a:t>
            </a:r>
            <a:endParaRPr lang="tr-TR" dirty="0">
              <a:solidFill>
                <a:srgbClr val="FF0000"/>
              </a:solidFill>
            </a:endParaRPr>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randomBar dir="vert"/>
    <p:sndAc>
      <p:stSnd>
        <p:snd r:embed="rId2" name="j0214098.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rPr>
              <a:t>ÖKLİD</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solidFill>
                  <a:srgbClr val="FF0000"/>
                </a:solidFill>
              </a:rPr>
              <a:t>DİK KENAR BAĞINTISI</a:t>
            </a:r>
          </a:p>
          <a:p>
            <a:pPr algn="ctr"/>
            <a:r>
              <a:rPr lang="tr-TR" dirty="0" smtClean="0"/>
              <a:t>Bir dik üçgende bir dik kenarın uzunluğunun karesi, bu kenarın hipotenüs üzerindeki dik izdüşümü ile hipotenüs uzunluğunun, çarpımına eşittir. Bu bağıntıya Öklid’in Dik Kenar Bağıntısı denir.</a:t>
            </a:r>
            <a:endParaRPr lang="tr-TR" dirty="0">
              <a:solidFill>
                <a:srgbClr val="FF0000"/>
              </a:solidFill>
            </a:endParaRPr>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checker/>
    <p:sndAc>
      <p:stSnd>
        <p:snd r:embed="rId2" name="j0214098.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rPr>
              <a:t>ÖKLİD</a:t>
            </a:r>
            <a:endParaRPr lang="tr-TR" dirty="0">
              <a:solidFill>
                <a:srgbClr val="FF0000"/>
              </a:solidFill>
            </a:endParaRPr>
          </a:p>
        </p:txBody>
      </p:sp>
      <p:sp>
        <p:nvSpPr>
          <p:cNvPr id="3" name="2 İçerik Yer Tutucusu"/>
          <p:cNvSpPr>
            <a:spLocks noGrp="1"/>
          </p:cNvSpPr>
          <p:nvPr>
            <p:ph idx="1"/>
          </p:nvPr>
        </p:nvSpPr>
        <p:spPr/>
        <p:txBody>
          <a:bodyPr/>
          <a:lstStyle/>
          <a:p>
            <a:pPr algn="ctr"/>
            <a:r>
              <a:rPr lang="tr-TR" dirty="0" smtClean="0"/>
              <a:t>|</a:t>
            </a:r>
            <a:endParaRPr lang="tr-TR" dirty="0">
              <a:solidFill>
                <a:srgbClr val="FF0000"/>
              </a:solidFill>
            </a:endParaRPr>
          </a:p>
        </p:txBody>
      </p:sp>
      <p:pic>
        <p:nvPicPr>
          <p:cNvPr id="5122" name="Picture 2" descr="C:\Documents and Settings\Barano\Desktop\Öklid.gif"/>
          <p:cNvPicPr>
            <a:picLocks noChangeAspect="1" noChangeArrowheads="1"/>
          </p:cNvPicPr>
          <p:nvPr/>
        </p:nvPicPr>
        <p:blipFill>
          <a:blip r:embed="rId3"/>
          <a:srcRect/>
          <a:stretch>
            <a:fillRect/>
          </a:stretch>
        </p:blipFill>
        <p:spPr bwMode="auto">
          <a:xfrm>
            <a:off x="2000232" y="1857364"/>
            <a:ext cx="5214974" cy="4762655"/>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cover dir="ld"/>
    <p:sndAc>
      <p:stSnd>
        <p:snd r:embed="rId2" name="ELPHRG01.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=NOT=</a:t>
            </a:r>
            <a:endParaRPr lang="tr-TR" dirty="0">
              <a:solidFill>
                <a:srgbClr val="FF0000"/>
              </a:solidFill>
            </a:endParaRPr>
          </a:p>
        </p:txBody>
      </p:sp>
      <p:sp>
        <p:nvSpPr>
          <p:cNvPr id="3" name="2 İçerik Yer Tutucusu"/>
          <p:cNvSpPr>
            <a:spLocks noGrp="1"/>
          </p:cNvSpPr>
          <p:nvPr>
            <p:ph idx="1"/>
          </p:nvPr>
        </p:nvSpPr>
        <p:spPr/>
        <p:txBody>
          <a:bodyPr/>
          <a:lstStyle/>
          <a:p>
            <a:pPr algn="ctr"/>
            <a:r>
              <a:rPr lang="tr-TR" b="1" i="1" u="sng" dirty="0" smtClean="0"/>
              <a:t>A, B, C noktaları üçgenin köşeleri ve doğru parçaları üçgenin kenarlarıdır. , ve üçgenin iç açılarıdır.</a:t>
            </a:r>
          </a:p>
          <a:p>
            <a:pPr algn="ctr"/>
            <a:endParaRPr lang="tr-TR" dirty="0"/>
          </a:p>
        </p:txBody>
      </p:sp>
      <p:pic>
        <p:nvPicPr>
          <p:cNvPr id="15361" name="Picture 1" descr="C:\Documents and Settings\Barano\Desktop\260px-Dreieck.svg.png"/>
          <p:cNvPicPr>
            <a:picLocks noChangeAspect="1" noChangeArrowheads="1"/>
          </p:cNvPicPr>
          <p:nvPr/>
        </p:nvPicPr>
        <p:blipFill>
          <a:blip r:embed="rId3"/>
          <a:srcRect/>
          <a:stretch>
            <a:fillRect/>
          </a:stretch>
        </p:blipFill>
        <p:spPr bwMode="auto">
          <a:xfrm>
            <a:off x="928663" y="3000373"/>
            <a:ext cx="7114871" cy="3311151"/>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strips dir="ru"/>
    <p:sndAc>
      <p:stSnd>
        <p:snd r:embed="rId2" name="cashreg.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rPr>
              <a:t>ÖKLİD</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solidFill>
                  <a:srgbClr val="FF0000"/>
                </a:solidFill>
              </a:rPr>
              <a:t>ÖZELİKLERİ</a:t>
            </a:r>
          </a:p>
          <a:p>
            <a:r>
              <a:rPr lang="tr-TR" dirty="0" smtClean="0"/>
              <a:t>| </a:t>
            </a:r>
            <a:r>
              <a:rPr lang="tr-TR" i="1" dirty="0" smtClean="0"/>
              <a:t>h</a:t>
            </a:r>
            <a:r>
              <a:rPr lang="tr-TR" dirty="0" smtClean="0"/>
              <a:t> | </a:t>
            </a:r>
            <a:r>
              <a:rPr lang="tr-TR" baseline="30000" dirty="0" smtClean="0"/>
              <a:t>2</a:t>
            </a:r>
            <a:r>
              <a:rPr lang="tr-TR" dirty="0" smtClean="0"/>
              <a:t> = </a:t>
            </a:r>
            <a:r>
              <a:rPr lang="tr-TR" i="1" dirty="0" smtClean="0"/>
              <a:t>p</a:t>
            </a:r>
            <a:r>
              <a:rPr lang="tr-TR" dirty="0" smtClean="0"/>
              <a:t>.</a:t>
            </a:r>
            <a:r>
              <a:rPr lang="tr-TR" i="1" dirty="0" smtClean="0"/>
              <a:t>k</a:t>
            </a:r>
            <a:endParaRPr lang="tr-TR" dirty="0" smtClean="0"/>
          </a:p>
          <a:p>
            <a:r>
              <a:rPr lang="tr-TR" dirty="0" smtClean="0"/>
              <a:t>| </a:t>
            </a:r>
            <a:r>
              <a:rPr lang="tr-TR" i="1" dirty="0" smtClean="0"/>
              <a:t>b</a:t>
            </a:r>
            <a:r>
              <a:rPr lang="tr-TR" dirty="0" smtClean="0"/>
              <a:t> | </a:t>
            </a:r>
            <a:r>
              <a:rPr lang="tr-TR" baseline="30000" dirty="0" smtClean="0"/>
              <a:t>2</a:t>
            </a:r>
            <a:r>
              <a:rPr lang="tr-TR" dirty="0" smtClean="0"/>
              <a:t> = </a:t>
            </a:r>
            <a:r>
              <a:rPr lang="tr-TR" i="1" dirty="0" smtClean="0"/>
              <a:t>k</a:t>
            </a:r>
            <a:r>
              <a:rPr lang="tr-TR" dirty="0" smtClean="0"/>
              <a:t>.</a:t>
            </a:r>
            <a:r>
              <a:rPr lang="tr-TR" i="1" dirty="0" smtClean="0"/>
              <a:t>a</a:t>
            </a:r>
            <a:endParaRPr lang="tr-TR" dirty="0" smtClean="0"/>
          </a:p>
          <a:p>
            <a:r>
              <a:rPr lang="tr-TR" dirty="0" smtClean="0"/>
              <a:t>| </a:t>
            </a:r>
            <a:r>
              <a:rPr lang="tr-TR" i="1" dirty="0" smtClean="0"/>
              <a:t>c</a:t>
            </a:r>
            <a:r>
              <a:rPr lang="tr-TR" dirty="0" smtClean="0"/>
              <a:t> | </a:t>
            </a:r>
            <a:r>
              <a:rPr lang="tr-TR" baseline="30000" dirty="0" smtClean="0"/>
              <a:t>2</a:t>
            </a:r>
            <a:r>
              <a:rPr lang="tr-TR" dirty="0" smtClean="0"/>
              <a:t> = </a:t>
            </a:r>
            <a:r>
              <a:rPr lang="tr-TR" i="1" dirty="0" smtClean="0"/>
              <a:t>p</a:t>
            </a:r>
            <a:r>
              <a:rPr lang="tr-TR" dirty="0" smtClean="0"/>
              <a:t>.</a:t>
            </a:r>
            <a:r>
              <a:rPr lang="tr-TR" i="1" dirty="0" smtClean="0"/>
              <a:t>a</a:t>
            </a:r>
            <a:endParaRPr lang="tr-TR" dirty="0" smtClean="0"/>
          </a:p>
          <a:p>
            <a:r>
              <a:rPr lang="tr-TR" dirty="0" smtClean="0"/>
              <a:t>1 / </a:t>
            </a:r>
            <a:r>
              <a:rPr lang="tr-TR" i="1" dirty="0" smtClean="0"/>
              <a:t>h</a:t>
            </a:r>
            <a:r>
              <a:rPr lang="tr-TR" baseline="30000" dirty="0" smtClean="0"/>
              <a:t>2</a:t>
            </a:r>
            <a:r>
              <a:rPr lang="tr-TR" dirty="0" smtClean="0"/>
              <a:t> = 1 / </a:t>
            </a:r>
            <a:r>
              <a:rPr lang="tr-TR" i="1" dirty="0" smtClean="0"/>
              <a:t>b</a:t>
            </a:r>
            <a:r>
              <a:rPr lang="tr-TR" baseline="30000" dirty="0" smtClean="0"/>
              <a:t>2</a:t>
            </a:r>
            <a:r>
              <a:rPr lang="tr-TR" dirty="0" smtClean="0"/>
              <a:t> + 1 / </a:t>
            </a:r>
            <a:r>
              <a:rPr lang="tr-TR" i="1" dirty="0" smtClean="0"/>
              <a:t>c</a:t>
            </a:r>
            <a:r>
              <a:rPr lang="tr-TR" baseline="30000" dirty="0" smtClean="0"/>
              <a:t>2</a:t>
            </a:r>
            <a:endParaRPr lang="tr-TR" dirty="0" smtClean="0"/>
          </a:p>
          <a:p>
            <a:r>
              <a:rPr lang="tr-TR" i="1" dirty="0" smtClean="0"/>
              <a:t>b</a:t>
            </a:r>
            <a:r>
              <a:rPr lang="tr-TR" dirty="0" smtClean="0"/>
              <a:t>.</a:t>
            </a:r>
            <a:r>
              <a:rPr lang="tr-TR" i="1" dirty="0" smtClean="0"/>
              <a:t>c</a:t>
            </a:r>
            <a:r>
              <a:rPr lang="tr-TR" dirty="0" smtClean="0"/>
              <a:t> = </a:t>
            </a:r>
            <a:r>
              <a:rPr lang="tr-TR" i="1" dirty="0" smtClean="0"/>
              <a:t>h</a:t>
            </a:r>
            <a:r>
              <a:rPr lang="tr-TR" dirty="0" smtClean="0"/>
              <a:t>.</a:t>
            </a:r>
            <a:r>
              <a:rPr lang="tr-TR" i="1" dirty="0" smtClean="0"/>
              <a:t>a</a:t>
            </a:r>
            <a:r>
              <a:rPr lang="tr-TR" dirty="0" smtClean="0"/>
              <a:t> (alan formülünden)</a:t>
            </a:r>
          </a:p>
          <a:p>
            <a:pPr algn="ctr"/>
            <a:endParaRPr lang="tr-TR" dirty="0">
              <a:solidFill>
                <a:srgbClr val="FF0000"/>
              </a:solidFill>
            </a:endParaRPr>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zoom/>
    <p:sndAc>
      <p:stSnd>
        <p:snd r:embed="rId2" name="click.wav"/>
      </p:st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i="1" dirty="0" smtClean="0"/>
              <a:t>Sevgili dostlarım inşallah </a:t>
            </a:r>
            <a:r>
              <a:rPr lang="tr-TR" i="1" dirty="0" err="1" smtClean="0"/>
              <a:t>hazırladıgımız</a:t>
            </a:r>
            <a:r>
              <a:rPr lang="tr-TR" i="1" dirty="0" smtClean="0"/>
              <a:t> bu </a:t>
            </a:r>
            <a:r>
              <a:rPr lang="tr-TR" i="1" dirty="0" err="1" smtClean="0"/>
              <a:t>slaytı</a:t>
            </a:r>
            <a:r>
              <a:rPr lang="tr-TR" i="1" dirty="0" smtClean="0"/>
              <a:t> </a:t>
            </a:r>
            <a:r>
              <a:rPr lang="tr-TR" i="1" dirty="0" err="1" smtClean="0"/>
              <a:t>begenirsiniz</a:t>
            </a:r>
            <a:r>
              <a:rPr lang="tr-TR" i="1" dirty="0" smtClean="0"/>
              <a:t> ….d</a:t>
            </a:r>
          </a:p>
          <a:p>
            <a:r>
              <a:rPr lang="tr-TR" i="1" dirty="0" smtClean="0"/>
              <a:t>BİRKAÇ RESİM KOYDUK…</a:t>
            </a:r>
            <a:endParaRPr lang="tr-TR" i="1" dirty="0"/>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circle/>
    <p:sndAc>
      <p:stSnd>
        <p:snd r:embed="rId2" name="click.wav"/>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Oval Belirtme Çizgisi"/>
          <p:cNvSpPr/>
          <p:nvPr/>
        </p:nvSpPr>
        <p:spPr>
          <a:xfrm>
            <a:off x="2000232" y="-500090"/>
            <a:ext cx="5643602" cy="214314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600" dirty="0" smtClean="0"/>
              <a:t>Adnan demir</a:t>
            </a:r>
            <a:endParaRPr lang="tr-TR" sz="6600" dirty="0"/>
          </a:p>
        </p:txBody>
      </p:sp>
      <p:pic>
        <p:nvPicPr>
          <p:cNvPr id="1028" name="Picture 4"/>
          <p:cNvPicPr>
            <a:picLocks noGrp="1" noChangeAspect="1" noChangeArrowheads="1"/>
          </p:cNvPicPr>
          <p:nvPr>
            <p:ph idx="1"/>
          </p:nvPr>
        </p:nvPicPr>
        <p:blipFill>
          <a:blip r:embed="rId3"/>
          <a:srcRect/>
          <a:stretch>
            <a:fillRect/>
          </a:stretch>
        </p:blipFill>
        <p:spPr bwMode="auto">
          <a:xfrm>
            <a:off x="2571736" y="1857364"/>
            <a:ext cx="3686427" cy="4525962"/>
          </a:xfrm>
          <a:prstGeom prst="rect">
            <a:avLst/>
          </a:prstGeom>
          <a:noFill/>
          <a:ln w="9525">
            <a:noFill/>
            <a:miter lim="800000"/>
            <a:headEnd/>
            <a:tailEnd/>
          </a:ln>
          <a:effectLst/>
        </p:spPr>
      </p:pic>
      <p:sp>
        <p:nvSpPr>
          <p:cNvPr id="2" name="Altbilgi Yer Tutucusu 1"/>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split orient="vert"/>
    <p:sndAc>
      <p:stSnd>
        <p:snd r:embed="rId2" name="applause.wav"/>
      </p:st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Baran </a:t>
            </a:r>
            <a:r>
              <a:rPr lang="tr-TR" dirty="0" err="1" smtClean="0"/>
              <a:t>ikiok</a:t>
            </a:r>
            <a:endParaRPr lang="tr-TR" dirty="0"/>
          </a:p>
        </p:txBody>
      </p:sp>
      <p:pic>
        <p:nvPicPr>
          <p:cNvPr id="7170" name="Picture 2"/>
          <p:cNvPicPr>
            <a:picLocks noChangeAspect="1" noChangeArrowheads="1"/>
          </p:cNvPicPr>
          <p:nvPr/>
        </p:nvPicPr>
        <p:blipFill>
          <a:blip r:embed="rId3"/>
          <a:srcRect/>
          <a:stretch>
            <a:fillRect/>
          </a:stretch>
        </p:blipFill>
        <p:spPr bwMode="auto">
          <a:xfrm>
            <a:off x="1857356" y="1857364"/>
            <a:ext cx="5595976" cy="4143404"/>
          </a:xfrm>
          <a:prstGeom prst="rect">
            <a:avLst/>
          </a:prstGeom>
          <a:noFill/>
          <a:ln w="9525">
            <a:noFill/>
            <a:miter lim="800000"/>
            <a:headEnd/>
            <a:tailEnd/>
          </a:ln>
          <a:effectLst/>
        </p:spPr>
      </p:pic>
      <p:sp>
        <p:nvSpPr>
          <p:cNvPr id="3" name="Altbilgi Yer Tutucusu 2"/>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strips dir="ld"/>
    <p:sndAc>
      <p:stSnd>
        <p:snd r:embed="rId2" name="explode.wav"/>
      </p:stSnd>
    </p:sndAc>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chemeClr val="tx1"/>
                </a:solidFill>
              </a:rPr>
              <a:t>hocamız</a:t>
            </a:r>
            <a:endParaRPr lang="tr-TR" dirty="0">
              <a:solidFill>
                <a:schemeClr val="tx1"/>
              </a:solidFill>
            </a:endParaRPr>
          </a:p>
        </p:txBody>
      </p:sp>
      <p:pic>
        <p:nvPicPr>
          <p:cNvPr id="4" name="Picture 2" descr="C:\Documents and Settings\Barano\Desktop\vesikalik.jpg"/>
          <p:cNvPicPr>
            <a:picLocks noGrp="1" noChangeAspect="1" noChangeArrowheads="1"/>
          </p:cNvPicPr>
          <p:nvPr>
            <p:ph idx="1"/>
          </p:nvPr>
        </p:nvPicPr>
        <p:blipFill>
          <a:blip r:embed="rId3"/>
          <a:srcRect/>
          <a:stretch>
            <a:fillRect/>
          </a:stretch>
        </p:blipFill>
        <p:spPr bwMode="auto">
          <a:xfrm>
            <a:off x="2214546" y="1428737"/>
            <a:ext cx="4643470" cy="4955540"/>
          </a:xfrm>
          <a:prstGeom prst="rect">
            <a:avLst/>
          </a:prstGeom>
          <a:noFill/>
        </p:spPr>
      </p:pic>
      <p:sp>
        <p:nvSpPr>
          <p:cNvPr id="3" name="Altbilgi Yer Tutucusu 2"/>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diamond/>
    <p:sndAc>
      <p:stSnd>
        <p:snd r:embed="rId2" name="j0214098.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ÜÇGENİN MATEMATİKSEL TANIMI</a:t>
            </a:r>
            <a:endParaRPr lang="tr-TR" dirty="0">
              <a:solidFill>
                <a:srgbClr val="FF0000"/>
              </a:solidFill>
            </a:endParaRPr>
          </a:p>
        </p:txBody>
      </p:sp>
      <p:sp>
        <p:nvSpPr>
          <p:cNvPr id="3" name="2 İçerik Yer Tutucusu"/>
          <p:cNvSpPr>
            <a:spLocks noGrp="1"/>
          </p:cNvSpPr>
          <p:nvPr>
            <p:ph idx="1"/>
          </p:nvPr>
        </p:nvSpPr>
        <p:spPr/>
        <p:txBody>
          <a:bodyPr>
            <a:normAutofit fontScale="62500" lnSpcReduction="20000"/>
          </a:bodyPr>
          <a:lstStyle/>
          <a:p>
            <a:pPr algn="ctr"/>
            <a:r>
              <a:rPr lang="tr-TR" b="1" i="1" u="sng" dirty="0" smtClean="0"/>
              <a:t>Yukarıda anlatılan biçimiyle (</a:t>
            </a:r>
            <a:r>
              <a:rPr lang="tr-TR" b="1" i="1" u="sng" dirty="0" err="1" smtClean="0"/>
              <a:t>Öklit</a:t>
            </a:r>
            <a:r>
              <a:rPr lang="tr-TR" b="1" i="1" u="sng" dirty="0" smtClean="0"/>
              <a:t> düzleminde) üçgen, [ </a:t>
            </a:r>
            <a:r>
              <a:rPr lang="tr-TR" b="1" i="1" u="sng" dirty="0" err="1" smtClean="0"/>
              <a:t>Riemann</a:t>
            </a:r>
            <a:r>
              <a:rPr lang="tr-TR" b="1" i="1" u="sng" dirty="0" smtClean="0"/>
              <a:t> geometrisinde daha genel bir nesnenin özel bir durumudur. X bir </a:t>
            </a:r>
            <a:r>
              <a:rPr lang="tr-TR" b="1" i="1" u="sng" dirty="0" err="1" smtClean="0"/>
              <a:t>Riemann</a:t>
            </a:r>
            <a:r>
              <a:rPr lang="tr-TR" b="1" i="1" u="sng" dirty="0" smtClean="0"/>
              <a:t>  uzayı ve A, B, C, bu uzayın birbirine doğrusal olmayan üç noktası olsun. Bu üç noktanın her bir çifti arasında birer kesel ( </a:t>
            </a:r>
            <a:r>
              <a:rPr lang="tr-TR" b="1" i="1" u="sng" dirty="0" err="1" smtClean="0"/>
              <a:t>jeodezik</a:t>
            </a:r>
            <a:r>
              <a:rPr lang="tr-TR" b="1" i="1" u="sng" dirty="0" smtClean="0"/>
              <a:t> ) seçilsin. Bu üç keselin birleşimine ABC üçgeni denir. Örneğin, bir </a:t>
            </a:r>
            <a:r>
              <a:rPr lang="tr-TR" b="1" i="1" u="sng" dirty="0" err="1" smtClean="0"/>
              <a:t>Riemann</a:t>
            </a:r>
            <a:r>
              <a:rPr lang="tr-TR" b="1" i="1" u="sng" dirty="0" smtClean="0"/>
              <a:t> yüzeyi olarak dünya yüzeyinde, kuzey kutbundan 0 meridyeniyle ekvatora, ekvator boyunca 90. doğu meridyenine, bu meridyen boyunca geri kuzey kutbuna çıkan eğri, bir üçgen oluşturur. Bu üçgenin iç açıları toplamı 270°'</a:t>
            </a:r>
            <a:r>
              <a:rPr lang="tr-TR" b="1" i="1" u="sng" dirty="0" err="1" smtClean="0"/>
              <a:t>dir</a:t>
            </a:r>
            <a:r>
              <a:rPr lang="tr-TR" b="1" i="1" u="sng" dirty="0" smtClean="0"/>
              <a:t>.</a:t>
            </a:r>
          </a:p>
          <a:p>
            <a:pPr algn="ctr"/>
            <a:r>
              <a:rPr lang="tr-TR" b="1" i="1" u="sng" dirty="0" smtClean="0"/>
              <a:t>Daha genel olarak, bir topolojik uzayda verilen herhangi üç noktayı birleştiren herhangi üç eğrinin birleşimine bir üçgen denir. İki boyutlu bir</a:t>
            </a:r>
            <a:r>
              <a:rPr lang="tr-TR" b="1" i="1" u="sng" dirty="0" smtClean="0">
                <a:solidFill>
                  <a:srgbClr val="FF0000"/>
                </a:solidFill>
              </a:rPr>
              <a:t> </a:t>
            </a:r>
            <a:r>
              <a:rPr lang="tr-TR" b="1" i="1" u="sng" dirty="0" err="1" smtClean="0">
                <a:solidFill>
                  <a:srgbClr val="FF0000"/>
                </a:solidFill>
                <a:hlinkClick r:id="rId3" tooltip="Çokkatlı"/>
              </a:rPr>
              <a:t>çokkatlı</a:t>
            </a:r>
            <a:r>
              <a:rPr lang="tr-TR" b="1" i="1" u="sng" dirty="0" smtClean="0">
                <a:solidFill>
                  <a:srgbClr val="FF0000"/>
                </a:solidFill>
              </a:rPr>
              <a:t> </a:t>
            </a:r>
            <a:r>
              <a:rPr lang="tr-TR" b="1" i="1" u="sng" dirty="0" smtClean="0"/>
              <a:t>bu tür üçgenlerin (belli özellikleri sağlayan) birleşimi olarak ifade edildiğinde, bu üçgenler topluluğuna </a:t>
            </a:r>
            <a:r>
              <a:rPr lang="tr-TR" b="1" i="1" u="sng" dirty="0" err="1" smtClean="0"/>
              <a:t>çokkatlının</a:t>
            </a:r>
            <a:r>
              <a:rPr lang="tr-TR" b="1" i="1" u="sng" dirty="0" smtClean="0"/>
              <a:t> </a:t>
            </a:r>
            <a:r>
              <a:rPr lang="tr-TR" b="1" i="1" u="sng" dirty="0" err="1" smtClean="0"/>
              <a:t>üçgenlenmesi</a:t>
            </a:r>
            <a:r>
              <a:rPr lang="tr-TR" b="1" i="1" u="sng" dirty="0" smtClean="0"/>
              <a:t> denir.</a:t>
            </a:r>
          </a:p>
          <a:p>
            <a:pPr algn="ctr"/>
            <a:r>
              <a:rPr lang="tr-TR" b="1" i="1" u="sng" dirty="0" smtClean="0"/>
              <a:t>Aşağıdaki özellikler, </a:t>
            </a:r>
            <a:r>
              <a:rPr lang="tr-TR" b="1" i="1" u="sng" dirty="0" err="1" smtClean="0"/>
              <a:t>Öklit</a:t>
            </a:r>
            <a:r>
              <a:rPr lang="tr-TR" b="1" i="1" u="sng" dirty="0" smtClean="0"/>
              <a:t> düzlemindeki üçgenlere aittir.</a:t>
            </a:r>
          </a:p>
          <a:p>
            <a:pPr algn="ct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strips dir="rd"/>
    <p:sndAc>
      <p:stSnd loop="1">
        <p:snd r:embed="rId2" name="suction.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ÜÇGENİN AÇILARI</a:t>
            </a:r>
            <a:endParaRPr lang="tr-TR" dirty="0">
              <a:solidFill>
                <a:srgbClr val="FF0000"/>
              </a:solidFill>
            </a:endParaRPr>
          </a:p>
        </p:txBody>
      </p:sp>
      <p:sp>
        <p:nvSpPr>
          <p:cNvPr id="3" name="2 İçerik Yer Tutucusu"/>
          <p:cNvSpPr>
            <a:spLocks noGrp="1"/>
          </p:cNvSpPr>
          <p:nvPr>
            <p:ph idx="1"/>
          </p:nvPr>
        </p:nvSpPr>
        <p:spPr/>
        <p:txBody>
          <a:bodyPr>
            <a:normAutofit fontScale="70000" lnSpcReduction="20000"/>
          </a:bodyPr>
          <a:lstStyle/>
          <a:p>
            <a:pPr algn="ctr"/>
            <a:r>
              <a:rPr lang="tr-TR" sz="3400" b="1" i="1" u="sng" dirty="0" smtClean="0"/>
              <a:t>BAC, ABC ve ACB üçgenin </a:t>
            </a:r>
            <a:r>
              <a:rPr lang="tr-TR" sz="3400" b="1" i="1" u="sng" dirty="0" err="1" smtClean="0"/>
              <a:t>içaçılarıdır</a:t>
            </a:r>
            <a:r>
              <a:rPr lang="tr-TR" sz="3400" b="1" i="1" u="sng" dirty="0" smtClean="0"/>
              <a:t>.</a:t>
            </a:r>
          </a:p>
          <a:p>
            <a:pPr algn="ctr"/>
            <a:r>
              <a:rPr lang="tr-TR" sz="3400" b="1" i="1" u="sng" dirty="0" smtClean="0"/>
              <a:t>Üçgenin iç açıları toplamı 180 derecedir.</a:t>
            </a:r>
          </a:p>
          <a:p>
            <a:pPr algn="ctr"/>
            <a:r>
              <a:rPr lang="tr-TR" sz="3400" b="1" i="1" u="sng" dirty="0" smtClean="0"/>
              <a:t>Bir ABC üçgenine, A tepe noktasından teğet geçecek ve BC ye paralel olacak şekilde bir doğru çizildiğinde, BC doğru parçasının açıları, iç ters açılar kuralından dolayı tepe açısının yanına gelerek bir doğru parçasının yarısını kaplarlar.</a:t>
            </a:r>
          </a:p>
          <a:p>
            <a:pPr algn="ctr"/>
            <a:r>
              <a:rPr lang="tr-TR" sz="3400" b="1" i="1" u="sng" dirty="0" smtClean="0"/>
              <a:t>Üçgende bir dış açı, kendisine komşu olmayan iki iç açının toplamına eşittir.</a:t>
            </a:r>
          </a:p>
          <a:p>
            <a:pPr algn="ctr"/>
            <a:r>
              <a:rPr lang="tr-TR" sz="3400" b="1" i="1" u="sng" dirty="0" smtClean="0"/>
              <a:t>Bir ABD üçgenine, D tepe noktasından teğet geçecek ve taban olan BC ye paralel olacak şekilde bir doğru çizilip kenarlar uzatıldığında, yöndeş açılar kuralı yardımıyla bu önerme kanıtlanabilir.</a:t>
            </a:r>
          </a:p>
          <a:p>
            <a:endParaRPr lang="tr-TR" dirty="0"/>
          </a:p>
        </p:txBody>
      </p:sp>
      <p:pic>
        <p:nvPicPr>
          <p:cNvPr id="4" name="Diyar Pala Yesilimi Ver ( Yeni Album 2010 ).mp3">
            <a:hlinkClick r:id="" action="ppaction://media"/>
          </p:cNvPr>
          <p:cNvPicPr>
            <a:picLocks noRot="1" noChangeAspect="1"/>
          </p:cNvPicPr>
          <p:nvPr>
            <a:audioFile r:link="rId1"/>
          </p:nvPr>
        </p:nvPicPr>
        <p:blipFill>
          <a:blip r:embed="rId4"/>
          <a:stretch>
            <a:fillRect/>
          </a:stretch>
        </p:blipFill>
        <p:spPr>
          <a:xfrm>
            <a:off x="4714876" y="2285992"/>
            <a:ext cx="304800" cy="304800"/>
          </a:xfrm>
          <a:prstGeom prst="rect">
            <a:avLst/>
          </a:prstGeom>
        </p:spPr>
      </p:pic>
      <p:sp>
        <p:nvSpPr>
          <p:cNvPr id="5" name="Altbilgi Yer Tutucusu 4"/>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wedge/>
    <p:sndAc>
      <p:stSnd>
        <p:snd r:embed="rId3" name="cashreg.wav"/>
      </p:stSnd>
    </p:sndAc>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907"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ÜÇGENİN AÇILARI</a:t>
            </a:r>
            <a:endParaRPr lang="tr-TR" dirty="0">
              <a:solidFill>
                <a:srgbClr val="FF0000"/>
              </a:solidFill>
            </a:endParaRPr>
          </a:p>
        </p:txBody>
      </p:sp>
      <p:sp>
        <p:nvSpPr>
          <p:cNvPr id="3" name="2 İçerik Yer Tutucusu"/>
          <p:cNvSpPr>
            <a:spLocks noGrp="1"/>
          </p:cNvSpPr>
          <p:nvPr>
            <p:ph idx="1"/>
          </p:nvPr>
        </p:nvSpPr>
        <p:spPr/>
        <p:txBody>
          <a:bodyPr/>
          <a:lstStyle/>
          <a:p>
            <a:pPr algn="ctr"/>
            <a:endParaRPr lang="tr-TR" dirty="0" smtClean="0"/>
          </a:p>
          <a:p>
            <a:pPr algn="ctr">
              <a:buNone/>
            </a:pPr>
            <a:endParaRPr lang="tr-TR" dirty="0"/>
          </a:p>
        </p:txBody>
      </p:sp>
      <p:pic>
        <p:nvPicPr>
          <p:cNvPr id="12290" name="Picture 2" descr="C:\Documents and Settings\Barano\Desktop\220px-Üçgenin_dış_açısı.png"/>
          <p:cNvPicPr>
            <a:picLocks noChangeAspect="1" noChangeArrowheads="1"/>
          </p:cNvPicPr>
          <p:nvPr/>
        </p:nvPicPr>
        <p:blipFill>
          <a:blip r:embed="rId3"/>
          <a:srcRect/>
          <a:stretch>
            <a:fillRect/>
          </a:stretch>
        </p:blipFill>
        <p:spPr bwMode="auto">
          <a:xfrm>
            <a:off x="1643043" y="1285859"/>
            <a:ext cx="5572164" cy="3107553"/>
          </a:xfrm>
          <a:prstGeom prst="rect">
            <a:avLst/>
          </a:prstGeom>
          <a:noFill/>
        </p:spPr>
      </p:pic>
      <p:pic>
        <p:nvPicPr>
          <p:cNvPr id="12291" name="Picture 3" descr="C:\Documents and Settings\Barano\Desktop\220px-Üçgenin_iç_açıları.png"/>
          <p:cNvPicPr>
            <a:picLocks noChangeAspect="1" noChangeArrowheads="1"/>
          </p:cNvPicPr>
          <p:nvPr/>
        </p:nvPicPr>
        <p:blipFill>
          <a:blip r:embed="rId4"/>
          <a:srcRect/>
          <a:stretch>
            <a:fillRect/>
          </a:stretch>
        </p:blipFill>
        <p:spPr bwMode="auto">
          <a:xfrm>
            <a:off x="1500166" y="4071943"/>
            <a:ext cx="5786479" cy="2574937"/>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checker/>
    <p:sndAc>
      <p:stSnd>
        <p:snd r:embed="rId2" name="arrow.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ÜÇGEN TÜRLERİ</a:t>
            </a:r>
            <a:endParaRPr lang="tr-TR" dirty="0">
              <a:solidFill>
                <a:srgbClr val="FF0000"/>
              </a:solidFill>
            </a:endParaRPr>
          </a:p>
        </p:txBody>
      </p:sp>
      <p:sp>
        <p:nvSpPr>
          <p:cNvPr id="3" name="2 İçerik Yer Tutucusu"/>
          <p:cNvSpPr>
            <a:spLocks noGrp="1"/>
          </p:cNvSpPr>
          <p:nvPr>
            <p:ph idx="1"/>
          </p:nvPr>
        </p:nvSpPr>
        <p:spPr/>
        <p:txBody>
          <a:bodyPr/>
          <a:lstStyle/>
          <a:p>
            <a:pPr algn="ctr"/>
            <a:r>
              <a:rPr lang="tr-TR" b="1" i="1" u="sng" dirty="0" smtClean="0"/>
              <a:t>Üçgenler, kendilerini oluşturan parçaların (</a:t>
            </a:r>
            <a:r>
              <a:rPr lang="tr-TR" b="1" i="1" u="sng" dirty="0" smtClean="0">
                <a:hlinkClick r:id="rId3" tooltip="Köşe (sayfa mevcut değil)"/>
              </a:rPr>
              <a:t>köşe</a:t>
            </a:r>
            <a:r>
              <a:rPr lang="tr-TR" b="1" i="1" u="sng" dirty="0" smtClean="0"/>
              <a:t>, </a:t>
            </a:r>
            <a:r>
              <a:rPr lang="tr-TR" b="1" i="1" u="sng" dirty="0" smtClean="0">
                <a:hlinkClick r:id="rId4" tooltip="Kenar (sayfa mevcut değil)"/>
              </a:rPr>
              <a:t>kenar</a:t>
            </a:r>
            <a:r>
              <a:rPr lang="tr-TR" b="1" i="1" u="sng" dirty="0" smtClean="0"/>
              <a:t>, </a:t>
            </a:r>
            <a:r>
              <a:rPr lang="tr-TR" b="1" i="1" u="sng" dirty="0" smtClean="0">
                <a:hlinkClick r:id="rId5" tooltip="Açılar"/>
              </a:rPr>
              <a:t>açılar</a:t>
            </a:r>
            <a:r>
              <a:rPr lang="tr-TR" b="1" i="1" u="sng" dirty="0" smtClean="0"/>
              <a:t> vb.) aynı düzlemde olup olmadığına göre sınıflandırılabilir. Eğer üçgenin tamamı tek bir düzlemdeyse </a:t>
            </a:r>
            <a:r>
              <a:rPr lang="tr-TR" b="1" i="1" u="sng" dirty="0" smtClean="0">
                <a:hlinkClick r:id="rId6" tooltip="Düzlemsel (sayfa mevcut değil)"/>
              </a:rPr>
              <a:t>düzlemsel</a:t>
            </a:r>
            <a:r>
              <a:rPr lang="tr-TR" b="1" i="1" u="sng" dirty="0" smtClean="0"/>
              <a:t>, diğer durumlarda da örneğin </a:t>
            </a:r>
            <a:r>
              <a:rPr lang="tr-TR" b="1" i="1" u="sng" dirty="0" smtClean="0">
                <a:hlinkClick r:id="rId7" tooltip="Küresel geometri (sayfa mevcut değil)"/>
              </a:rPr>
              <a:t>küresel</a:t>
            </a:r>
            <a:r>
              <a:rPr lang="tr-TR" b="1" i="1" u="sng" dirty="0" smtClean="0"/>
              <a:t> ya da </a:t>
            </a:r>
            <a:r>
              <a:rPr lang="tr-TR" b="1" i="1" u="sng" dirty="0" smtClean="0">
                <a:hlinkClick r:id="rId8" tooltip="Hiperbolik geometri"/>
              </a:rPr>
              <a:t>hiperbolik</a:t>
            </a:r>
            <a:r>
              <a:rPr lang="tr-TR" b="1" i="1" u="sng" dirty="0" smtClean="0"/>
              <a:t> üçgen terimleri kullanılır.</a:t>
            </a:r>
          </a:p>
          <a:p>
            <a:pPr algn="ct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wheel spokes="8"/>
    <p:sndAc>
      <p:stSnd>
        <p:snd r:embed="rId2" name="j0214098.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KENARLARINA GÖRE</a:t>
            </a:r>
            <a:br>
              <a:rPr lang="tr-TR" dirty="0" smtClean="0">
                <a:solidFill>
                  <a:srgbClr val="FF0000"/>
                </a:solidFill>
              </a:rPr>
            </a:b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solidFill>
                  <a:srgbClr val="FF0000"/>
                </a:solidFill>
              </a:rPr>
              <a:t>EŞKENAR</a:t>
            </a:r>
            <a:endParaRPr lang="tr-TR" dirty="0">
              <a:solidFill>
                <a:srgbClr val="FF0000"/>
              </a:solidFill>
            </a:endParaRPr>
          </a:p>
        </p:txBody>
      </p:sp>
      <p:pic>
        <p:nvPicPr>
          <p:cNvPr id="10241" name="Picture 1" descr="C:\Documents and Settings\Barano\Desktop\122px-Triangle.Equilateral.svg.png"/>
          <p:cNvPicPr>
            <a:picLocks noChangeAspect="1" noChangeArrowheads="1"/>
          </p:cNvPicPr>
          <p:nvPr/>
        </p:nvPicPr>
        <p:blipFill>
          <a:blip r:embed="rId3"/>
          <a:srcRect/>
          <a:stretch>
            <a:fillRect/>
          </a:stretch>
        </p:blipFill>
        <p:spPr bwMode="auto">
          <a:xfrm>
            <a:off x="2546350" y="2071689"/>
            <a:ext cx="3883039" cy="3501100"/>
          </a:xfrm>
          <a:prstGeom prst="rect">
            <a:avLst/>
          </a:prstGeom>
          <a:noFill/>
        </p:spPr>
      </p:pic>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transition spd="slow">
    <p:wheel spokes="3"/>
    <p:sndAc>
      <p:stSnd>
        <p:snd r:embed="rId2" name="ELPHRG01.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öküm">
  <a:themeElements>
    <a:clrScheme name="Döküm">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Döküm">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öküm">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291</TotalTime>
  <Words>1169</Words>
  <Application>Microsoft Office PowerPoint</Application>
  <PresentationFormat>Ekran Gösterisi (4:3)</PresentationFormat>
  <Paragraphs>209</Paragraphs>
  <Slides>44</Slides>
  <Notes>0</Notes>
  <HiddenSlides>0</HiddenSlides>
  <MMClips>6</MMClips>
  <ScaleCrop>false</ScaleCrop>
  <HeadingPairs>
    <vt:vector size="4" baseType="variant">
      <vt:variant>
        <vt:lpstr>Tema</vt:lpstr>
      </vt:variant>
      <vt:variant>
        <vt:i4>1</vt:i4>
      </vt:variant>
      <vt:variant>
        <vt:lpstr>Slayt Başlıkları</vt:lpstr>
      </vt:variant>
      <vt:variant>
        <vt:i4>44</vt:i4>
      </vt:variant>
    </vt:vector>
  </HeadingPairs>
  <TitlesOfParts>
    <vt:vector size="45" baseType="lpstr">
      <vt:lpstr>Döküm</vt:lpstr>
      <vt:lpstr>HERŞEYİYLE ÜÇGENLER</vt:lpstr>
      <vt:lpstr>ÜÇGENLER </vt:lpstr>
      <vt:lpstr>ÜÇGEN NEDİR?</vt:lpstr>
      <vt:lpstr>=NOT=</vt:lpstr>
      <vt:lpstr>ÜÇGENİN MATEMATİKSEL TANIMI</vt:lpstr>
      <vt:lpstr>ÜÇGENİN AÇILARI</vt:lpstr>
      <vt:lpstr>ÜÇGENİN AÇILARI</vt:lpstr>
      <vt:lpstr>ÜÇGEN TÜRLERİ</vt:lpstr>
      <vt:lpstr>KENARLARINA GÖRE </vt:lpstr>
      <vt:lpstr>KENARLARINA GÖRE</vt:lpstr>
      <vt:lpstr>KENARLARINA GÖRE</vt:lpstr>
      <vt:lpstr>KENARLARINA  GÖRE</vt:lpstr>
      <vt:lpstr>         AÇILARINA GÖRE  </vt:lpstr>
      <vt:lpstr>AÇILARINA GÖRE</vt:lpstr>
      <vt:lpstr>AÇILARINA GÖRE</vt:lpstr>
      <vt:lpstr>AÇILARINA GÖRE</vt:lpstr>
      <vt:lpstr>ÜÇGENDE ALAN VE ÇEVRE</vt:lpstr>
      <vt:lpstr>ÜÇGENE YARDIMCI ELEMANLAR</vt:lpstr>
      <vt:lpstr>ÜÇGENE YARDIMCI ELEMANLAR</vt:lpstr>
      <vt:lpstr>Üçgenİn kenarlarI arasI BAĞINTILAR</vt:lpstr>
      <vt:lpstr>ÜÇGENİN AÇILARI ARASINDAKİ BAĞINTILAR</vt:lpstr>
      <vt:lpstr>ÜÇGENİN KENAR UZUNLUKLARI VE AÇILARI ARASINDAKİ FARKLAR</vt:lpstr>
      <vt:lpstr>ÖZEL ÜÇGENLER</vt:lpstr>
      <vt:lpstr>ÖZEL ÜÇGENLER</vt:lpstr>
      <vt:lpstr>ÖZEL ÜÇGENLER</vt:lpstr>
      <vt:lpstr>ÖZEL ÜÇGENLER</vt:lpstr>
      <vt:lpstr>ÖZEL ÜÇGENLER</vt:lpstr>
      <vt:lpstr>ÖZEL ÜÇGENLER</vt:lpstr>
      <vt:lpstr>ÖZEL ÜÇGENLER</vt:lpstr>
      <vt:lpstr>ÖZEL ÜÇGENLER</vt:lpstr>
      <vt:lpstr>ÖZEL ÜÇGENLER</vt:lpstr>
      <vt:lpstr>ÜÇGEN BAĞINTILARI</vt:lpstr>
      <vt:lpstr>ÜÇGEN BAĞINTILARI</vt:lpstr>
      <vt:lpstr>ÜÇGEN BAĞINTILARI</vt:lpstr>
      <vt:lpstr>ÜÇGEN BAĞINTILARI</vt:lpstr>
      <vt:lpstr>ÖKLİD</vt:lpstr>
      <vt:lpstr>ÖKLİD</vt:lpstr>
      <vt:lpstr>ÖKLİD</vt:lpstr>
      <vt:lpstr>ÖKLİD</vt:lpstr>
      <vt:lpstr>ÖKLİD</vt:lpstr>
      <vt:lpstr>PowerPoint Sunusu</vt:lpstr>
      <vt:lpstr>PowerPoint Sunusu</vt:lpstr>
      <vt:lpstr>Baran ikiok</vt:lpstr>
      <vt:lpstr>hocamız</vt:lpstr>
    </vt:vector>
  </TitlesOfParts>
  <Company>berivan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ÜÇGENLER </dc:title>
  <dc:creator>baranabe</dc:creator>
  <cp:lastModifiedBy>Administrator</cp:lastModifiedBy>
  <cp:revision>37</cp:revision>
  <dcterms:created xsi:type="dcterms:W3CDTF">2011-12-19T17:13:50Z</dcterms:created>
  <dcterms:modified xsi:type="dcterms:W3CDTF">2012-08-10T12:24:46Z</dcterms:modified>
</cp:coreProperties>
</file>