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8" r:id="rId1"/>
  </p:sldMasterIdLst>
  <p:notesMasterIdLst>
    <p:notesMasterId r:id="rId6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783" autoAdjust="0"/>
  </p:normalViewPr>
  <p:slideViewPr>
    <p:cSldViewPr>
      <p:cViewPr varScale="1">
        <p:scale>
          <a:sx n="69" d="100"/>
          <a:sy n="69" d="100"/>
        </p:scale>
        <p:origin x="-54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125180-DDFB-40BD-A303-87D668A8CCAF}" type="datetimeFigureOut">
              <a:rPr lang="tr-TR" smtClean="0"/>
              <a:t>10.08.2012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750580-8A9F-4ED1-8E6D-B21965DFD5DA}" type="slidenum">
              <a:rPr lang="tr-TR" smtClean="0"/>
              <a:t>‹#›</a:t>
            </a:fld>
            <a:endParaRPr lang="tr-TR"/>
          </a:p>
        </p:txBody>
      </p:sp>
    </p:spTree>
    <p:extLst>
      <p:ext uri="{BB962C8B-B14F-4D97-AF65-F5344CB8AC3E}">
        <p14:creationId xmlns:p14="http://schemas.microsoft.com/office/powerpoint/2010/main" val="3730472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www.globalders.com</a:t>
            </a:r>
          </a:p>
          <a:p>
            <a:endParaRPr lang="tr-TR" dirty="0"/>
          </a:p>
        </p:txBody>
      </p:sp>
      <p:sp>
        <p:nvSpPr>
          <p:cNvPr id="4" name="Slayt Numarası Yer Tutucusu 3"/>
          <p:cNvSpPr>
            <a:spLocks noGrp="1"/>
          </p:cNvSpPr>
          <p:nvPr>
            <p:ph type="sldNum" sz="quarter" idx="10"/>
          </p:nvPr>
        </p:nvSpPr>
        <p:spPr/>
        <p:txBody>
          <a:bodyPr/>
          <a:lstStyle/>
          <a:p>
            <a:fld id="{82750580-8A9F-4ED1-8E6D-B21965DFD5DA}" type="slidenum">
              <a:rPr lang="tr-TR" smtClean="0"/>
              <a:t>2</a:t>
            </a:fld>
            <a:endParaRPr lang="tr-TR"/>
          </a:p>
        </p:txBody>
      </p:sp>
    </p:spTree>
    <p:extLst>
      <p:ext uri="{BB962C8B-B14F-4D97-AF65-F5344CB8AC3E}">
        <p14:creationId xmlns:p14="http://schemas.microsoft.com/office/powerpoint/2010/main" val="1372279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82750580-8A9F-4ED1-8E6D-B21965DFD5DA}" type="slidenum">
              <a:rPr lang="tr-TR" smtClean="0"/>
              <a:t>3</a:t>
            </a:fld>
            <a:endParaRPr lang="tr-TR"/>
          </a:p>
        </p:txBody>
      </p:sp>
    </p:spTree>
    <p:extLst>
      <p:ext uri="{BB962C8B-B14F-4D97-AF65-F5344CB8AC3E}">
        <p14:creationId xmlns:p14="http://schemas.microsoft.com/office/powerpoint/2010/main" val="3392901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www.globalders.com</a:t>
            </a:r>
          </a:p>
        </p:txBody>
      </p:sp>
      <p:sp>
        <p:nvSpPr>
          <p:cNvPr id="4" name="Slayt Numarası Yer Tutucusu 3"/>
          <p:cNvSpPr>
            <a:spLocks noGrp="1"/>
          </p:cNvSpPr>
          <p:nvPr>
            <p:ph type="sldNum" sz="quarter" idx="10"/>
          </p:nvPr>
        </p:nvSpPr>
        <p:spPr/>
        <p:txBody>
          <a:bodyPr/>
          <a:lstStyle/>
          <a:p>
            <a:fld id="{82750580-8A9F-4ED1-8E6D-B21965DFD5DA}" type="slidenum">
              <a:rPr lang="tr-TR" smtClean="0"/>
              <a:t>4</a:t>
            </a:fld>
            <a:endParaRPr lang="tr-TR"/>
          </a:p>
        </p:txBody>
      </p:sp>
    </p:spTree>
    <p:extLst>
      <p:ext uri="{BB962C8B-B14F-4D97-AF65-F5344CB8AC3E}">
        <p14:creationId xmlns:p14="http://schemas.microsoft.com/office/powerpoint/2010/main" val="7795568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6ADF9C0D-4107-4F5E-9CBC-02E3DF8DB406}" type="datetime1">
              <a:rPr lang="tr-TR" smtClean="0"/>
              <a:t>10.08.2012</a:t>
            </a:fld>
            <a:endParaRPr lang="tr-TR"/>
          </a:p>
        </p:txBody>
      </p:sp>
      <p:sp>
        <p:nvSpPr>
          <p:cNvPr id="19" name="Footer Placeholder 18"/>
          <p:cNvSpPr>
            <a:spLocks noGrp="1"/>
          </p:cNvSpPr>
          <p:nvPr>
            <p:ph type="ftr" sz="quarter" idx="11"/>
          </p:nvPr>
        </p:nvSpPr>
        <p:spPr/>
        <p:txBody>
          <a:bodyPr/>
          <a:lstStyle/>
          <a:p>
            <a:r>
              <a:rPr lang="tr-TR" smtClean="0"/>
              <a:t>www.globalders.com</a:t>
            </a:r>
            <a:endParaRPr lang="tr-TR"/>
          </a:p>
        </p:txBody>
      </p:sp>
      <p:sp>
        <p:nvSpPr>
          <p:cNvPr id="27" name="Slide Number Placeholder 26"/>
          <p:cNvSpPr>
            <a:spLocks noGrp="1"/>
          </p:cNvSpPr>
          <p:nvPr>
            <p:ph type="sldNum" sz="quarter" idx="12"/>
          </p:nvPr>
        </p:nvSpPr>
        <p:spPr/>
        <p:txBody>
          <a:bodyPr/>
          <a:lstStyle/>
          <a:p>
            <a:fld id="{75B73F28-920D-45C0-884B-41E756B5A2CE}"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91556A5C-A4A4-480C-B6B4-5E3D4B2C0F02}"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75B73F28-920D-45C0-884B-41E756B5A2CE}"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288B12D-171A-4DFF-B9FA-25F870E50A56}"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75B73F28-920D-45C0-884B-41E756B5A2CE}"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2C75E984-B5CE-4AFA-B8DE-1C5248A91AB0}"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75B73F28-920D-45C0-884B-41E756B5A2CE}"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CE82C355-AB59-4099-8261-FD2CC89640BF}"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75B73F28-920D-45C0-884B-41E756B5A2CE}"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B71E4C4-DB73-4393-8334-9A49EBAC6838}" type="datetime1">
              <a:rPr lang="tr-TR" smtClean="0"/>
              <a:t>10.08.2012</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p:txBody>
          <a:bodyPr/>
          <a:lstStyle/>
          <a:p>
            <a:fld id="{75B73F28-920D-45C0-884B-41E756B5A2CE}"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B3063BAB-AA2A-4AFF-87FF-25F01CC521FA}" type="datetime1">
              <a:rPr lang="tr-TR" smtClean="0"/>
              <a:t>10.08.2012</a:t>
            </a:fld>
            <a:endParaRPr lang="tr-TR"/>
          </a:p>
        </p:txBody>
      </p:sp>
      <p:sp>
        <p:nvSpPr>
          <p:cNvPr id="8" name="Footer Placeholder 7"/>
          <p:cNvSpPr>
            <a:spLocks noGrp="1"/>
          </p:cNvSpPr>
          <p:nvPr>
            <p:ph type="ftr" sz="quarter" idx="11"/>
          </p:nvPr>
        </p:nvSpPr>
        <p:spPr/>
        <p:txBody>
          <a:bodyPr/>
          <a:lstStyle/>
          <a:p>
            <a:r>
              <a:rPr lang="tr-TR" smtClean="0"/>
              <a:t>www.globalders.com</a:t>
            </a:r>
            <a:endParaRPr lang="tr-TR"/>
          </a:p>
        </p:txBody>
      </p:sp>
      <p:sp>
        <p:nvSpPr>
          <p:cNvPr id="9" name="Slide Number Placeholder 8"/>
          <p:cNvSpPr>
            <a:spLocks noGrp="1"/>
          </p:cNvSpPr>
          <p:nvPr>
            <p:ph type="sldNum" sz="quarter" idx="12"/>
          </p:nvPr>
        </p:nvSpPr>
        <p:spPr/>
        <p:txBody>
          <a:bodyPr/>
          <a:lstStyle/>
          <a:p>
            <a:fld id="{75B73F28-920D-45C0-884B-41E756B5A2CE}"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24FF328E-E543-4CA5-8D39-AA2A0E8CFC8B}" type="datetime1">
              <a:rPr lang="tr-TR" smtClean="0"/>
              <a:t>10.08.2012</a:t>
            </a:fld>
            <a:endParaRPr lang="tr-TR"/>
          </a:p>
        </p:txBody>
      </p:sp>
      <p:sp>
        <p:nvSpPr>
          <p:cNvPr id="4" name="Footer Placeholder 3"/>
          <p:cNvSpPr>
            <a:spLocks noGrp="1"/>
          </p:cNvSpPr>
          <p:nvPr>
            <p:ph type="ftr" sz="quarter" idx="11"/>
          </p:nvPr>
        </p:nvSpPr>
        <p:spPr/>
        <p:txBody>
          <a:bodyPr/>
          <a:lstStyle/>
          <a:p>
            <a:r>
              <a:rPr lang="tr-TR" smtClean="0"/>
              <a:t>www.globalders.com</a:t>
            </a:r>
            <a:endParaRPr lang="tr-TR"/>
          </a:p>
        </p:txBody>
      </p:sp>
      <p:sp>
        <p:nvSpPr>
          <p:cNvPr id="5" name="Slide Number Placeholder 4"/>
          <p:cNvSpPr>
            <a:spLocks noGrp="1"/>
          </p:cNvSpPr>
          <p:nvPr>
            <p:ph type="sldNum" sz="quarter" idx="12"/>
          </p:nvPr>
        </p:nvSpPr>
        <p:spPr/>
        <p:txBody>
          <a:bodyPr/>
          <a:lstStyle/>
          <a:p>
            <a:fld id="{75B73F28-920D-45C0-884B-41E756B5A2CE}"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2F58A4-F615-4AAD-BA1E-04DA31D0C4D3}" type="datetime1">
              <a:rPr lang="tr-TR" smtClean="0"/>
              <a:t>10.08.2012</a:t>
            </a:fld>
            <a:endParaRPr lang="tr-TR"/>
          </a:p>
        </p:txBody>
      </p:sp>
      <p:sp>
        <p:nvSpPr>
          <p:cNvPr id="3" name="Footer Placeholder 2"/>
          <p:cNvSpPr>
            <a:spLocks noGrp="1"/>
          </p:cNvSpPr>
          <p:nvPr>
            <p:ph type="ftr" sz="quarter" idx="11"/>
          </p:nvPr>
        </p:nvSpPr>
        <p:spPr/>
        <p:txBody>
          <a:bodyPr/>
          <a:lstStyle/>
          <a:p>
            <a:r>
              <a:rPr lang="tr-TR" smtClean="0"/>
              <a:t>www.globalders.com</a:t>
            </a:r>
            <a:endParaRPr lang="tr-TR"/>
          </a:p>
        </p:txBody>
      </p:sp>
      <p:sp>
        <p:nvSpPr>
          <p:cNvPr id="4" name="Slide Number Placeholder 3"/>
          <p:cNvSpPr>
            <a:spLocks noGrp="1"/>
          </p:cNvSpPr>
          <p:nvPr>
            <p:ph type="sldNum" sz="quarter" idx="12"/>
          </p:nvPr>
        </p:nvSpPr>
        <p:spPr/>
        <p:txBody>
          <a:bodyPr/>
          <a:lstStyle/>
          <a:p>
            <a:fld id="{75B73F28-920D-45C0-884B-41E756B5A2CE}"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C92BA47B-7637-4336-8164-B6EC66FC5AE5}" type="datetime1">
              <a:rPr lang="tr-TR" smtClean="0"/>
              <a:t>10.08.2012</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p:txBody>
          <a:bodyPr/>
          <a:lstStyle/>
          <a:p>
            <a:fld id="{75B73F28-920D-45C0-884B-41E756B5A2CE}"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668A9522-79AA-4FF7-9E09-0CE86674F103}" type="datetime1">
              <a:rPr lang="tr-TR" smtClean="0"/>
              <a:t>10.08.2012</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75B73F28-920D-45C0-884B-41E756B5A2CE}" type="slidenum">
              <a:rPr lang="tr-TR" smtClean="0"/>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56EB4D8-D4B5-4EB1-AE5B-A425B84C2BE6}" type="datetime1">
              <a:rPr lang="tr-TR" smtClean="0"/>
              <a:t>10.08.2012</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tr-TR" smtClean="0"/>
              <a:t>www.globalders.com</a:t>
            </a:r>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5B73F28-920D-45C0-884B-41E756B5A2CE}" type="slidenum">
              <a:rPr lang="tr-TR" smtClean="0"/>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hyperlink" Target="http://www.bilgiyelpazesi.net/"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www.bilgiyelpazesi.net/"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395536" y="0"/>
            <a:ext cx="8748464" cy="6858000"/>
          </a:xfrm>
        </p:spPr>
        <p:txBody>
          <a:bodyPr>
            <a:normAutofit fontScale="92500" lnSpcReduction="20000"/>
          </a:bodyPr>
          <a:lstStyle/>
          <a:p>
            <a:pPr algn="ctr"/>
            <a:endParaRPr lang="tr-TR" sz="4400" b="1" dirty="0" smtClean="0"/>
          </a:p>
          <a:p>
            <a:pPr algn="ctr"/>
            <a:r>
              <a:rPr lang="tr-TR" sz="6500" b="1" dirty="0" smtClean="0"/>
              <a:t>2012 – 2013 </a:t>
            </a:r>
            <a:r>
              <a:rPr lang="tr-TR" sz="4400" b="1" dirty="0" smtClean="0"/>
              <a:t>EĞİTİM ÖĞRETİM </a:t>
            </a:r>
          </a:p>
          <a:p>
            <a:pPr algn="ctr"/>
            <a:r>
              <a:rPr lang="tr-TR" sz="4400" b="1" dirty="0" smtClean="0"/>
              <a:t>YILI</a:t>
            </a:r>
          </a:p>
          <a:p>
            <a:pPr algn="ctr"/>
            <a:r>
              <a:rPr lang="tr-TR" sz="4400" b="1" dirty="0" smtClean="0"/>
              <a:t>2.DÖNEM PROJE </a:t>
            </a:r>
          </a:p>
          <a:p>
            <a:pPr algn="ctr"/>
            <a:r>
              <a:rPr lang="tr-TR" sz="4400" b="1" dirty="0" smtClean="0"/>
              <a:t>ÖDEVİ</a:t>
            </a:r>
          </a:p>
          <a:p>
            <a:pPr algn="l"/>
            <a:endParaRPr lang="tr-TR" sz="2400" b="1" dirty="0" smtClean="0"/>
          </a:p>
          <a:p>
            <a:pPr algn="l"/>
            <a:r>
              <a:rPr lang="tr-TR" sz="2400" b="1" dirty="0" smtClean="0"/>
              <a:t>KONU: </a:t>
            </a:r>
            <a:r>
              <a:rPr lang="tr-TR" sz="3800" b="1" dirty="0" smtClean="0"/>
              <a:t>1.DERECEDEN  DENKLEMLER</a:t>
            </a:r>
          </a:p>
          <a:p>
            <a:pPr algn="l"/>
            <a:endParaRPr lang="tr-TR" sz="2400" b="1" u="sng" dirty="0" smtClean="0"/>
          </a:p>
          <a:p>
            <a:pPr algn="l"/>
            <a:r>
              <a:rPr lang="tr-TR" sz="2400" b="1" u="sng" dirty="0" smtClean="0"/>
              <a:t>HAZIRLAYAN:                               </a:t>
            </a:r>
            <a:r>
              <a:rPr lang="tr-TR" sz="2400" b="1" dirty="0" smtClean="0"/>
              <a:t> </a:t>
            </a:r>
            <a:r>
              <a:rPr lang="tr-TR" sz="2400" b="1" u="sng" dirty="0" smtClean="0"/>
              <a:t>ÖĞRETMEN:</a:t>
            </a:r>
          </a:p>
          <a:p>
            <a:pPr algn="l"/>
            <a:r>
              <a:rPr lang="tr-TR" sz="2400" b="1" dirty="0" smtClean="0"/>
              <a:t>   Adı: NEVAL			     İBRAHİM HALİL BABAOĞLU</a:t>
            </a:r>
          </a:p>
          <a:p>
            <a:pPr algn="l"/>
            <a:r>
              <a:rPr lang="tr-TR" sz="2400" b="1" dirty="0" smtClean="0"/>
              <a:t>   Soyadı: BAHTİYAR		     </a:t>
            </a:r>
          </a:p>
          <a:p>
            <a:pPr algn="l"/>
            <a:r>
              <a:rPr lang="tr-TR" sz="2400" b="1" dirty="0" smtClean="0"/>
              <a:t>   Sınıfı: 9-L</a:t>
            </a:r>
          </a:p>
          <a:p>
            <a:pPr algn="l"/>
            <a:r>
              <a:rPr lang="tr-TR" sz="2400" b="1" dirty="0" smtClean="0"/>
              <a:t>   No: 393                                                       www.globalders.com</a:t>
            </a:r>
            <a:endParaRPr lang="tr-TR" sz="2400" b="1" dirty="0"/>
          </a:p>
        </p:txBody>
      </p:sp>
    </p:spTree>
    <p:extLst>
      <p:ext uri="{BB962C8B-B14F-4D97-AF65-F5344CB8AC3E}">
        <p14:creationId xmlns:p14="http://schemas.microsoft.com/office/powerpoint/2010/main" val="316348769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0"/>
            <a:ext cx="8892480" cy="6858000"/>
          </a:xfrm>
        </p:spPr>
        <p:txBody>
          <a:bodyPr/>
          <a:lstStyle/>
          <a:p>
            <a:endParaRPr lang="tr-TR" dirty="0" smtClean="0"/>
          </a:p>
          <a:p>
            <a:endParaRPr lang="tr-TR" dirty="0"/>
          </a:p>
          <a:p>
            <a:endParaRPr lang="tr-TR" dirty="0" smtClean="0"/>
          </a:p>
          <a:p>
            <a:r>
              <a:rPr lang="tr-TR" dirty="0"/>
              <a:t>Demek ki; her iki şekilde yapılan çözüm, aynı elemanı veren çözüm kümesidir.</a:t>
            </a:r>
            <a:br>
              <a:rPr lang="tr-TR" dirty="0"/>
            </a:br>
            <a:r>
              <a:rPr lang="tr-TR" dirty="0"/>
              <a:t/>
            </a:r>
            <a:br>
              <a:rPr lang="tr-TR" dirty="0"/>
            </a:br>
            <a:r>
              <a:rPr lang="tr-TR" dirty="0"/>
              <a:t>2. Verilen denklem parantezli olursa; aşağıda yapıldığı gibi, önce dağılma özeliği uygulanarak parantezler kaldırılır. Sonra da içerisinde bilinmeyeni olan terimler eşitliğin bir tarafına, öteki terimler de diğer tarafına geçirilir. Gerekli işlemler yapılarak denklem çözülür. </a:t>
            </a:r>
            <a:br>
              <a:rPr lang="tr-TR" dirty="0"/>
            </a:br>
            <a:r>
              <a:rPr lang="tr-TR" dirty="0"/>
              <a:t/>
            </a:r>
            <a:br>
              <a:rPr lang="tr-TR" dirty="0"/>
            </a:br>
            <a:r>
              <a:rPr lang="tr-TR" dirty="0"/>
              <a:t/>
            </a:r>
            <a:br>
              <a:rPr lang="tr-TR" dirty="0"/>
            </a:b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27458388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0"/>
            <a:ext cx="8748464" cy="6858000"/>
          </a:xfrm>
        </p:spPr>
        <p:txBody>
          <a:bodyPr>
            <a:normAutofit lnSpcReduction="10000"/>
          </a:bodyPr>
          <a:lstStyle/>
          <a:p>
            <a:endParaRPr lang="tr-TR" dirty="0" smtClean="0"/>
          </a:p>
          <a:p>
            <a:endParaRPr lang="tr-TR" dirty="0"/>
          </a:p>
          <a:p>
            <a:endParaRPr lang="tr-TR" dirty="0" smtClean="0"/>
          </a:p>
          <a:p>
            <a:r>
              <a:rPr lang="tr-TR" dirty="0"/>
              <a:t>2.(x + 3) + 7 = 25 – 2.( x - 2 )</a:t>
            </a:r>
            <a:br>
              <a:rPr lang="tr-TR" dirty="0"/>
            </a:br>
            <a:r>
              <a:rPr lang="tr-TR" dirty="0"/>
              <a:t/>
            </a:r>
            <a:br>
              <a:rPr lang="tr-TR" dirty="0"/>
            </a:br>
            <a:r>
              <a:rPr lang="tr-TR" dirty="0"/>
              <a:t>Önce, çarpma işleminin toplama ve çıkarma işlemleri üzerine dağılma özeliklerini uygulayalım</a:t>
            </a:r>
            <a:br>
              <a:rPr lang="tr-TR" dirty="0"/>
            </a:br>
            <a:r>
              <a:rPr lang="tr-TR" dirty="0"/>
              <a:t/>
            </a:r>
            <a:br>
              <a:rPr lang="tr-TR" dirty="0"/>
            </a:br>
            <a:r>
              <a:rPr lang="tr-TR" dirty="0"/>
              <a:t>Çözüm:</a:t>
            </a:r>
            <a:br>
              <a:rPr lang="tr-TR" dirty="0"/>
            </a:br>
            <a:r>
              <a:rPr lang="tr-TR" dirty="0"/>
              <a:t/>
            </a:r>
            <a:br>
              <a:rPr lang="tr-TR" dirty="0"/>
            </a:br>
            <a:r>
              <a:rPr lang="tr-TR" dirty="0"/>
              <a:t>2.(x + 3) + 7 = 25 – 2.( x - 2 )</a:t>
            </a:r>
            <a:br>
              <a:rPr lang="tr-TR" dirty="0"/>
            </a:br>
            <a:r>
              <a:rPr lang="tr-TR" dirty="0"/>
              <a:t>2x + 6 + 7 = 25 – 2x + 4 </a:t>
            </a:r>
            <a:br>
              <a:rPr lang="tr-TR" dirty="0"/>
            </a:br>
            <a:r>
              <a:rPr lang="tr-TR" dirty="0"/>
              <a:t>2x + 13 = -2x + 29</a:t>
            </a:r>
            <a:br>
              <a:rPr lang="tr-TR" dirty="0"/>
            </a:br>
            <a:r>
              <a:rPr lang="tr-TR" dirty="0"/>
              <a:t>2x + 2x = 29 – 13</a:t>
            </a:r>
            <a:br>
              <a:rPr lang="tr-TR" dirty="0"/>
            </a:br>
            <a:r>
              <a:rPr lang="tr-TR" dirty="0"/>
              <a:t>4x = 16</a:t>
            </a:r>
            <a:br>
              <a:rPr lang="tr-TR" dirty="0"/>
            </a:br>
            <a:r>
              <a:rPr lang="tr-TR" dirty="0"/>
              <a:t>x = 16 : 4</a:t>
            </a:r>
            <a:br>
              <a:rPr lang="tr-TR" dirty="0"/>
            </a:br>
            <a:r>
              <a:rPr lang="tr-TR" dirty="0"/>
              <a:t>x = 4 ve Ç = { 4 } olur.</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14596616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0"/>
            <a:ext cx="8748464" cy="6858000"/>
          </a:xfrm>
        </p:spPr>
        <p:txBody>
          <a:bodyPr/>
          <a:lstStyle/>
          <a:p>
            <a:endParaRPr lang="tr-TR" dirty="0" smtClean="0"/>
          </a:p>
          <a:p>
            <a:endParaRPr lang="tr-TR" dirty="0"/>
          </a:p>
          <a:p>
            <a:endParaRPr lang="tr-TR" dirty="0" smtClean="0"/>
          </a:p>
          <a:p>
            <a:endParaRPr lang="tr-TR" dirty="0"/>
          </a:p>
          <a:p>
            <a:r>
              <a:rPr lang="tr-TR" dirty="0"/>
              <a:t>3. Verilen denklem kesirli olursa, çözümü için önce paydalar eşitlenir. Denklem paydadan kurtarılır. Bunun için, eşitliğin iki yanını ortak payda ile çarpmak gerekir. Sonra da örnek çözümlerde belirtilen kurallara göre denklem çözülür.</a:t>
            </a:r>
            <a:br>
              <a:rPr lang="tr-TR" dirty="0"/>
            </a:br>
            <a:r>
              <a:rPr lang="tr-TR" dirty="0"/>
              <a:t/>
            </a:r>
            <a:br>
              <a:rPr lang="tr-TR" dirty="0"/>
            </a:br>
            <a:r>
              <a:rPr lang="tr-TR" dirty="0"/>
              <a:t>3.(x–2) _ 2–x _ _ x _ 5 denkleminin çözüm </a:t>
            </a:r>
            <a:br>
              <a:rPr lang="tr-TR" dirty="0"/>
            </a:br>
            <a:r>
              <a:rPr lang="tr-TR" dirty="0"/>
              <a:t>4 2 ¯ 5 2 kümesini bulalım:</a:t>
            </a:r>
            <a:br>
              <a:rPr lang="tr-TR" dirty="0"/>
            </a:b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80194438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0"/>
            <a:ext cx="8820472" cy="6858000"/>
          </a:xfrm>
        </p:spPr>
        <p:txBody>
          <a:bodyPr/>
          <a:lstStyle/>
          <a:p>
            <a:pPr marL="0" indent="0">
              <a:buNone/>
            </a:pPr>
            <a:endParaRPr lang="tr-TR" dirty="0"/>
          </a:p>
          <a:p>
            <a:endParaRPr lang="tr-TR" dirty="0" smtClean="0"/>
          </a:p>
          <a:p>
            <a:r>
              <a:rPr lang="tr-TR" dirty="0"/>
              <a:t>Çözüm:</a:t>
            </a:r>
            <a:br>
              <a:rPr lang="tr-TR" dirty="0"/>
            </a:br>
            <a:r>
              <a:rPr lang="tr-TR" dirty="0"/>
              <a:t>Paydaları eşitlersek:</a:t>
            </a:r>
            <a:br>
              <a:rPr lang="tr-TR" dirty="0"/>
            </a:br>
            <a:r>
              <a:rPr lang="tr-TR" dirty="0"/>
              <a:t/>
            </a:r>
            <a:br>
              <a:rPr lang="tr-TR" dirty="0"/>
            </a:br>
            <a:r>
              <a:rPr lang="tr-TR" dirty="0"/>
              <a:t>3.( x- 2) – 2.( 2 – x ) – 4x _ x - 10</a:t>
            </a:r>
            <a:br>
              <a:rPr lang="tr-TR" dirty="0"/>
            </a:br>
            <a:r>
              <a:rPr lang="tr-TR" dirty="0"/>
              <a:t>4 ¯ 4</a:t>
            </a:r>
            <a:br>
              <a:rPr lang="tr-TR" dirty="0"/>
            </a:br>
            <a:r>
              <a:rPr lang="tr-TR" dirty="0"/>
              <a:t/>
            </a:r>
            <a:br>
              <a:rPr lang="tr-TR" dirty="0"/>
            </a:br>
            <a:r>
              <a:rPr lang="tr-TR" dirty="0"/>
              <a:t/>
            </a:r>
            <a:br>
              <a:rPr lang="tr-TR" dirty="0"/>
            </a:br>
            <a:r>
              <a:rPr lang="tr-TR" dirty="0"/>
              <a:t>3x – 6 – 4 + 2x – 4x =x – 10</a:t>
            </a:r>
            <a:br>
              <a:rPr lang="tr-TR" dirty="0"/>
            </a:br>
            <a:r>
              <a:rPr lang="tr-TR" dirty="0"/>
              <a:t>3x + 2x – 4x – x = -10 + 6 + 4 </a:t>
            </a:r>
            <a:br>
              <a:rPr lang="tr-TR" dirty="0"/>
            </a:br>
            <a:r>
              <a:rPr lang="tr-TR" dirty="0"/>
              <a:t>5x - 5x = -10 + 10</a:t>
            </a:r>
            <a:br>
              <a:rPr lang="tr-TR" dirty="0"/>
            </a:br>
            <a:r>
              <a:rPr lang="tr-TR" dirty="0"/>
              <a:t>0.x = </a:t>
            </a:r>
            <a:r>
              <a:rPr lang="tr-TR" dirty="0" smtClean="0"/>
              <a:t>0</a:t>
            </a:r>
          </a:p>
          <a:p>
            <a:r>
              <a:rPr lang="tr-TR" dirty="0"/>
              <a:t>Bu eşitlik bütün reel sayılar için geçerli olduğundan verilen denklemin çözüm kümesi Ç=R </a:t>
            </a:r>
            <a:r>
              <a:rPr lang="tr-TR" dirty="0" err="1"/>
              <a:t>dır</a:t>
            </a:r>
            <a:r>
              <a:rPr lang="tr-TR" dirty="0"/>
              <a:t>.</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572850243"/>
      </p:ext>
    </p:extLst>
  </p:cSld>
  <p:clrMapOvr>
    <a:masterClrMapping/>
  </p:clrMapOvr>
  <p:transition spd="slow">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9144000" cy="6858000"/>
          </a:xfrm>
        </p:spPr>
        <p:txBody>
          <a:bodyPr/>
          <a:lstStyle/>
          <a:p>
            <a:endParaRPr lang="tr-TR" dirty="0" smtClean="0"/>
          </a:p>
          <a:p>
            <a:endParaRPr lang="tr-TR" dirty="0"/>
          </a:p>
          <a:p>
            <a:endParaRPr lang="tr-TR" dirty="0" smtClean="0"/>
          </a:p>
          <a:p>
            <a:r>
              <a:rPr lang="tr-TR" dirty="0"/>
              <a:t>4. 5 sayısının, 2x – 6 = 3 denkleminin kökü olup olmadığını araştıralım:</a:t>
            </a:r>
            <a:br>
              <a:rPr lang="tr-TR" dirty="0"/>
            </a:br>
            <a:r>
              <a:rPr lang="tr-TR" dirty="0"/>
              <a:t/>
            </a:r>
            <a:br>
              <a:rPr lang="tr-TR" dirty="0"/>
            </a:br>
            <a:r>
              <a:rPr lang="tr-TR" dirty="0"/>
              <a:t>Çözüm:</a:t>
            </a:r>
            <a:br>
              <a:rPr lang="tr-TR" dirty="0"/>
            </a:br>
            <a:r>
              <a:rPr lang="tr-TR" dirty="0"/>
              <a:t>x = 5 için 2x – 6 = 3 </a:t>
            </a:r>
            <a:br>
              <a:rPr lang="tr-TR" dirty="0"/>
            </a:br>
            <a:r>
              <a:rPr lang="tr-TR" dirty="0"/>
              <a:t>2 . 5 – 6 = 3</a:t>
            </a:r>
            <a:br>
              <a:rPr lang="tr-TR" dirty="0"/>
            </a:br>
            <a:r>
              <a:rPr lang="tr-TR" dirty="0"/>
              <a:t>10 – 6 = 3</a:t>
            </a:r>
            <a:br>
              <a:rPr lang="tr-TR" dirty="0"/>
            </a:br>
            <a:r>
              <a:rPr lang="tr-TR" dirty="0"/>
              <a:t>4 ?* 3 olur</a:t>
            </a:r>
            <a:br>
              <a:rPr lang="tr-TR" dirty="0"/>
            </a:b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46004246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0"/>
            <a:ext cx="8748464" cy="6858000"/>
          </a:xfrm>
        </p:spPr>
        <p:txBody>
          <a:bodyPr/>
          <a:lstStyle/>
          <a:p>
            <a:endParaRPr lang="tr-TR" dirty="0" smtClean="0"/>
          </a:p>
          <a:p>
            <a:pPr marL="0" indent="0">
              <a:buNone/>
            </a:pPr>
            <a:endParaRPr lang="tr-TR" dirty="0" smtClean="0"/>
          </a:p>
          <a:p>
            <a:endParaRPr lang="tr-TR" dirty="0" smtClean="0"/>
          </a:p>
          <a:p>
            <a:r>
              <a:rPr lang="tr-TR" dirty="0"/>
              <a:t>Buna göre 5 sayısı 2x – 6 = 3 denkleminin çözüm kümesi değildir. Verilen bir sayının, verilen bir denklemin kökü olup olmadığını anlamak için verilen denklemdeki bilinmeyen sayı yerine yazılır. İşlemler </a:t>
            </a:r>
            <a:r>
              <a:rPr lang="tr-TR" dirty="0" err="1"/>
              <a:t>yapılır.eğer</a:t>
            </a:r>
            <a:r>
              <a:rPr lang="tr-TR" dirty="0"/>
              <a:t> eşitlik sağlanıyorsa bu sayı denklemin çözüm kümesi, sağlanamıyorsa çözüm kümesi değildir denir</a:t>
            </a:r>
            <a:r>
              <a:rPr lang="tr-TR" dirty="0" smtClean="0"/>
              <a:t>.</a:t>
            </a:r>
          </a:p>
          <a:p>
            <a:endParaRPr lang="tr-TR" dirty="0"/>
          </a:p>
          <a:p>
            <a:r>
              <a:rPr lang="tr-TR" dirty="0"/>
              <a:t>5. –5 + 6 _ 7 denklemini çözelim</a:t>
            </a:r>
            <a:br>
              <a:rPr lang="tr-TR" dirty="0"/>
            </a:br>
            <a:r>
              <a:rPr lang="tr-TR" dirty="0"/>
              <a:t>3 ¯ 1</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69738116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9144000" cy="6858000"/>
          </a:xfrm>
        </p:spPr>
        <p:txBody>
          <a:bodyPr/>
          <a:lstStyle/>
          <a:p>
            <a:endParaRPr lang="tr-TR" dirty="0" smtClean="0"/>
          </a:p>
          <a:p>
            <a:endParaRPr lang="tr-TR" dirty="0"/>
          </a:p>
          <a:p>
            <a:endParaRPr lang="tr-TR" dirty="0" smtClean="0"/>
          </a:p>
          <a:p>
            <a:endParaRPr lang="tr-TR" dirty="0"/>
          </a:p>
        </p:txBody>
      </p:sp>
      <p:sp>
        <p:nvSpPr>
          <p:cNvPr id="4" name="Dikdörtgen 3"/>
          <p:cNvSpPr/>
          <p:nvPr/>
        </p:nvSpPr>
        <p:spPr>
          <a:xfrm>
            <a:off x="971600" y="821025"/>
            <a:ext cx="7272808" cy="5632311"/>
          </a:xfrm>
          <a:prstGeom prst="rect">
            <a:avLst/>
          </a:prstGeom>
        </p:spPr>
        <p:txBody>
          <a:bodyPr wrap="square">
            <a:spAutoFit/>
          </a:bodyPr>
          <a:lstStyle/>
          <a:p>
            <a:r>
              <a:rPr lang="tr-TR" dirty="0"/>
              <a:t>Çözüm:</a:t>
            </a:r>
            <a:br>
              <a:rPr lang="tr-TR" dirty="0"/>
            </a:br>
            <a:r>
              <a:rPr lang="tr-TR" dirty="0"/>
              <a:t/>
            </a:r>
            <a:br>
              <a:rPr lang="tr-TR" dirty="0"/>
            </a:br>
            <a:r>
              <a:rPr lang="tr-TR" dirty="0"/>
              <a:t>–5 + 6 _ 7 (Önce paydaları eşitleyelim.) </a:t>
            </a:r>
            <a:br>
              <a:rPr lang="tr-TR" dirty="0"/>
            </a:br>
            <a:r>
              <a:rPr lang="tr-TR" dirty="0"/>
              <a:t>3 ¯ 1</a:t>
            </a:r>
            <a:br>
              <a:rPr lang="tr-TR" dirty="0"/>
            </a:br>
            <a:r>
              <a:rPr lang="tr-TR" dirty="0"/>
              <a:t>( 3 )</a:t>
            </a:r>
            <a:br>
              <a:rPr lang="tr-TR" dirty="0"/>
            </a:br>
            <a:r>
              <a:rPr lang="tr-TR" dirty="0"/>
              <a:t/>
            </a:r>
            <a:br>
              <a:rPr lang="tr-TR" dirty="0"/>
            </a:br>
            <a:r>
              <a:rPr lang="tr-TR" dirty="0"/>
              <a:t>-5 + 6 _ 21 ( Çarpma kuralı )</a:t>
            </a:r>
            <a:br>
              <a:rPr lang="tr-TR" dirty="0"/>
            </a:br>
            <a:r>
              <a:rPr lang="tr-TR" dirty="0"/>
              <a:t>³˙ 3 ¯ 3 ˙³</a:t>
            </a:r>
            <a:br>
              <a:rPr lang="tr-TR" dirty="0"/>
            </a:br>
            <a:r>
              <a:rPr lang="tr-TR" dirty="0"/>
              <a:t/>
            </a:r>
            <a:br>
              <a:rPr lang="tr-TR" dirty="0"/>
            </a:br>
            <a:r>
              <a:rPr lang="tr-TR" dirty="0"/>
              <a:t>-5x + 6 = 21 (Toplama kuralı )</a:t>
            </a:r>
            <a:br>
              <a:rPr lang="tr-TR" dirty="0"/>
            </a:br>
            <a:r>
              <a:rPr lang="tr-TR" dirty="0"/>
              <a:t>-5x + 6 + (-6) = 21 + (-6)</a:t>
            </a:r>
            <a:br>
              <a:rPr lang="tr-TR" dirty="0"/>
            </a:br>
            <a:r>
              <a:rPr lang="tr-TR" dirty="0"/>
              <a:t>-5x = 15</a:t>
            </a:r>
            <a:br>
              <a:rPr lang="tr-TR" dirty="0"/>
            </a:br>
            <a:r>
              <a:rPr lang="tr-TR" dirty="0"/>
              <a:t/>
            </a:r>
            <a:br>
              <a:rPr lang="tr-TR" dirty="0"/>
            </a:br>
            <a:r>
              <a:rPr lang="tr-TR" dirty="0"/>
              <a:t>-5x _ 15 (Bölme kuralı )</a:t>
            </a:r>
            <a:br>
              <a:rPr lang="tr-TR" dirty="0"/>
            </a:br>
            <a:r>
              <a:rPr lang="tr-TR" dirty="0"/>
              <a:t>5 ¯ 5</a:t>
            </a:r>
            <a:br>
              <a:rPr lang="tr-TR" dirty="0"/>
            </a:br>
            <a:r>
              <a:rPr lang="tr-TR" dirty="0"/>
              <a:t/>
            </a:r>
            <a:br>
              <a:rPr lang="tr-TR" dirty="0"/>
            </a:br>
            <a:r>
              <a:rPr lang="tr-TR" dirty="0"/>
              <a:t>x = -3 tür. Ç = {-3}</a:t>
            </a:r>
            <a:br>
              <a:rPr lang="tr-TR" dirty="0"/>
            </a:br>
            <a:r>
              <a:rPr lang="tr-TR" dirty="0"/>
              <a:t/>
            </a:r>
            <a:br>
              <a:rPr lang="tr-TR" dirty="0"/>
            </a:br>
            <a:r>
              <a:rPr lang="tr-TR" dirty="0"/>
              <a:t>6. 2.(5x - 6) + 2 = 30 denkleminin çözüm kümesini R de bulalım</a:t>
            </a:r>
            <a:br>
              <a:rPr lang="tr-TR" dirty="0"/>
            </a:b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9194154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0"/>
            <a:ext cx="8820472" cy="6858000"/>
          </a:xfrm>
        </p:spPr>
        <p:txBody>
          <a:bodyPr>
            <a:noAutofit/>
          </a:bodyPr>
          <a:lstStyle/>
          <a:p>
            <a:endParaRPr lang="tr-TR" sz="2000" dirty="0" smtClean="0"/>
          </a:p>
          <a:p>
            <a:endParaRPr lang="tr-TR" sz="2000" dirty="0"/>
          </a:p>
          <a:p>
            <a:r>
              <a:rPr lang="tr-TR" sz="2000" dirty="0"/>
              <a:t>Çözüm:</a:t>
            </a:r>
            <a:br>
              <a:rPr lang="tr-TR" sz="2000" dirty="0"/>
            </a:br>
            <a:r>
              <a:rPr lang="tr-TR" sz="2000" dirty="0"/>
              <a:t>Çarpma işleminin çıkarma işlemi üzerine dağılma özeliğini uygulayarak parantezi açalım.</a:t>
            </a:r>
            <a:br>
              <a:rPr lang="tr-TR" sz="2000" dirty="0"/>
            </a:br>
            <a:r>
              <a:rPr lang="tr-TR" sz="2000" dirty="0"/>
              <a:t/>
            </a:r>
            <a:br>
              <a:rPr lang="tr-TR" sz="2000" dirty="0"/>
            </a:br>
            <a:r>
              <a:rPr lang="tr-TR" sz="2000" dirty="0"/>
              <a:t>2.(5x - 6) + 2 = 30 ise </a:t>
            </a:r>
            <a:br>
              <a:rPr lang="tr-TR" sz="2000" dirty="0"/>
            </a:br>
            <a:r>
              <a:rPr lang="tr-TR" sz="2000" dirty="0"/>
              <a:t>(2 . 5x) – (2 . 6) + 2 = 30</a:t>
            </a:r>
            <a:br>
              <a:rPr lang="tr-TR" sz="2000" dirty="0"/>
            </a:br>
            <a:r>
              <a:rPr lang="tr-TR" sz="2000" dirty="0"/>
              <a:t>10x – 12 + 2 = 30</a:t>
            </a:r>
            <a:br>
              <a:rPr lang="tr-TR" sz="2000" dirty="0"/>
            </a:br>
            <a:r>
              <a:rPr lang="tr-TR" sz="2000" dirty="0"/>
              <a:t>10x – 10 = 30 olur.</a:t>
            </a:r>
            <a:br>
              <a:rPr lang="tr-TR" sz="2000" dirty="0"/>
            </a:br>
            <a:r>
              <a:rPr lang="tr-TR" sz="2000" dirty="0"/>
              <a:t/>
            </a:r>
            <a:br>
              <a:rPr lang="tr-TR" sz="2000" dirty="0"/>
            </a:br>
            <a:r>
              <a:rPr lang="tr-TR" sz="2000" dirty="0"/>
              <a:t>Şimdi ( -10) un toplama işlemine göre ters elemanı olan (+10) u eşitliğin her iki tarafına ekleyelim.</a:t>
            </a:r>
            <a:br>
              <a:rPr lang="tr-TR" sz="2000" dirty="0"/>
            </a:br>
            <a:r>
              <a:rPr lang="tr-TR" sz="2000" dirty="0"/>
              <a:t/>
            </a:r>
            <a:br>
              <a:rPr lang="tr-TR" sz="2000" dirty="0"/>
            </a:br>
            <a:r>
              <a:rPr lang="tr-TR" sz="2000" dirty="0"/>
              <a:t>10x – 10= 30 ise </a:t>
            </a:r>
            <a:br>
              <a:rPr lang="tr-TR" sz="2000" dirty="0"/>
            </a:br>
            <a:r>
              <a:rPr lang="tr-TR" sz="2000" dirty="0"/>
              <a:t>10x – 10 + (+10) = 30 + (+10)</a:t>
            </a:r>
            <a:br>
              <a:rPr lang="tr-TR" sz="2000" dirty="0"/>
            </a:br>
            <a:r>
              <a:rPr lang="tr-TR" sz="2000" dirty="0"/>
              <a:t>10x + 0 = 40</a:t>
            </a:r>
            <a:br>
              <a:rPr lang="tr-TR" sz="2000" dirty="0"/>
            </a:br>
            <a:r>
              <a:rPr lang="tr-TR" sz="2000" dirty="0"/>
              <a:t>10x = 40 10x _ 40</a:t>
            </a:r>
            <a:br>
              <a:rPr lang="tr-TR" sz="2000" dirty="0"/>
            </a:br>
            <a:r>
              <a:rPr lang="tr-TR" sz="2000" dirty="0"/>
              <a:t>10 ¯ 10</a:t>
            </a:r>
            <a:br>
              <a:rPr lang="tr-TR" sz="2000" dirty="0"/>
            </a:br>
            <a:r>
              <a:rPr lang="tr-TR" sz="2000" dirty="0"/>
              <a:t>x = 4 ve Ç= {4} olur.</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63917734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0"/>
            <a:ext cx="8748464" cy="6858000"/>
          </a:xfrm>
        </p:spPr>
        <p:txBody>
          <a:bodyPr>
            <a:normAutofit fontScale="85000" lnSpcReduction="20000"/>
          </a:bodyPr>
          <a:lstStyle/>
          <a:p>
            <a:endParaRPr lang="tr-TR" dirty="0" smtClean="0"/>
          </a:p>
          <a:p>
            <a:pPr marL="0" indent="0">
              <a:buNone/>
            </a:pPr>
            <a:endParaRPr lang="tr-TR" dirty="0" smtClean="0"/>
          </a:p>
          <a:p>
            <a:endParaRPr lang="tr-TR" dirty="0"/>
          </a:p>
          <a:p>
            <a:r>
              <a:rPr lang="tr-TR" sz="3100" dirty="0" smtClean="0"/>
              <a:t>   7</a:t>
            </a:r>
            <a:r>
              <a:rPr lang="tr-TR" sz="3100" dirty="0"/>
              <a:t>. 2x – 5 = 7 denklemini R de çözelim:</a:t>
            </a:r>
            <a:r>
              <a:rPr lang="tr-TR" dirty="0"/>
              <a:t/>
            </a:r>
            <a:br>
              <a:rPr lang="tr-TR" dirty="0"/>
            </a:br>
            <a:r>
              <a:rPr lang="tr-TR" dirty="0"/>
              <a:t/>
            </a:r>
            <a:br>
              <a:rPr lang="tr-TR" dirty="0"/>
            </a:br>
            <a:r>
              <a:rPr lang="tr-TR" dirty="0"/>
              <a:t>Çözüm:</a:t>
            </a:r>
            <a:br>
              <a:rPr lang="tr-TR" dirty="0"/>
            </a:br>
            <a:r>
              <a:rPr lang="tr-TR" dirty="0"/>
              <a:t>Eşitliğin her iki tarafına, (-5) sayısının toplama işlemine göre tersi olan (+5) sayısını ekleyelim.</a:t>
            </a:r>
            <a:br>
              <a:rPr lang="tr-TR" dirty="0"/>
            </a:br>
            <a:r>
              <a:rPr lang="tr-TR" dirty="0"/>
              <a:t/>
            </a:r>
            <a:br>
              <a:rPr lang="tr-TR" dirty="0"/>
            </a:br>
            <a:r>
              <a:rPr lang="tr-TR" dirty="0"/>
              <a:t>2x – 5 + 5 = 7 + 5 </a:t>
            </a:r>
            <a:br>
              <a:rPr lang="tr-TR" dirty="0"/>
            </a:br>
            <a:r>
              <a:rPr lang="tr-TR" dirty="0" smtClean="0"/>
              <a:t>0</a:t>
            </a:r>
            <a:r>
              <a:rPr lang="tr-TR" dirty="0"/>
              <a:t/>
            </a:r>
            <a:br>
              <a:rPr lang="tr-TR" dirty="0"/>
            </a:br>
            <a:r>
              <a:rPr lang="tr-TR" dirty="0"/>
              <a:t>2x . 0 = +12</a:t>
            </a:r>
            <a:br>
              <a:rPr lang="tr-TR" dirty="0"/>
            </a:br>
            <a:r>
              <a:rPr lang="tr-TR" dirty="0"/>
              <a:t>+2. x = 12 eşitliğinin her iki tarafını (+2) </a:t>
            </a:r>
            <a:r>
              <a:rPr lang="tr-TR" dirty="0" err="1"/>
              <a:t>nin</a:t>
            </a:r>
            <a:r>
              <a:rPr lang="tr-TR" dirty="0"/>
              <a:t> çarpma işlemine göre tersi olan 1 ile çarpalım:</a:t>
            </a:r>
            <a:br>
              <a:rPr lang="tr-TR" dirty="0"/>
            </a:br>
            <a:r>
              <a:rPr lang="tr-TR" dirty="0" smtClean="0"/>
              <a:t>2</a:t>
            </a:r>
            <a:r>
              <a:rPr lang="tr-TR" dirty="0"/>
              <a:t/>
            </a:r>
            <a:br>
              <a:rPr lang="tr-TR" dirty="0"/>
            </a:br>
            <a:r>
              <a:rPr lang="tr-TR" dirty="0"/>
              <a:t>1 6</a:t>
            </a:r>
            <a:br>
              <a:rPr lang="tr-TR" dirty="0"/>
            </a:br>
            <a:r>
              <a:rPr lang="tr-TR" dirty="0"/>
              <a:t>2 . . 1 _ 12 . 1 </a:t>
            </a:r>
            <a:br>
              <a:rPr lang="tr-TR" dirty="0"/>
            </a:br>
            <a:r>
              <a:rPr lang="tr-TR" dirty="0"/>
              <a:t>2 ¯ 2</a:t>
            </a:r>
            <a:br>
              <a:rPr lang="tr-TR" dirty="0"/>
            </a:br>
            <a:r>
              <a:rPr lang="tr-TR" dirty="0"/>
              <a:t>1 </a:t>
            </a:r>
            <a:r>
              <a:rPr lang="tr-TR" dirty="0" smtClean="0"/>
              <a:t>1</a:t>
            </a:r>
            <a:r>
              <a:rPr lang="tr-TR" dirty="0"/>
              <a:t/>
            </a:r>
            <a:br>
              <a:rPr lang="tr-TR" dirty="0"/>
            </a:br>
            <a:r>
              <a:rPr lang="tr-TR" dirty="0"/>
              <a:t>x = 6 bulunur.</a:t>
            </a:r>
            <a:br>
              <a:rPr lang="tr-TR" dirty="0"/>
            </a:br>
            <a:r>
              <a:rPr lang="tr-TR" dirty="0"/>
              <a:t>Ç = 6 şeklinde çözüm kümesi yazılır.</a:t>
            </a:r>
            <a:br>
              <a:rPr lang="tr-TR" dirty="0"/>
            </a:br>
            <a:r>
              <a:rPr lang="tr-TR" dirty="0"/>
              <a:t/>
            </a:r>
            <a:br>
              <a:rPr lang="tr-TR" dirty="0"/>
            </a:br>
            <a:r>
              <a:rPr lang="tr-TR" dirty="0"/>
              <a:t>8. 5x + 2 = 27 denklemini R de çözelim.</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27053867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9663"/>
            <a:ext cx="8748464" cy="6858000"/>
          </a:xfrm>
        </p:spPr>
        <p:txBody>
          <a:bodyPr>
            <a:normAutofit fontScale="85000" lnSpcReduction="20000"/>
          </a:bodyPr>
          <a:lstStyle/>
          <a:p>
            <a:endParaRPr lang="tr-TR" dirty="0" smtClean="0"/>
          </a:p>
          <a:p>
            <a:endParaRPr lang="tr-TR" dirty="0"/>
          </a:p>
          <a:p>
            <a:r>
              <a:rPr lang="tr-TR" dirty="0"/>
              <a:t>Çözüm</a:t>
            </a:r>
            <a:r>
              <a:rPr lang="tr-TR" dirty="0" smtClean="0"/>
              <a:t>:</a:t>
            </a:r>
          </a:p>
          <a:p>
            <a:pPr marL="0" indent="0">
              <a:buNone/>
            </a:pPr>
            <a:endParaRPr lang="tr-TR" dirty="0" smtClean="0"/>
          </a:p>
          <a:p>
            <a:pPr marL="0" indent="0">
              <a:buNone/>
            </a:pPr>
            <a:r>
              <a:rPr lang="tr-TR" dirty="0" smtClean="0"/>
              <a:t>Eşitliğin </a:t>
            </a:r>
            <a:r>
              <a:rPr lang="tr-TR" dirty="0"/>
              <a:t>her iki yanına (+2) </a:t>
            </a:r>
            <a:r>
              <a:rPr lang="tr-TR" dirty="0" err="1"/>
              <a:t>nin</a:t>
            </a:r>
            <a:r>
              <a:rPr lang="tr-TR" dirty="0"/>
              <a:t> toplama işlemine göre tersi olan (-2) sayısını ekleyelim.</a:t>
            </a:r>
            <a:br>
              <a:rPr lang="tr-TR" dirty="0"/>
            </a:br>
            <a:r>
              <a:rPr lang="tr-TR" dirty="0"/>
              <a:t/>
            </a:r>
            <a:br>
              <a:rPr lang="tr-TR" dirty="0"/>
            </a:br>
            <a:r>
              <a:rPr lang="tr-TR" dirty="0"/>
              <a:t>5x + 2 + (-2) = 27 + (-2)</a:t>
            </a:r>
            <a:br>
              <a:rPr lang="tr-TR" dirty="0"/>
            </a:br>
            <a:r>
              <a:rPr lang="tr-TR" dirty="0"/>
              <a:t>0 25</a:t>
            </a:r>
            <a:br>
              <a:rPr lang="tr-TR" dirty="0"/>
            </a:br>
            <a:r>
              <a:rPr lang="tr-TR" dirty="0"/>
              <a:t/>
            </a:r>
            <a:br>
              <a:rPr lang="tr-TR" dirty="0"/>
            </a:br>
            <a:r>
              <a:rPr lang="tr-TR" dirty="0"/>
              <a:t>5 . x = 25</a:t>
            </a:r>
            <a:br>
              <a:rPr lang="tr-TR" dirty="0"/>
            </a:br>
            <a:r>
              <a:rPr lang="tr-TR" dirty="0"/>
              <a:t/>
            </a:r>
            <a:br>
              <a:rPr lang="tr-TR" dirty="0"/>
            </a:br>
            <a:r>
              <a:rPr lang="tr-TR" dirty="0"/>
              <a:t>Eşitliğin her iki yanını (+5) sayısının çarpma işlemine</a:t>
            </a:r>
            <a:br>
              <a:rPr lang="tr-TR" dirty="0"/>
            </a:br>
            <a:r>
              <a:rPr lang="tr-TR" dirty="0"/>
              <a:t>göre tersi olan 1 sayısı ile çarpalım.</a:t>
            </a:r>
            <a:br>
              <a:rPr lang="tr-TR" dirty="0"/>
            </a:br>
            <a:r>
              <a:rPr lang="tr-TR" dirty="0"/>
              <a:t>2</a:t>
            </a:r>
            <a:br>
              <a:rPr lang="tr-TR" dirty="0"/>
            </a:br>
            <a:r>
              <a:rPr lang="tr-TR" dirty="0"/>
              <a:t/>
            </a:r>
            <a:br>
              <a:rPr lang="tr-TR" dirty="0"/>
            </a:br>
            <a:r>
              <a:rPr lang="tr-TR" dirty="0"/>
              <a:t>1 5</a:t>
            </a:r>
            <a:br>
              <a:rPr lang="tr-TR" dirty="0"/>
            </a:br>
            <a:r>
              <a:rPr lang="tr-TR" dirty="0"/>
              <a:t>5 . x . 1 _ 25 . 1 </a:t>
            </a:r>
            <a:br>
              <a:rPr lang="tr-TR" dirty="0"/>
            </a:br>
            <a:r>
              <a:rPr lang="tr-TR" dirty="0"/>
              <a:t>2 ¯ 2</a:t>
            </a:r>
            <a:br>
              <a:rPr lang="tr-TR" dirty="0"/>
            </a:br>
            <a:r>
              <a:rPr lang="tr-TR" dirty="0"/>
              <a:t>1 1</a:t>
            </a:r>
            <a:br>
              <a:rPr lang="tr-TR" dirty="0"/>
            </a:br>
            <a:r>
              <a:rPr lang="tr-TR" dirty="0"/>
              <a:t/>
            </a:r>
            <a:br>
              <a:rPr lang="tr-TR" dirty="0"/>
            </a:br>
            <a:r>
              <a:rPr lang="tr-TR" dirty="0"/>
              <a:t>x = 5 bulunur.</a:t>
            </a:r>
            <a:br>
              <a:rPr lang="tr-TR" dirty="0"/>
            </a:br>
            <a:r>
              <a:rPr lang="tr-TR" dirty="0"/>
              <a:t>Çözüm kümesi Ç = {5} olur.</a:t>
            </a:r>
            <a:br>
              <a:rPr lang="tr-TR" dirty="0"/>
            </a:b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66244617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r>
              <a:rPr lang="tr-TR" sz="2400" dirty="0" smtClean="0"/>
              <a:t> İçinde </a:t>
            </a:r>
            <a:r>
              <a:rPr lang="tr-TR" sz="2400" dirty="0"/>
              <a:t>bilinmeyen bulunan ve bilinmeyenin bazı değerleri için doğru olan eşitsizliklere denklem denir</a:t>
            </a:r>
            <a:r>
              <a:rPr lang="tr-TR" sz="2400" dirty="0" smtClean="0"/>
              <a:t>.</a:t>
            </a:r>
          </a:p>
          <a:p>
            <a:r>
              <a:rPr lang="tr-TR" sz="2400" dirty="0"/>
              <a:t/>
            </a:r>
            <a:br>
              <a:rPr lang="tr-TR" sz="2400" dirty="0"/>
            </a:br>
            <a:r>
              <a:rPr lang="tr-TR" sz="2400" dirty="0"/>
              <a:t>Denklemi sağlayan bilinmeyenin değerine o denklemin kökü ya da kökleri denir. Denklemin kökünü veya köklerini bulmak için yapılan işleme denklemi çözme; kök veya </a:t>
            </a:r>
            <a:r>
              <a:rPr lang="tr-TR" sz="2400" dirty="0" smtClean="0"/>
              <a:t>köklerin </a:t>
            </a:r>
            <a:r>
              <a:rPr lang="tr-TR" sz="2400" dirty="0"/>
              <a:t>oluşturduğu kümeye ise çözüm kümesi denir. </a:t>
            </a:r>
            <a:br>
              <a:rPr lang="tr-TR" sz="2400" dirty="0"/>
            </a:br>
            <a:r>
              <a:rPr lang="tr-TR" sz="2400" dirty="0"/>
              <a:t>Denklem; içindeki bilinmeyen sayısı ve bilinmeyenin üssüne göre adlandırılır. </a:t>
            </a:r>
            <a:br>
              <a:rPr lang="tr-TR" sz="2400" dirty="0"/>
            </a:br>
            <a:endParaRPr lang="tr-TR" sz="2400" dirty="0"/>
          </a:p>
        </p:txBody>
      </p:sp>
      <p:sp>
        <p:nvSpPr>
          <p:cNvPr id="2" name="Başlık 1"/>
          <p:cNvSpPr>
            <a:spLocks noGrp="1"/>
          </p:cNvSpPr>
          <p:nvPr>
            <p:ph type="title"/>
          </p:nvPr>
        </p:nvSpPr>
        <p:spPr/>
        <p:txBody>
          <a:bodyPr>
            <a:normAutofit fontScale="90000"/>
          </a:bodyPr>
          <a:lstStyle/>
          <a:p>
            <a:pPr algn="ctr"/>
            <a:r>
              <a:rPr lang="tr-TR" sz="3200" b="1" dirty="0"/>
              <a:t>1.DERECEDEN  DENKLEMLER</a:t>
            </a:r>
            <a:br>
              <a:rPr lang="tr-TR" sz="3200" b="1" dirty="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84137396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0"/>
            <a:ext cx="8748464" cy="6858000"/>
          </a:xfrm>
        </p:spPr>
        <p:txBody>
          <a:bodyPr>
            <a:normAutofit fontScale="70000" lnSpcReduction="20000"/>
          </a:bodyPr>
          <a:lstStyle/>
          <a:p>
            <a:endParaRPr lang="tr-TR" dirty="0" smtClean="0"/>
          </a:p>
          <a:p>
            <a:endParaRPr lang="tr-TR" dirty="0" smtClean="0"/>
          </a:p>
          <a:p>
            <a:endParaRPr lang="tr-TR" dirty="0"/>
          </a:p>
          <a:p>
            <a:r>
              <a:rPr lang="tr-TR" dirty="0"/>
              <a:t>Bu son örneği kısa yolla, aşağıdaki gibi yaparız:</a:t>
            </a:r>
            <a:br>
              <a:rPr lang="tr-TR" dirty="0"/>
            </a:br>
            <a:r>
              <a:rPr lang="tr-TR" dirty="0"/>
              <a:t/>
            </a:r>
            <a:br>
              <a:rPr lang="tr-TR" dirty="0"/>
            </a:br>
            <a:r>
              <a:rPr lang="tr-TR" dirty="0"/>
              <a:t/>
            </a:r>
            <a:br>
              <a:rPr lang="tr-TR" dirty="0"/>
            </a:br>
            <a:r>
              <a:rPr lang="tr-TR" dirty="0"/>
              <a:t>5x + 2 = 27 </a:t>
            </a:r>
            <a:br>
              <a:rPr lang="tr-TR" dirty="0"/>
            </a:br>
            <a:r>
              <a:rPr lang="tr-TR" dirty="0"/>
              <a:t/>
            </a:r>
            <a:br>
              <a:rPr lang="tr-TR" dirty="0"/>
            </a:br>
            <a:r>
              <a:rPr lang="tr-TR" dirty="0"/>
              <a:t>toplanan</a:t>
            </a:r>
            <a:br>
              <a:rPr lang="tr-TR" dirty="0"/>
            </a:br>
            <a:r>
              <a:rPr lang="tr-TR" dirty="0"/>
              <a:t/>
            </a:r>
            <a:br>
              <a:rPr lang="tr-TR" dirty="0"/>
            </a:br>
            <a:r>
              <a:rPr lang="tr-TR" dirty="0"/>
              <a:t>5x = 27 – 2</a:t>
            </a:r>
            <a:br>
              <a:rPr lang="tr-TR" dirty="0"/>
            </a:br>
            <a:r>
              <a:rPr lang="tr-TR" dirty="0"/>
              <a:t/>
            </a:r>
            <a:br>
              <a:rPr lang="tr-TR" dirty="0"/>
            </a:br>
            <a:r>
              <a:rPr lang="tr-TR" dirty="0"/>
              <a:t>çıkan</a:t>
            </a:r>
            <a:br>
              <a:rPr lang="tr-TR" dirty="0"/>
            </a:br>
            <a:r>
              <a:rPr lang="tr-TR" dirty="0"/>
              <a:t/>
            </a:r>
            <a:br>
              <a:rPr lang="tr-TR" dirty="0"/>
            </a:br>
            <a:r>
              <a:rPr lang="tr-TR" dirty="0"/>
              <a:t>( Eşitliğin bir tarafındaki toplanan terim, eşitliğin diğer tarafına çıkan olarak geçer. )</a:t>
            </a:r>
            <a:br>
              <a:rPr lang="tr-TR" dirty="0"/>
            </a:br>
            <a:r>
              <a:rPr lang="tr-TR" dirty="0"/>
              <a:t/>
            </a:r>
            <a:br>
              <a:rPr lang="tr-TR" dirty="0"/>
            </a:br>
            <a:r>
              <a:rPr lang="tr-TR" dirty="0"/>
              <a:t>5 . x = 27</a:t>
            </a:r>
            <a:br>
              <a:rPr lang="tr-TR" dirty="0"/>
            </a:br>
            <a:r>
              <a:rPr lang="tr-TR" dirty="0"/>
              <a:t/>
            </a:r>
            <a:br>
              <a:rPr lang="tr-TR" dirty="0"/>
            </a:br>
            <a:r>
              <a:rPr lang="tr-TR" dirty="0"/>
              <a:t>çarpan</a:t>
            </a:r>
            <a:br>
              <a:rPr lang="tr-TR" dirty="0"/>
            </a:br>
            <a:r>
              <a:rPr lang="tr-TR" dirty="0"/>
              <a:t/>
            </a:r>
            <a:br>
              <a:rPr lang="tr-TR" dirty="0"/>
            </a:br>
            <a:r>
              <a:rPr lang="tr-TR" dirty="0"/>
              <a:t>x = 25 : 5</a:t>
            </a:r>
            <a:br>
              <a:rPr lang="tr-TR" dirty="0"/>
            </a:br>
            <a:r>
              <a:rPr lang="tr-TR" dirty="0"/>
              <a:t/>
            </a:r>
            <a:br>
              <a:rPr lang="tr-TR" dirty="0"/>
            </a:br>
            <a:r>
              <a:rPr lang="tr-TR" dirty="0"/>
              <a:t>bölen</a:t>
            </a:r>
            <a:br>
              <a:rPr lang="tr-TR" dirty="0"/>
            </a:br>
            <a:r>
              <a:rPr lang="tr-TR" dirty="0"/>
              <a:t/>
            </a:r>
            <a:br>
              <a:rPr lang="tr-TR" dirty="0"/>
            </a:br>
            <a:r>
              <a:rPr lang="tr-TR" dirty="0"/>
              <a:t>( Eşitliğin bir tarafındaki çarpan terim, eşitliğin diğer tarafına bölen olarak geçer.)</a:t>
            </a:r>
            <a:br>
              <a:rPr lang="tr-TR" dirty="0"/>
            </a:br>
            <a:r>
              <a:rPr lang="tr-TR" dirty="0"/>
              <a:t/>
            </a:r>
            <a:br>
              <a:rPr lang="tr-TR" dirty="0"/>
            </a:br>
            <a:r>
              <a:rPr lang="tr-TR" dirty="0"/>
              <a:t>x = 5 bulunur.</a:t>
            </a:r>
            <a:br>
              <a:rPr lang="tr-TR" dirty="0"/>
            </a:br>
            <a:r>
              <a:rPr lang="tr-TR" dirty="0"/>
              <a:t>Ç = {5} olur.</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11444712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404664"/>
            <a:ext cx="8229600" cy="1143000"/>
          </a:xfrm>
        </p:spPr>
        <p:txBody>
          <a:bodyPr>
            <a:normAutofit/>
          </a:bodyPr>
          <a:lstStyle/>
          <a:p>
            <a:pPr algn="ctr"/>
            <a:r>
              <a:rPr lang="tr-TR" b="1" dirty="0"/>
              <a:t>Tanım:</a:t>
            </a:r>
            <a:endParaRPr lang="tr-TR" dirty="0"/>
          </a:p>
        </p:txBody>
      </p:sp>
      <p:sp>
        <p:nvSpPr>
          <p:cNvPr id="3" name="İçerik Yer Tutucusu 2"/>
          <p:cNvSpPr>
            <a:spLocks noGrp="1"/>
          </p:cNvSpPr>
          <p:nvPr>
            <p:ph idx="1"/>
          </p:nvPr>
        </p:nvSpPr>
        <p:spPr>
          <a:xfrm>
            <a:off x="457200" y="1484784"/>
            <a:ext cx="8229600" cy="4839816"/>
          </a:xfrm>
        </p:spPr>
        <p:txBody>
          <a:bodyPr>
            <a:normAutofit fontScale="92500"/>
          </a:bodyPr>
          <a:lstStyle/>
          <a:p>
            <a:pPr marL="0" indent="0">
              <a:buNone/>
            </a:pPr>
            <a:r>
              <a:rPr lang="tr-TR" dirty="0"/>
              <a:t> </a:t>
            </a:r>
            <a:r>
              <a:rPr lang="tr-TR" dirty="0" smtClean="0"/>
              <a:t> </a:t>
            </a:r>
            <a:r>
              <a:rPr lang="tr-TR" dirty="0" err="1" smtClean="0"/>
              <a:t>a.b</a:t>
            </a:r>
            <a:r>
              <a:rPr lang="tr-TR" dirty="0" smtClean="0"/>
              <a:t> € R</a:t>
            </a:r>
            <a:r>
              <a:rPr lang="tr-TR" dirty="0"/>
              <a:t> olmak üzere  </a:t>
            </a:r>
            <a:r>
              <a:rPr lang="tr-TR" dirty="0" err="1" smtClean="0"/>
              <a:t>ax+b</a:t>
            </a:r>
            <a:r>
              <a:rPr lang="tr-TR" dirty="0" smtClean="0"/>
              <a:t>=0</a:t>
            </a:r>
            <a:r>
              <a:rPr lang="tr-TR" dirty="0"/>
              <a:t>  açık önermesine </a:t>
            </a:r>
            <a:r>
              <a:rPr lang="tr-TR" b="1" dirty="0"/>
              <a:t>birinci dereceden bir bilinmeyenli denklem</a:t>
            </a:r>
            <a:r>
              <a:rPr lang="tr-TR" dirty="0"/>
              <a:t> denir.</a:t>
            </a:r>
          </a:p>
          <a:p>
            <a:pPr marL="0" indent="0">
              <a:buNone/>
            </a:pPr>
            <a:r>
              <a:rPr lang="tr-TR" dirty="0"/>
              <a:t> </a:t>
            </a:r>
          </a:p>
          <a:p>
            <a:pPr marL="0" indent="0">
              <a:buNone/>
            </a:pPr>
            <a:r>
              <a:rPr lang="tr-TR" dirty="0"/>
              <a:t> </a:t>
            </a:r>
            <a:r>
              <a:rPr lang="tr-TR" dirty="0" err="1"/>
              <a:t>ax+b</a:t>
            </a:r>
            <a:r>
              <a:rPr lang="tr-TR" dirty="0"/>
              <a:t>=0 </a:t>
            </a:r>
            <a:r>
              <a:rPr lang="tr-TR" dirty="0" smtClean="0"/>
              <a:t>denkleminde</a:t>
            </a:r>
            <a:r>
              <a:rPr lang="tr-TR" dirty="0"/>
              <a:t>; x yerine yazıldığında eşitliği sağlayan sayıya denklemin bir kökü, köklerin kümesine çözüm kümesi, çözüm kümesini bulmaya denklemi çözmek denir.</a:t>
            </a:r>
          </a:p>
          <a:p>
            <a:pPr marL="0" indent="0">
              <a:buNone/>
            </a:pPr>
            <a:endParaRPr lang="tr-TR" dirty="0"/>
          </a:p>
          <a:p>
            <a:pPr marL="0" indent="0">
              <a:buNone/>
            </a:pPr>
            <a:r>
              <a:rPr lang="tr-TR" dirty="0" err="1"/>
              <a:t>ax+b</a:t>
            </a:r>
            <a:r>
              <a:rPr lang="tr-TR" dirty="0"/>
              <a:t>=0 </a:t>
            </a:r>
            <a:r>
              <a:rPr lang="tr-TR" dirty="0" smtClean="0"/>
              <a:t>denkleminin </a:t>
            </a:r>
            <a:r>
              <a:rPr lang="tr-TR" dirty="0"/>
              <a:t>çözümü için üç hal vardır.</a:t>
            </a:r>
          </a:p>
          <a:p>
            <a:pPr marL="0" indent="0">
              <a:buNone/>
            </a:pPr>
            <a:r>
              <a:rPr lang="tr-TR" dirty="0"/>
              <a:t> </a:t>
            </a:r>
          </a:p>
          <a:p>
            <a:pPr marL="0" indent="0">
              <a:buNone/>
            </a:pPr>
            <a:r>
              <a:rPr lang="tr-TR" dirty="0" err="1"/>
              <a:t>ax+b</a:t>
            </a:r>
            <a:r>
              <a:rPr lang="tr-TR" dirty="0"/>
              <a:t>=0 </a:t>
            </a:r>
            <a:r>
              <a:rPr lang="tr-TR" dirty="0" smtClean="0"/>
              <a:t>denkleminin </a:t>
            </a:r>
            <a:r>
              <a:rPr lang="tr-TR" dirty="0"/>
              <a:t>çözümü için ;</a:t>
            </a:r>
          </a:p>
          <a:p>
            <a:pPr marL="0" indent="0">
              <a:buNone/>
            </a:pPr>
            <a:r>
              <a:rPr lang="tr-TR" dirty="0"/>
              <a:t> </a:t>
            </a:r>
          </a:p>
          <a:p>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16143865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0"/>
            <a:ext cx="8892480" cy="6858000"/>
          </a:xfrm>
        </p:spPr>
        <p:txBody>
          <a:bodyPr/>
          <a:lstStyle/>
          <a:p>
            <a:endParaRPr lang="tr-TR" dirty="0" smtClean="0"/>
          </a:p>
          <a:p>
            <a:endParaRPr lang="tr-TR" dirty="0"/>
          </a:p>
          <a:p>
            <a:endParaRPr lang="tr-TR" dirty="0" smtClean="0"/>
          </a:p>
          <a:p>
            <a:r>
              <a:rPr lang="tr-TR" dirty="0" smtClean="0"/>
              <a:t>1-</a:t>
            </a:r>
            <a:endParaRPr lang="tr-TR" dirty="0"/>
          </a:p>
        </p:txBody>
      </p:sp>
      <p:pic>
        <p:nvPicPr>
          <p:cNvPr id="4" name="Picture 27" descr="http://bilgiyelpazesi.net/egitim_ogretim/konu_anlatimli_dersler/matematik_dersi_ile_ilgili_konu_anlatimlar/birinci_dereceden_denklemler_ozellikleri_dosyalar/image003.gif"/>
          <p:cNvPicPr/>
          <p:nvPr/>
        </p:nvPicPr>
        <p:blipFill>
          <a:blip r:embed="rId2">
            <a:extLst>
              <a:ext uri="{28A0092B-C50C-407E-A947-70E740481C1C}">
                <a14:useLocalDpi xmlns:a14="http://schemas.microsoft.com/office/drawing/2010/main" val="0"/>
              </a:ext>
            </a:extLst>
          </a:blip>
          <a:srcRect/>
          <a:stretch>
            <a:fillRect/>
          </a:stretch>
        </p:blipFill>
        <p:spPr bwMode="auto">
          <a:xfrm>
            <a:off x="467544" y="2348880"/>
            <a:ext cx="4536504" cy="2160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1643601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0"/>
            <a:ext cx="8820472" cy="6858000"/>
          </a:xfrm>
        </p:spPr>
        <p:txBody>
          <a:bodyPr/>
          <a:lstStyle/>
          <a:p>
            <a:endParaRPr lang="tr-TR" dirty="0" smtClean="0"/>
          </a:p>
          <a:p>
            <a:endParaRPr lang="tr-TR" dirty="0"/>
          </a:p>
          <a:p>
            <a:r>
              <a:rPr lang="tr-TR" dirty="0" smtClean="0"/>
              <a:t>2-</a:t>
            </a:r>
          </a:p>
          <a:p>
            <a:endParaRPr lang="tr-TR" dirty="0" smtClean="0"/>
          </a:p>
          <a:p>
            <a:endParaRPr lang="tr-TR" dirty="0"/>
          </a:p>
          <a:p>
            <a:endParaRPr lang="tr-TR" dirty="0" smtClean="0"/>
          </a:p>
          <a:p>
            <a:endParaRPr lang="tr-TR" dirty="0"/>
          </a:p>
          <a:p>
            <a:endParaRPr lang="tr-TR" dirty="0" smtClean="0"/>
          </a:p>
          <a:p>
            <a:r>
              <a:rPr lang="tr-TR" dirty="0" smtClean="0"/>
              <a:t>3-</a:t>
            </a:r>
          </a:p>
          <a:p>
            <a:endParaRPr lang="tr-TR" dirty="0"/>
          </a:p>
        </p:txBody>
      </p:sp>
      <p:pic>
        <p:nvPicPr>
          <p:cNvPr id="4" name="Picture 26" descr="http://bilgiyelpazesi.net/egitim_ogretim/konu_anlatimli_dersler/matematik_dersi_ile_ilgili_konu_anlatimlar/birinci_dereceden_denklemler_ozellikleri_dosyalar/image004.gif"/>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772816"/>
            <a:ext cx="2664296" cy="1008112"/>
          </a:xfrm>
          <a:prstGeom prst="rect">
            <a:avLst/>
          </a:prstGeom>
          <a:noFill/>
          <a:ln>
            <a:noFill/>
          </a:ln>
        </p:spPr>
      </p:pic>
      <p:pic>
        <p:nvPicPr>
          <p:cNvPr id="5" name="Picture 25" descr="http://bilgiyelpazesi.net/egitim_ogretim/konu_anlatimli_dersler/matematik_dersi_ile_ilgili_konu_anlatimlar/birinci_dereceden_denklemler_ozellikleri_dosyalar/image005.gif"/>
          <p:cNvPicPr/>
          <p:nvPr/>
        </p:nvPicPr>
        <p:blipFill>
          <a:blip r:embed="rId3">
            <a:extLst>
              <a:ext uri="{28A0092B-C50C-407E-A947-70E740481C1C}">
                <a14:useLocalDpi xmlns:a14="http://schemas.microsoft.com/office/drawing/2010/main" val="0"/>
              </a:ext>
            </a:extLst>
          </a:blip>
          <a:srcRect/>
          <a:stretch>
            <a:fillRect/>
          </a:stretch>
        </p:blipFill>
        <p:spPr bwMode="auto">
          <a:xfrm>
            <a:off x="827584" y="4797152"/>
            <a:ext cx="2592288" cy="936104"/>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6085795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908720"/>
            <a:ext cx="8229600" cy="938368"/>
          </a:xfrm>
        </p:spPr>
        <p:txBody>
          <a:bodyPr>
            <a:normAutofit fontScale="90000"/>
          </a:bodyPr>
          <a:lstStyle/>
          <a:p>
            <a:pPr algn="ctr"/>
            <a:r>
              <a:rPr lang="tr-TR" b="1" dirty="0" smtClean="0"/>
              <a:t/>
            </a:r>
            <a:br>
              <a:rPr lang="tr-TR" b="1" dirty="0" smtClean="0"/>
            </a:br>
            <a:r>
              <a:rPr lang="tr-TR" b="1" dirty="0"/>
              <a:t/>
            </a:r>
            <a:br>
              <a:rPr lang="tr-TR" b="1" dirty="0"/>
            </a:br>
            <a:r>
              <a:rPr lang="tr-TR" b="1" dirty="0" smtClean="0"/>
              <a:t/>
            </a:r>
            <a:br>
              <a:rPr lang="tr-TR" b="1" dirty="0" smtClean="0"/>
            </a:br>
            <a:r>
              <a:rPr lang="tr-TR" b="1" dirty="0"/>
              <a:t/>
            </a:r>
            <a:br>
              <a:rPr lang="tr-TR" b="1" dirty="0"/>
            </a:br>
            <a:r>
              <a:rPr lang="tr-TR" b="1" dirty="0" smtClean="0"/>
              <a:t/>
            </a:r>
            <a:br>
              <a:rPr lang="tr-TR" b="1" dirty="0" smtClean="0"/>
            </a:br>
            <a:r>
              <a:rPr lang="tr-TR" b="1" dirty="0"/>
              <a:t/>
            </a:r>
            <a:br>
              <a:rPr lang="tr-TR" b="1" dirty="0"/>
            </a:br>
            <a:r>
              <a:rPr lang="tr-TR" dirty="0"/>
              <a:t/>
            </a:r>
            <a:br>
              <a:rPr lang="tr-TR" dirty="0"/>
            </a:br>
            <a:r>
              <a:rPr lang="tr-TR" b="1" dirty="0"/>
              <a:t>Teorem:</a:t>
            </a:r>
            <a:endParaRPr lang="tr-TR" dirty="0"/>
          </a:p>
        </p:txBody>
      </p:sp>
      <p:sp>
        <p:nvSpPr>
          <p:cNvPr id="3" name="İçerik Yer Tutucusu 2"/>
          <p:cNvSpPr>
            <a:spLocks noGrp="1"/>
          </p:cNvSpPr>
          <p:nvPr>
            <p:ph idx="1"/>
          </p:nvPr>
        </p:nvSpPr>
        <p:spPr/>
        <p:txBody>
          <a:bodyPr/>
          <a:lstStyle/>
          <a:p>
            <a:r>
              <a:rPr lang="tr-TR" dirty="0"/>
              <a:t>P(x) ve Q(x) birer </a:t>
            </a:r>
            <a:r>
              <a:rPr lang="tr-TR" dirty="0" err="1"/>
              <a:t>polinom</a:t>
            </a:r>
            <a:r>
              <a:rPr lang="tr-TR" dirty="0"/>
              <a:t>,    olmak üzere,</a:t>
            </a:r>
          </a:p>
          <a:p>
            <a:endParaRPr lang="tr-TR" dirty="0"/>
          </a:p>
        </p:txBody>
      </p:sp>
      <p:pic>
        <p:nvPicPr>
          <p:cNvPr id="4" name="Picture 23" descr="http://bilgiyelpazesi.net/egitim_ogretim/konu_anlatimli_dersler/matematik_dersi_ile_ilgili_konu_anlatimlar/birinci_dereceden_denklemler_ozellikleri_dosyalar/image007.gif"/>
          <p:cNvPicPr/>
          <p:nvPr/>
        </p:nvPicPr>
        <p:blipFill>
          <a:blip r:embed="rId2">
            <a:extLst>
              <a:ext uri="{28A0092B-C50C-407E-A947-70E740481C1C}">
                <a14:useLocalDpi xmlns:a14="http://schemas.microsoft.com/office/drawing/2010/main" val="0"/>
              </a:ext>
            </a:extLst>
          </a:blip>
          <a:srcRect/>
          <a:stretch>
            <a:fillRect/>
          </a:stretch>
        </p:blipFill>
        <p:spPr bwMode="auto">
          <a:xfrm>
            <a:off x="683568" y="2852936"/>
            <a:ext cx="4248472" cy="2088232"/>
          </a:xfrm>
          <a:prstGeom prst="rect">
            <a:avLst/>
          </a:prstGeom>
          <a:noFill/>
          <a:ln>
            <a:noFill/>
          </a:ln>
        </p:spPr>
      </p:pic>
      <p:sp>
        <p:nvSpPr>
          <p:cNvPr id="5" name="Altbilgi Yer Tutucusu 4"/>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50317604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a:p>
          <a:p>
            <a:endParaRPr lang="tr-TR" dirty="0" smtClean="0"/>
          </a:p>
          <a:p>
            <a:endParaRPr lang="tr-TR" dirty="0" smtClean="0"/>
          </a:p>
          <a:p>
            <a:r>
              <a:rPr lang="tr-TR" dirty="0"/>
              <a:t>Örnek</a:t>
            </a:r>
            <a:r>
              <a:rPr lang="tr-TR" dirty="0" smtClean="0"/>
              <a:t>:</a:t>
            </a:r>
          </a:p>
          <a:p>
            <a:endParaRPr lang="tr-TR" dirty="0"/>
          </a:p>
          <a:p>
            <a:endParaRPr lang="tr-TR" dirty="0"/>
          </a:p>
          <a:p>
            <a:r>
              <a:rPr lang="tr-TR" dirty="0"/>
              <a:t>(Paydayı sıfır yapan değerler kök olarak alınamazlar.)</a:t>
            </a:r>
          </a:p>
          <a:p>
            <a:endParaRPr lang="tr-TR" dirty="0"/>
          </a:p>
        </p:txBody>
      </p:sp>
      <p:pic>
        <p:nvPicPr>
          <p:cNvPr id="4" name="Picture 22" descr="http://bilgiyelpazesi.net/egitim_ogretim/konu_anlatimli_dersler/matematik_dersi_ile_ilgili_konu_anlatimlar/birinci_dereceden_denklemler_ozellikleri_dosyalar/image008.gif"/>
          <p:cNvPicPr/>
          <p:nvPr/>
        </p:nvPicPr>
        <p:blipFill>
          <a:blip r:embed="rId2">
            <a:extLst>
              <a:ext uri="{28A0092B-C50C-407E-A947-70E740481C1C}">
                <a14:useLocalDpi xmlns:a14="http://schemas.microsoft.com/office/drawing/2010/main" val="0"/>
              </a:ext>
            </a:extLst>
          </a:blip>
          <a:srcRect/>
          <a:stretch>
            <a:fillRect/>
          </a:stretch>
        </p:blipFill>
        <p:spPr bwMode="auto">
          <a:xfrm>
            <a:off x="942047" y="2564904"/>
            <a:ext cx="3456384" cy="635888"/>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3128485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a:t/>
            </a:r>
            <a:br>
              <a:rPr lang="tr-TR" dirty="0"/>
            </a:br>
            <a:r>
              <a:rPr lang="tr-TR" b="1" dirty="0"/>
              <a:t>Teorem:</a:t>
            </a:r>
            <a:endParaRPr lang="tr-TR" dirty="0"/>
          </a:p>
        </p:txBody>
      </p:sp>
      <p:sp>
        <p:nvSpPr>
          <p:cNvPr id="3" name="İçerik Yer Tutucusu 2"/>
          <p:cNvSpPr>
            <a:spLocks noGrp="1"/>
          </p:cNvSpPr>
          <p:nvPr>
            <p:ph idx="1"/>
          </p:nvPr>
        </p:nvSpPr>
        <p:spPr/>
        <p:txBody>
          <a:bodyPr/>
          <a:lstStyle/>
          <a:p>
            <a:r>
              <a:rPr lang="tr-TR" dirty="0"/>
              <a:t>Bir denklemde, bazı terimler eşitliğin diğer tarafına işaret değiştirerek geçirilirse, elde edilen yeni denklem ilk denkleme </a:t>
            </a:r>
            <a:r>
              <a:rPr lang="tr-TR" dirty="0">
                <a:hlinkClick r:id="rId2"/>
              </a:rPr>
              <a:t>(bilgi yelpazesi.net)</a:t>
            </a:r>
            <a:r>
              <a:rPr lang="tr-TR" dirty="0"/>
              <a:t> denktir.</a:t>
            </a:r>
          </a:p>
          <a:p>
            <a:endParaRPr lang="tr-TR" dirty="0"/>
          </a:p>
          <a:p>
            <a:r>
              <a:rPr lang="tr-TR" dirty="0"/>
              <a:t>Örnek:</a:t>
            </a:r>
          </a:p>
          <a:p>
            <a:endParaRPr lang="tr-TR" dirty="0"/>
          </a:p>
        </p:txBody>
      </p:sp>
      <p:pic>
        <p:nvPicPr>
          <p:cNvPr id="4" name="Picture 21" descr="http://bilgiyelpazesi.net/egitim_ogretim/konu_anlatimli_dersler/matematik_dersi_ile_ilgili_konu_anlatimlar/birinci_dereceden_denklemler_ozellikleri_dosyalar/image009.gif"/>
          <p:cNvPicPr/>
          <p:nvPr/>
        </p:nvPicPr>
        <p:blipFill>
          <a:blip r:embed="rId3">
            <a:extLst>
              <a:ext uri="{28A0092B-C50C-407E-A947-70E740481C1C}">
                <a14:useLocalDpi xmlns:a14="http://schemas.microsoft.com/office/drawing/2010/main" val="0"/>
              </a:ext>
            </a:extLst>
          </a:blip>
          <a:srcRect/>
          <a:stretch>
            <a:fillRect/>
          </a:stretch>
        </p:blipFill>
        <p:spPr bwMode="auto">
          <a:xfrm>
            <a:off x="827584" y="4653136"/>
            <a:ext cx="2448272" cy="864096"/>
          </a:xfrm>
          <a:prstGeom prst="rect">
            <a:avLst/>
          </a:prstGeom>
          <a:noFill/>
          <a:ln>
            <a:noFill/>
          </a:ln>
        </p:spPr>
      </p:pic>
      <p:sp>
        <p:nvSpPr>
          <p:cNvPr id="5" name="Altbilgi Yer Tutucusu 4"/>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4303313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116632"/>
            <a:ext cx="8229600" cy="1143000"/>
          </a:xfrm>
        </p:spPr>
        <p:txBody>
          <a:bodyPr>
            <a:normAutofit fontScale="90000"/>
          </a:bodyPr>
          <a:lstStyle/>
          <a:p>
            <a:pPr algn="ctr"/>
            <a:r>
              <a:rPr lang="tr-TR" dirty="0"/>
              <a:t/>
            </a:r>
            <a:br>
              <a:rPr lang="tr-TR" dirty="0"/>
            </a:br>
            <a:r>
              <a:rPr lang="tr-TR" b="1" dirty="0"/>
              <a:t>Teorem:</a:t>
            </a:r>
            <a:endParaRPr lang="tr-TR" dirty="0"/>
          </a:p>
        </p:txBody>
      </p:sp>
      <p:sp>
        <p:nvSpPr>
          <p:cNvPr id="3" name="İçerik Yer Tutucusu 2"/>
          <p:cNvSpPr>
            <a:spLocks noGrp="1"/>
          </p:cNvSpPr>
          <p:nvPr>
            <p:ph idx="1"/>
          </p:nvPr>
        </p:nvSpPr>
        <p:spPr>
          <a:xfrm>
            <a:off x="457200" y="1196752"/>
            <a:ext cx="8229600" cy="5127848"/>
          </a:xfrm>
        </p:spPr>
        <p:txBody>
          <a:bodyPr/>
          <a:lstStyle/>
          <a:p>
            <a:r>
              <a:rPr lang="tr-TR" dirty="0"/>
              <a:t>Bir denklemin her iki tarafı sıfırdan farklı bir </a:t>
            </a:r>
            <a:r>
              <a:rPr lang="tr-TR" dirty="0" err="1"/>
              <a:t>gerçel</a:t>
            </a:r>
            <a:r>
              <a:rPr lang="tr-TR" dirty="0"/>
              <a:t> sayı ile çarpılır veya bölünürse, elde edilen yeni denklem ilk denkleme denktir.</a:t>
            </a:r>
          </a:p>
          <a:p>
            <a:endParaRPr lang="tr-TR" dirty="0"/>
          </a:p>
        </p:txBody>
      </p:sp>
      <p:pic>
        <p:nvPicPr>
          <p:cNvPr id="4" name="Picture 20" descr="http://bilgiyelpazesi.net/egitim_ogretim/konu_anlatimli_dersler/matematik_dersi_ile_ilgili_konu_anlatimlar/birinci_dereceden_denklemler_ozellikleri_dosyalar/image010.gif"/>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564904"/>
            <a:ext cx="4176464" cy="3888432"/>
          </a:xfrm>
          <a:prstGeom prst="rect">
            <a:avLst/>
          </a:prstGeom>
          <a:noFill/>
          <a:ln>
            <a:noFill/>
          </a:ln>
        </p:spPr>
      </p:pic>
      <p:sp>
        <p:nvSpPr>
          <p:cNvPr id="5" name="Altbilgi Yer Tutucusu 4"/>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82167482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324600"/>
          </a:xfrm>
        </p:spPr>
        <p:txBody>
          <a:bodyPr/>
          <a:lstStyle/>
          <a:p>
            <a:endParaRPr lang="tr-TR" dirty="0" smtClean="0"/>
          </a:p>
          <a:p>
            <a:endParaRPr lang="tr-TR" dirty="0"/>
          </a:p>
          <a:p>
            <a:r>
              <a:rPr lang="tr-TR" dirty="0"/>
              <a:t>2</a:t>
            </a:r>
            <a:r>
              <a:rPr lang="tr-TR" dirty="0" smtClean="0"/>
              <a:t>.</a:t>
            </a:r>
          </a:p>
          <a:p>
            <a:endParaRPr lang="tr-TR" dirty="0"/>
          </a:p>
          <a:p>
            <a:pPr marL="0" indent="0">
              <a:buNone/>
            </a:pPr>
            <a:r>
              <a:rPr lang="tr-TR" dirty="0"/>
              <a:t>denkleminin çözüm kümesini bulup, analitik düzlemde gösteriniz.</a:t>
            </a:r>
          </a:p>
          <a:p>
            <a:pPr marL="0" indent="0">
              <a:buNone/>
            </a:pPr>
            <a:r>
              <a:rPr lang="tr-TR" dirty="0"/>
              <a:t>Çözüm:</a:t>
            </a:r>
          </a:p>
          <a:p>
            <a:endParaRPr lang="tr-TR" dirty="0"/>
          </a:p>
        </p:txBody>
      </p:sp>
      <p:pic>
        <p:nvPicPr>
          <p:cNvPr id="4" name="Picture 19" descr="http://bilgiyelpazesi.net/egitim_ogretim/konu_anlatimli_dersler/matematik_dersi_ile_ilgili_konu_anlatimlar/birinci_dereceden_denklemler_ozellikleri_dosyalar/image011.gif"/>
          <p:cNvPicPr/>
          <p:nvPr/>
        </p:nvPicPr>
        <p:blipFill>
          <a:blip r:embed="rId2">
            <a:extLst>
              <a:ext uri="{28A0092B-C50C-407E-A947-70E740481C1C}">
                <a14:useLocalDpi xmlns:a14="http://schemas.microsoft.com/office/drawing/2010/main" val="0"/>
              </a:ext>
            </a:extLst>
          </a:blip>
          <a:srcRect/>
          <a:stretch>
            <a:fillRect/>
          </a:stretch>
        </p:blipFill>
        <p:spPr bwMode="auto">
          <a:xfrm>
            <a:off x="683568" y="1484784"/>
            <a:ext cx="1008112" cy="360804"/>
          </a:xfrm>
          <a:prstGeom prst="rect">
            <a:avLst/>
          </a:prstGeom>
          <a:noFill/>
          <a:ln>
            <a:noFill/>
          </a:ln>
        </p:spPr>
      </p:pic>
      <p:pic>
        <p:nvPicPr>
          <p:cNvPr id="5" name="Picture 18" descr="http://bilgiyelpazesi.net/egitim_ogretim/konu_anlatimli_dersler/matematik_dersi_ile_ilgili_konu_anlatimlar/birinci_dereceden_denklemler_ozellikleri_dosyalar/image012.gif"/>
          <p:cNvPicPr/>
          <p:nvPr/>
        </p:nvPicPr>
        <p:blipFill>
          <a:blip r:embed="rId3">
            <a:extLst>
              <a:ext uri="{28A0092B-C50C-407E-A947-70E740481C1C}">
                <a14:useLocalDpi xmlns:a14="http://schemas.microsoft.com/office/drawing/2010/main" val="0"/>
              </a:ext>
            </a:extLst>
          </a:blip>
          <a:srcRect/>
          <a:stretch>
            <a:fillRect/>
          </a:stretch>
        </p:blipFill>
        <p:spPr bwMode="auto">
          <a:xfrm>
            <a:off x="827584" y="3789040"/>
            <a:ext cx="5040560" cy="1584176"/>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71099299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a:p>
          <a:p>
            <a:r>
              <a:rPr lang="tr-TR" dirty="0"/>
              <a:t>Örnek:</a:t>
            </a:r>
          </a:p>
          <a:p>
            <a:endParaRPr lang="tr-TR" dirty="0" smtClean="0"/>
          </a:p>
          <a:p>
            <a:endParaRPr lang="tr-TR" dirty="0"/>
          </a:p>
          <a:p>
            <a:endParaRPr lang="tr-TR" dirty="0" smtClean="0"/>
          </a:p>
          <a:p>
            <a:endParaRPr lang="tr-TR" dirty="0"/>
          </a:p>
          <a:p>
            <a:endParaRPr lang="tr-TR" dirty="0" smtClean="0"/>
          </a:p>
          <a:p>
            <a:endParaRPr lang="tr-TR" dirty="0"/>
          </a:p>
          <a:p>
            <a:r>
              <a:rPr lang="tr-TR" dirty="0"/>
              <a:t>denkleminin çözüm kümesini bulup, analitik düzlemde gösteriniz.</a:t>
            </a:r>
          </a:p>
        </p:txBody>
      </p:sp>
      <p:pic>
        <p:nvPicPr>
          <p:cNvPr id="4" name="Picture 17" descr="http://bilgiyelpazesi.net/egitim_ogretim/konu_anlatimli_dersler/matematik_dersi_ile_ilgili_konu_anlatimlar/birinci_dereceden_denklemler_ozellikleri_dosyalar/image013.gif"/>
          <p:cNvPicPr/>
          <p:nvPr/>
        </p:nvPicPr>
        <p:blipFill>
          <a:blip r:embed="rId2">
            <a:extLst>
              <a:ext uri="{28A0092B-C50C-407E-A947-70E740481C1C}">
                <a14:useLocalDpi xmlns:a14="http://schemas.microsoft.com/office/drawing/2010/main" val="0"/>
              </a:ext>
            </a:extLst>
          </a:blip>
          <a:srcRect/>
          <a:stretch>
            <a:fillRect/>
          </a:stretch>
        </p:blipFill>
        <p:spPr bwMode="auto">
          <a:xfrm>
            <a:off x="755576" y="1772816"/>
            <a:ext cx="1800200" cy="1872208"/>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89876725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O </a:t>
            </a:r>
            <a:r>
              <a:rPr lang="tr-TR" dirty="0"/>
              <a:t>HALDE; </a:t>
            </a:r>
          </a:p>
        </p:txBody>
      </p:sp>
      <p:sp>
        <p:nvSpPr>
          <p:cNvPr id="3" name="İçerik Yer Tutucusu 2"/>
          <p:cNvSpPr>
            <a:spLocks noGrp="1"/>
          </p:cNvSpPr>
          <p:nvPr>
            <p:ph idx="1"/>
          </p:nvPr>
        </p:nvSpPr>
        <p:spPr/>
        <p:txBody>
          <a:bodyPr/>
          <a:lstStyle/>
          <a:p>
            <a:r>
              <a:rPr lang="tr-TR" sz="2800" dirty="0" smtClean="0"/>
              <a:t>5x </a:t>
            </a:r>
            <a:r>
              <a:rPr lang="tr-TR" sz="2800" dirty="0"/>
              <a:t>– 5 = 15, y + 2 = 6 açık önermeleri bir bilinmeyenli birinci dereceden bir denklemdir.</a:t>
            </a:r>
            <a:br>
              <a:rPr lang="tr-TR" sz="2800" dirty="0"/>
            </a:br>
            <a:r>
              <a:rPr lang="tr-TR" sz="2800" dirty="0"/>
              <a:t>2x + y = 9 açık önermesi iki bilinmeyenli birinci dereceden bir denklemdir.</a:t>
            </a:r>
            <a:br>
              <a:rPr lang="tr-TR" sz="2800" dirty="0"/>
            </a:br>
            <a:r>
              <a:rPr lang="tr-TR" sz="2800" dirty="0"/>
              <a:t>x + y + z = 4 açık önermesi üç bilinmeyenli birinci dereceden bir denklemdir.</a:t>
            </a:r>
            <a:br>
              <a:rPr lang="tr-TR" sz="2800" dirty="0"/>
            </a:br>
            <a:r>
              <a:rPr lang="tr-TR" sz="2800" dirty="0"/>
              <a:t>x² - 9 = 16 açık önermesi ikinci dereceden bir bilinmeyenli denklemdir.</a:t>
            </a:r>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655436194"/>
      </p:ext>
    </p:extLst>
  </p:cSld>
  <p:clrMapOvr>
    <a:masterClrMapping/>
  </p:clrMapOvr>
  <p:transition spd="slow">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a:p>
          <a:p>
            <a:r>
              <a:rPr lang="tr-TR" dirty="0"/>
              <a:t>Çözüm:</a:t>
            </a:r>
          </a:p>
          <a:p>
            <a:endParaRPr lang="tr-TR" dirty="0" smtClean="0"/>
          </a:p>
          <a:p>
            <a:endParaRPr lang="tr-TR" dirty="0"/>
          </a:p>
          <a:p>
            <a:endParaRPr lang="tr-TR" dirty="0" smtClean="0"/>
          </a:p>
          <a:p>
            <a:r>
              <a:rPr lang="tr-TR" dirty="0"/>
              <a:t>farklı iki noktadan bir ve yalnız bir doğru geçtiğinden, bu  iki noktayı birleştirerek aranan doğruyu çizebiliriz.</a:t>
            </a:r>
          </a:p>
          <a:p>
            <a:endParaRPr lang="tr-TR" dirty="0"/>
          </a:p>
        </p:txBody>
      </p:sp>
      <p:pic>
        <p:nvPicPr>
          <p:cNvPr id="4" name="Picture 15" descr="http://bilgiyelpazesi.net/egitim_ogretim/konu_anlatimli_dersler/matematik_dersi_ile_ilgili_konu_anlatimlar/birinci_dereceden_denklemler_ozellikleri_dosyalar/image015.gif"/>
          <p:cNvPicPr/>
          <p:nvPr/>
        </p:nvPicPr>
        <p:blipFill>
          <a:blip r:embed="rId2">
            <a:extLst>
              <a:ext uri="{28A0092B-C50C-407E-A947-70E740481C1C}">
                <a14:useLocalDpi xmlns:a14="http://schemas.microsoft.com/office/drawing/2010/main" val="0"/>
              </a:ext>
            </a:extLst>
          </a:blip>
          <a:srcRect/>
          <a:stretch>
            <a:fillRect/>
          </a:stretch>
        </p:blipFill>
        <p:spPr bwMode="auto">
          <a:xfrm>
            <a:off x="798565" y="1556792"/>
            <a:ext cx="1872208" cy="720080"/>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70222552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a:t/>
            </a:r>
            <a:br>
              <a:rPr lang="tr-TR" dirty="0"/>
            </a:br>
            <a:r>
              <a:rPr lang="tr-TR" b="1" dirty="0"/>
              <a:t>Tanım:</a:t>
            </a:r>
            <a:endParaRPr lang="tr-TR" dirty="0"/>
          </a:p>
        </p:txBody>
      </p:sp>
      <p:sp>
        <p:nvSpPr>
          <p:cNvPr id="3" name="İçerik Yer Tutucusu 2"/>
          <p:cNvSpPr>
            <a:spLocks noGrp="1"/>
          </p:cNvSpPr>
          <p:nvPr>
            <p:ph idx="1"/>
          </p:nvPr>
        </p:nvSpPr>
        <p:spPr/>
        <p:txBody>
          <a:bodyPr/>
          <a:lstStyle/>
          <a:p>
            <a:r>
              <a:rPr lang="tr-TR" dirty="0"/>
              <a:t>İki veya daha çok denklemi birlikte sağlayan değerleri bulmak için verilen denklemlere, denklem sistemi denir.</a:t>
            </a:r>
          </a:p>
          <a:p>
            <a:r>
              <a:rPr lang="tr-TR" dirty="0"/>
              <a:t>Örnek:</a:t>
            </a:r>
          </a:p>
          <a:p>
            <a:endParaRPr lang="tr-TR" dirty="0"/>
          </a:p>
          <a:p>
            <a:endParaRPr lang="tr-TR" dirty="0"/>
          </a:p>
        </p:txBody>
      </p:sp>
      <p:pic>
        <p:nvPicPr>
          <p:cNvPr id="4" name="Picture 14" descr="http://bilgiyelpazesi.net/egitim_ogretim/konu_anlatimli_dersler/matematik_dersi_ile_ilgili_konu_anlatimlar/birinci_dereceden_denklemler_ozellikleri_dosyalar/image016.gif"/>
          <p:cNvPicPr/>
          <p:nvPr/>
        </p:nvPicPr>
        <p:blipFill>
          <a:blip r:embed="rId2">
            <a:extLst>
              <a:ext uri="{28A0092B-C50C-407E-A947-70E740481C1C}">
                <a14:useLocalDpi xmlns:a14="http://schemas.microsoft.com/office/drawing/2010/main" val="0"/>
              </a:ext>
            </a:extLst>
          </a:blip>
          <a:srcRect/>
          <a:stretch>
            <a:fillRect/>
          </a:stretch>
        </p:blipFill>
        <p:spPr bwMode="auto">
          <a:xfrm>
            <a:off x="755576" y="3933056"/>
            <a:ext cx="4032448" cy="936104"/>
          </a:xfrm>
          <a:prstGeom prst="rect">
            <a:avLst/>
          </a:prstGeom>
          <a:noFill/>
          <a:ln>
            <a:noFill/>
          </a:ln>
        </p:spPr>
      </p:pic>
      <p:sp>
        <p:nvSpPr>
          <p:cNvPr id="5" name="Altbilgi Yer Tutucusu 4"/>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61513145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a:t/>
            </a:r>
            <a:br>
              <a:rPr lang="tr-TR" dirty="0"/>
            </a:br>
            <a:r>
              <a:rPr lang="tr-TR" b="1" dirty="0"/>
              <a:t>Teorem:</a:t>
            </a:r>
            <a:endParaRPr lang="tr-TR" dirty="0"/>
          </a:p>
        </p:txBody>
      </p:sp>
      <p:sp>
        <p:nvSpPr>
          <p:cNvPr id="3" name="İçerik Yer Tutucusu 2"/>
          <p:cNvSpPr>
            <a:spLocks noGrp="1"/>
          </p:cNvSpPr>
          <p:nvPr>
            <p:ph idx="1"/>
          </p:nvPr>
        </p:nvSpPr>
        <p:spPr/>
        <p:txBody>
          <a:bodyPr/>
          <a:lstStyle/>
          <a:p>
            <a:r>
              <a:rPr lang="tr-TR" dirty="0"/>
              <a:t>Verilen bir denklem sisteminde, denklemlerden birine (veya ikisine birden) denk denklem  alınarak </a:t>
            </a:r>
            <a:r>
              <a:rPr lang="tr-TR" dirty="0" err="1"/>
              <a:t>kurulanyeni</a:t>
            </a:r>
            <a:r>
              <a:rPr lang="tr-TR" dirty="0"/>
              <a:t> sistem, ilk denklem sistemine denktir.</a:t>
            </a:r>
          </a:p>
          <a:p>
            <a:endParaRPr lang="tr-TR" dirty="0"/>
          </a:p>
          <a:p>
            <a:endParaRPr lang="tr-TR" dirty="0"/>
          </a:p>
        </p:txBody>
      </p:sp>
      <p:pic>
        <p:nvPicPr>
          <p:cNvPr id="4" name="Picture 13" descr="http://bilgiyelpazesi.net/egitim_ogretim/konu_anlatimli_dersler/matematik_dersi_ile_ilgili_konu_anlatimlar/birinci_dereceden_denklemler_ozellikleri_dosyalar/image017.gif"/>
          <p:cNvPicPr/>
          <p:nvPr/>
        </p:nvPicPr>
        <p:blipFill>
          <a:blip r:embed="rId2">
            <a:extLst>
              <a:ext uri="{28A0092B-C50C-407E-A947-70E740481C1C}">
                <a14:useLocalDpi xmlns:a14="http://schemas.microsoft.com/office/drawing/2010/main" val="0"/>
              </a:ext>
            </a:extLst>
          </a:blip>
          <a:srcRect/>
          <a:stretch>
            <a:fillRect/>
          </a:stretch>
        </p:blipFill>
        <p:spPr bwMode="auto">
          <a:xfrm>
            <a:off x="899592" y="3501008"/>
            <a:ext cx="5832648" cy="2088232"/>
          </a:xfrm>
          <a:prstGeom prst="rect">
            <a:avLst/>
          </a:prstGeom>
          <a:noFill/>
          <a:ln>
            <a:noFill/>
          </a:ln>
        </p:spPr>
      </p:pic>
      <p:sp>
        <p:nvSpPr>
          <p:cNvPr id="5" name="Altbilgi Yer Tutucusu 4"/>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3163067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a:t/>
            </a:r>
            <a:br>
              <a:rPr lang="tr-TR" dirty="0"/>
            </a:br>
            <a:r>
              <a:rPr lang="tr-TR" b="1" dirty="0"/>
              <a:t>1) Yok Etme Metodu:</a:t>
            </a:r>
            <a:endParaRPr lang="tr-TR" dirty="0"/>
          </a:p>
        </p:txBody>
      </p:sp>
      <p:sp>
        <p:nvSpPr>
          <p:cNvPr id="3" name="İçerik Yer Tutucusu 2"/>
          <p:cNvSpPr>
            <a:spLocks noGrp="1"/>
          </p:cNvSpPr>
          <p:nvPr>
            <p:ph idx="1"/>
          </p:nvPr>
        </p:nvSpPr>
        <p:spPr/>
        <p:txBody>
          <a:bodyPr/>
          <a:lstStyle/>
          <a:p>
            <a:endParaRPr lang="tr-TR" dirty="0" smtClean="0"/>
          </a:p>
          <a:p>
            <a:endParaRPr lang="tr-TR" dirty="0"/>
          </a:p>
          <a:p>
            <a:r>
              <a:rPr lang="tr-TR" dirty="0" smtClean="0"/>
              <a:t>Bilinmeyenlerden </a:t>
            </a:r>
            <a:r>
              <a:rPr lang="tr-TR" dirty="0"/>
              <a:t>birinin katsayıları her iki denklemde eşitlenerek, denklemler taraf tarafa toplanır veya çıkarılır. Bulunan bir bilinmeyenli denklem çözülerek bulunan değer, ilk denklemlerden birinde yerine konarak diğer bilinmeyen bulunur.</a:t>
            </a:r>
          </a:p>
          <a:p>
            <a:pPr marL="0" indent="0">
              <a:buNone/>
            </a:pPr>
            <a:r>
              <a:rPr lang="tr-TR" dirty="0"/>
              <a:t> </a:t>
            </a:r>
          </a:p>
          <a:p>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622748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smtClean="0"/>
          </a:p>
          <a:p>
            <a:endParaRPr lang="tr-TR" dirty="0"/>
          </a:p>
          <a:p>
            <a:r>
              <a:rPr lang="tr-TR" dirty="0"/>
              <a:t>Örnek:</a:t>
            </a:r>
          </a:p>
          <a:p>
            <a:endParaRPr lang="tr-TR" dirty="0"/>
          </a:p>
        </p:txBody>
      </p:sp>
      <p:pic>
        <p:nvPicPr>
          <p:cNvPr id="4" name="Picture 12" descr="http://bilgiyelpazesi.net/egitim_ogretim/konu_anlatimli_dersler/matematik_dersi_ile_ilgili_konu_anlatimlar/birinci_dereceden_denklemler_ozellikleri_dosyalar/image018.gif"/>
          <p:cNvPicPr/>
          <p:nvPr/>
        </p:nvPicPr>
        <p:blipFill>
          <a:blip r:embed="rId2">
            <a:extLst>
              <a:ext uri="{28A0092B-C50C-407E-A947-70E740481C1C}">
                <a14:useLocalDpi xmlns:a14="http://schemas.microsoft.com/office/drawing/2010/main" val="0"/>
              </a:ext>
            </a:extLst>
          </a:blip>
          <a:srcRect/>
          <a:stretch>
            <a:fillRect/>
          </a:stretch>
        </p:blipFill>
        <p:spPr bwMode="auto">
          <a:xfrm>
            <a:off x="742791" y="2348880"/>
            <a:ext cx="5976664" cy="2595880"/>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065400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548680"/>
            <a:ext cx="8229600" cy="1143000"/>
          </a:xfrm>
        </p:spPr>
        <p:txBody>
          <a:bodyPr>
            <a:normAutofit fontScale="90000"/>
          </a:bodyPr>
          <a:lstStyle/>
          <a:p>
            <a:pPr algn="ctr"/>
            <a:r>
              <a:rPr lang="tr-TR" dirty="0"/>
              <a:t/>
            </a:r>
            <a:br>
              <a:rPr lang="tr-TR" dirty="0"/>
            </a:br>
            <a:r>
              <a:rPr lang="tr-TR" b="1" dirty="0"/>
              <a:t>2) Yerine Koyma Metodu :</a:t>
            </a:r>
            <a:endParaRPr lang="tr-TR" dirty="0"/>
          </a:p>
        </p:txBody>
      </p:sp>
      <p:sp>
        <p:nvSpPr>
          <p:cNvPr id="3" name="İçerik Yer Tutucusu 2"/>
          <p:cNvSpPr>
            <a:spLocks noGrp="1"/>
          </p:cNvSpPr>
          <p:nvPr>
            <p:ph idx="1"/>
          </p:nvPr>
        </p:nvSpPr>
        <p:spPr/>
        <p:txBody>
          <a:bodyPr/>
          <a:lstStyle/>
          <a:p>
            <a:endParaRPr lang="tr-TR" dirty="0" smtClean="0"/>
          </a:p>
          <a:p>
            <a:r>
              <a:rPr lang="tr-TR" dirty="0"/>
              <a:t>Verilen iki denklemden birinde, bilinmeyenlerden biri diğeri cinsinden bulunur ve diğer denklemde yerine konur. Bulunan bir bilinmeyenli </a:t>
            </a:r>
            <a:r>
              <a:rPr lang="tr-TR" dirty="0">
                <a:hlinkClick r:id="rId2"/>
              </a:rPr>
              <a:t>(bilgi yelpazesi.net)</a:t>
            </a:r>
            <a:r>
              <a:rPr lang="tr-TR" dirty="0"/>
              <a:t> denklem çözülür ve bulunan değer denklemlerden birinde yerine konarak diğer bilinmeyen de bulunur.</a:t>
            </a:r>
          </a:p>
          <a:p>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358283474"/>
      </p:ext>
    </p:extLst>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a:p>
          <a:p>
            <a:endParaRPr lang="tr-TR" dirty="0"/>
          </a:p>
        </p:txBody>
      </p:sp>
      <p:pic>
        <p:nvPicPr>
          <p:cNvPr id="4" name="Picture 11" descr="http://bilgiyelpazesi.net/egitim_ogretim/konu_anlatimli_dersler/matematik_dersi_ile_ilgili_konu_anlatimlar/birinci_dereceden_denklemler_ozellikleri_dosyalar/image019.gif"/>
          <p:cNvPicPr/>
          <p:nvPr/>
        </p:nvPicPr>
        <p:blipFill>
          <a:blip r:embed="rId2">
            <a:extLst>
              <a:ext uri="{28A0092B-C50C-407E-A947-70E740481C1C}">
                <a14:useLocalDpi xmlns:a14="http://schemas.microsoft.com/office/drawing/2010/main" val="0"/>
              </a:ext>
            </a:extLst>
          </a:blip>
          <a:srcRect/>
          <a:stretch>
            <a:fillRect/>
          </a:stretch>
        </p:blipFill>
        <p:spPr bwMode="auto">
          <a:xfrm>
            <a:off x="1187624" y="764704"/>
            <a:ext cx="5400600" cy="5616624"/>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208790093"/>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476672"/>
            <a:ext cx="8229600" cy="1143000"/>
          </a:xfrm>
        </p:spPr>
        <p:txBody>
          <a:bodyPr>
            <a:normAutofit fontScale="90000"/>
          </a:bodyPr>
          <a:lstStyle/>
          <a:p>
            <a:pPr algn="ctr"/>
            <a:r>
              <a:rPr lang="tr-TR" b="1" dirty="0"/>
              <a:t>ÇIKMIŞ SORULARDAN ÖRNEKLER</a:t>
            </a:r>
            <a:endParaRPr lang="tr-TR" dirty="0"/>
          </a:p>
        </p:txBody>
      </p:sp>
      <p:sp>
        <p:nvSpPr>
          <p:cNvPr id="3" name="İçerik Yer Tutucusu 2"/>
          <p:cNvSpPr>
            <a:spLocks noGrp="1"/>
          </p:cNvSpPr>
          <p:nvPr>
            <p:ph idx="1"/>
          </p:nvPr>
        </p:nvSpPr>
        <p:spPr>
          <a:xfrm>
            <a:off x="395536" y="1988840"/>
            <a:ext cx="8229600" cy="4389120"/>
          </a:xfrm>
        </p:spPr>
        <p:txBody>
          <a:bodyPr>
            <a:normAutofit/>
          </a:bodyPr>
          <a:lstStyle/>
          <a:p>
            <a:pPr marL="0" indent="0">
              <a:buNone/>
            </a:pPr>
            <a:r>
              <a:rPr lang="tr-TR" dirty="0"/>
              <a:t>1- x ve y birer pozitif tam sayı olmak üzere,</a:t>
            </a:r>
          </a:p>
          <a:p>
            <a:pPr marL="0" indent="0">
              <a:buNone/>
            </a:pPr>
            <a:r>
              <a:rPr lang="tr-TR" dirty="0"/>
              <a:t>x &gt; 3</a:t>
            </a:r>
          </a:p>
          <a:p>
            <a:pPr marL="0" indent="0">
              <a:buNone/>
            </a:pPr>
            <a:r>
              <a:rPr lang="tr-TR" dirty="0"/>
              <a:t>2x+3y = 96</a:t>
            </a:r>
          </a:p>
          <a:p>
            <a:pPr marL="0" indent="0">
              <a:buNone/>
            </a:pPr>
            <a:r>
              <a:rPr lang="tr-TR" dirty="0"/>
              <a:t>olduğuna göre, y </a:t>
            </a:r>
            <a:r>
              <a:rPr lang="tr-TR" dirty="0" err="1"/>
              <a:t>nin</a:t>
            </a:r>
            <a:r>
              <a:rPr lang="tr-TR" dirty="0"/>
              <a:t> alabileceği en büyük değer kaçtır ?</a:t>
            </a:r>
          </a:p>
          <a:p>
            <a:pPr marL="0" indent="0">
              <a:buNone/>
            </a:pPr>
            <a:r>
              <a:rPr lang="tr-TR" dirty="0"/>
              <a:t>A) 29</a:t>
            </a:r>
          </a:p>
          <a:p>
            <a:pPr marL="0" indent="0">
              <a:buNone/>
            </a:pPr>
            <a:r>
              <a:rPr lang="tr-TR" dirty="0"/>
              <a:t>B) 28</a:t>
            </a:r>
          </a:p>
          <a:p>
            <a:pPr marL="0" indent="0">
              <a:buNone/>
            </a:pPr>
            <a:r>
              <a:rPr lang="tr-TR" dirty="0"/>
              <a:t>C) 26</a:t>
            </a:r>
          </a:p>
          <a:p>
            <a:pPr marL="0" indent="0">
              <a:buNone/>
            </a:pPr>
            <a:r>
              <a:rPr lang="tr-TR" dirty="0"/>
              <a:t>D) 23</a:t>
            </a:r>
          </a:p>
          <a:p>
            <a:pPr marL="0" indent="0">
              <a:buNone/>
            </a:pPr>
            <a:r>
              <a:rPr lang="tr-TR" dirty="0"/>
              <a:t>E) 22</a:t>
            </a:r>
          </a:p>
          <a:p>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9445346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smtClean="0"/>
          </a:p>
          <a:p>
            <a:endParaRPr lang="tr-TR" dirty="0" smtClean="0"/>
          </a:p>
          <a:p>
            <a:pPr marL="0" indent="0">
              <a:buNone/>
            </a:pPr>
            <a:r>
              <a:rPr lang="tr-TR" dirty="0" smtClean="0"/>
              <a:t>Çözüm</a:t>
            </a:r>
            <a:r>
              <a:rPr lang="tr-TR" dirty="0"/>
              <a:t>:</a:t>
            </a:r>
          </a:p>
          <a:p>
            <a:endParaRPr lang="tr-TR" dirty="0" smtClean="0"/>
          </a:p>
          <a:p>
            <a:endParaRPr lang="tr-TR" dirty="0"/>
          </a:p>
          <a:p>
            <a:endParaRPr lang="tr-TR" dirty="0" smtClean="0"/>
          </a:p>
          <a:p>
            <a:endParaRPr lang="tr-TR" dirty="0"/>
          </a:p>
          <a:p>
            <a:endParaRPr lang="tr-TR" dirty="0" smtClean="0"/>
          </a:p>
          <a:p>
            <a:pPr marL="0" indent="0">
              <a:buNone/>
            </a:pPr>
            <a:r>
              <a:rPr lang="tr-TR" dirty="0" smtClean="0"/>
              <a:t>Yanıt</a:t>
            </a:r>
            <a:r>
              <a:rPr lang="tr-TR" dirty="0"/>
              <a:t>  B  </a:t>
            </a:r>
            <a:r>
              <a:rPr lang="tr-TR" dirty="0" err="1"/>
              <a:t>dir</a:t>
            </a:r>
            <a:r>
              <a:rPr lang="tr-TR" dirty="0" smtClean="0"/>
              <a:t>.</a:t>
            </a:r>
            <a:endParaRPr lang="tr-TR" dirty="0"/>
          </a:p>
        </p:txBody>
      </p:sp>
      <p:pic>
        <p:nvPicPr>
          <p:cNvPr id="4" name="Picture 10" descr="http://bilgiyelpazesi.net/egitim_ogretim/konu_anlatimli_dersler/matematik_dersi_ile_ilgili_konu_anlatimlar/birinci_dereceden_denklemler_ozellikleri_dosyalar/image020.gif"/>
          <p:cNvPicPr/>
          <p:nvPr/>
        </p:nvPicPr>
        <p:blipFill>
          <a:blip r:embed="rId2">
            <a:extLst>
              <a:ext uri="{28A0092B-C50C-407E-A947-70E740481C1C}">
                <a14:useLocalDpi xmlns:a14="http://schemas.microsoft.com/office/drawing/2010/main" val="0"/>
              </a:ext>
            </a:extLst>
          </a:blip>
          <a:srcRect/>
          <a:stretch>
            <a:fillRect/>
          </a:stretch>
        </p:blipFill>
        <p:spPr bwMode="auto">
          <a:xfrm>
            <a:off x="755576" y="2420888"/>
            <a:ext cx="3528392" cy="1440160"/>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195392362"/>
      </p:ext>
    </p:extLst>
  </p:cSld>
  <p:clrMapOvr>
    <a:masterClrMapping/>
  </p:clrMapOvr>
  <p:transition spd="slow">
    <p:randomBar dir="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a:p>
          <a:p>
            <a:r>
              <a:rPr lang="tr-TR" dirty="0"/>
              <a:t>2-   m bir </a:t>
            </a:r>
            <a:r>
              <a:rPr lang="tr-TR" dirty="0" err="1"/>
              <a:t>gerçel</a:t>
            </a:r>
            <a:r>
              <a:rPr lang="tr-TR" dirty="0"/>
              <a:t> sayı olmak üzere,</a:t>
            </a:r>
          </a:p>
          <a:p>
            <a:endParaRPr lang="tr-TR" dirty="0" smtClean="0"/>
          </a:p>
          <a:p>
            <a:endParaRPr lang="tr-TR" dirty="0"/>
          </a:p>
          <a:p>
            <a:endParaRPr lang="tr-TR" dirty="0" smtClean="0"/>
          </a:p>
          <a:p>
            <a:pPr marL="0" indent="0">
              <a:buNone/>
            </a:pPr>
            <a:r>
              <a:rPr lang="tr-TR" dirty="0"/>
              <a:t>eşitliğini sağlayan p değeri kaçtır ?</a:t>
            </a:r>
          </a:p>
          <a:p>
            <a:pPr marL="0" indent="0">
              <a:buNone/>
            </a:pPr>
            <a:r>
              <a:rPr lang="tr-TR" dirty="0"/>
              <a:t>A) 2</a:t>
            </a:r>
          </a:p>
          <a:p>
            <a:pPr marL="0" indent="0">
              <a:buNone/>
            </a:pPr>
            <a:r>
              <a:rPr lang="tr-TR" dirty="0"/>
              <a:t>B) 3</a:t>
            </a:r>
          </a:p>
          <a:p>
            <a:pPr marL="0" indent="0">
              <a:buNone/>
            </a:pPr>
            <a:r>
              <a:rPr lang="tr-TR" dirty="0"/>
              <a:t>C) 4</a:t>
            </a:r>
          </a:p>
          <a:p>
            <a:pPr marL="0" indent="0">
              <a:buNone/>
            </a:pPr>
            <a:r>
              <a:rPr lang="tr-TR" dirty="0"/>
              <a:t>D) 5</a:t>
            </a:r>
          </a:p>
          <a:p>
            <a:pPr marL="0" indent="0">
              <a:buNone/>
            </a:pPr>
            <a:r>
              <a:rPr lang="tr-TR" dirty="0"/>
              <a:t>E) 6</a:t>
            </a:r>
          </a:p>
          <a:p>
            <a:endParaRPr lang="tr-TR" dirty="0"/>
          </a:p>
        </p:txBody>
      </p:sp>
      <p:pic>
        <p:nvPicPr>
          <p:cNvPr id="4" name="Picture 9" descr="http://bilgiyelpazesi.net/egitim_ogretim/konu_anlatimli_dersler/matematik_dersi_ile_ilgili_konu_anlatimlar/birinci_dereceden_denklemler_ozellikleri_dosyalar/image021.gif"/>
          <p:cNvPicPr/>
          <p:nvPr/>
        </p:nvPicPr>
        <p:blipFill>
          <a:blip r:embed="rId2">
            <a:extLst>
              <a:ext uri="{28A0092B-C50C-407E-A947-70E740481C1C}">
                <a14:useLocalDpi xmlns:a14="http://schemas.microsoft.com/office/drawing/2010/main" val="0"/>
              </a:ext>
            </a:extLst>
          </a:blip>
          <a:srcRect/>
          <a:stretch>
            <a:fillRect/>
          </a:stretch>
        </p:blipFill>
        <p:spPr bwMode="auto">
          <a:xfrm>
            <a:off x="827584" y="1652673"/>
            <a:ext cx="2664296" cy="1008112"/>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8395923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0"/>
            <a:ext cx="8892480" cy="6858000"/>
          </a:xfrm>
        </p:spPr>
        <p:txBody>
          <a:bodyPr>
            <a:normAutofit/>
          </a:bodyPr>
          <a:lstStyle/>
          <a:p>
            <a:endParaRPr lang="tr-TR" sz="2800" dirty="0" smtClean="0"/>
          </a:p>
          <a:p>
            <a:endParaRPr lang="tr-TR" sz="2800" dirty="0"/>
          </a:p>
          <a:p>
            <a:endParaRPr lang="tr-TR" sz="2800" dirty="0" smtClean="0"/>
          </a:p>
          <a:p>
            <a:r>
              <a:rPr lang="tr-TR" sz="2800" dirty="0" smtClean="0"/>
              <a:t>İçinde </a:t>
            </a:r>
            <a:r>
              <a:rPr lang="tr-TR" sz="2800" dirty="0"/>
              <a:t>bir tane bilinmeyeni bulunan ve üssü bir olan denklemlere birinci dereceden bir bilinmeyenli denklemler denir.</a:t>
            </a:r>
            <a:br>
              <a:rPr lang="tr-TR" sz="2800" dirty="0"/>
            </a:br>
            <a:r>
              <a:rPr lang="tr-TR" sz="2800" dirty="0"/>
              <a:t/>
            </a:r>
            <a:br>
              <a:rPr lang="tr-TR" sz="2800" dirty="0"/>
            </a:br>
            <a:r>
              <a:rPr lang="tr-TR" sz="2800" dirty="0"/>
              <a:t>Genel olarak; </a:t>
            </a:r>
            <a:r>
              <a:rPr lang="tr-TR" sz="2800" dirty="0" err="1"/>
              <a:t>a,b,c</a:t>
            </a:r>
            <a:r>
              <a:rPr lang="tr-TR" sz="2800" dirty="0"/>
              <a:t> Є R ve a ?* 0 olmak üzere </a:t>
            </a:r>
            <a:r>
              <a:rPr lang="tr-TR" sz="2800" dirty="0" err="1"/>
              <a:t>ax</a:t>
            </a:r>
            <a:r>
              <a:rPr lang="tr-TR" sz="2800" dirty="0"/>
              <a:t> + b = c şeklinde gösterilen denklemlere birinci dereceden bir bilinmeyenli denklem denir. </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5176153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a:p>
          <a:p>
            <a:pPr marL="0" indent="0">
              <a:buNone/>
            </a:pPr>
            <a:r>
              <a:rPr lang="tr-TR" dirty="0" smtClean="0"/>
              <a:t>Çözüm</a:t>
            </a:r>
          </a:p>
          <a:p>
            <a:endParaRPr lang="tr-TR" dirty="0" smtClean="0"/>
          </a:p>
          <a:p>
            <a:endParaRPr lang="tr-TR" dirty="0"/>
          </a:p>
          <a:p>
            <a:endParaRPr lang="tr-TR" dirty="0" smtClean="0"/>
          </a:p>
          <a:p>
            <a:endParaRPr lang="tr-TR" dirty="0"/>
          </a:p>
          <a:p>
            <a:pPr marL="0" indent="0">
              <a:buNone/>
            </a:pPr>
            <a:endParaRPr lang="tr-TR" dirty="0" smtClean="0"/>
          </a:p>
          <a:p>
            <a:pPr marL="0" indent="0">
              <a:buNone/>
            </a:pPr>
            <a:r>
              <a:rPr lang="tr-TR" dirty="0" smtClean="0"/>
              <a:t>Yanıt</a:t>
            </a:r>
            <a:r>
              <a:rPr lang="tr-TR" dirty="0"/>
              <a:t>  C  </a:t>
            </a:r>
            <a:r>
              <a:rPr lang="tr-TR" dirty="0" err="1"/>
              <a:t>dir</a:t>
            </a:r>
            <a:r>
              <a:rPr lang="tr-TR" dirty="0"/>
              <a:t>.</a:t>
            </a:r>
          </a:p>
          <a:p>
            <a:endParaRPr lang="tr-TR" dirty="0"/>
          </a:p>
        </p:txBody>
      </p:sp>
      <p:pic>
        <p:nvPicPr>
          <p:cNvPr id="4" name="Picture 8" descr="http://bilgiyelpazesi.net/egitim_ogretim/konu_anlatimli_dersler/matematik_dersi_ile_ilgili_konu_anlatimlar/birinci_dereceden_denklemler_ozellikleri_dosyalar/image022.gif"/>
          <p:cNvPicPr/>
          <p:nvPr/>
        </p:nvPicPr>
        <p:blipFill>
          <a:blip r:embed="rId2">
            <a:extLst>
              <a:ext uri="{28A0092B-C50C-407E-A947-70E740481C1C}">
                <a14:useLocalDpi xmlns:a14="http://schemas.microsoft.com/office/drawing/2010/main" val="0"/>
              </a:ext>
            </a:extLst>
          </a:blip>
          <a:srcRect/>
          <a:stretch>
            <a:fillRect/>
          </a:stretch>
        </p:blipFill>
        <p:spPr bwMode="auto">
          <a:xfrm>
            <a:off x="683568" y="1988840"/>
            <a:ext cx="3672408" cy="1656184"/>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80298706"/>
      </p:ext>
    </p:extLst>
  </p:cSld>
  <p:clrMapOvr>
    <a:masterClrMapping/>
  </p:clrMapOvr>
  <p:transition spd="slow">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a:p>
          <a:p>
            <a:r>
              <a:rPr lang="tr-TR" dirty="0" smtClean="0"/>
              <a:t>3-</a:t>
            </a:r>
          </a:p>
          <a:p>
            <a:endParaRPr lang="tr-TR" dirty="0" smtClean="0"/>
          </a:p>
          <a:p>
            <a:endParaRPr lang="tr-TR" dirty="0" smtClean="0"/>
          </a:p>
          <a:p>
            <a:pPr marL="0" indent="0">
              <a:buNone/>
            </a:pPr>
            <a:r>
              <a:rPr lang="tr-TR" dirty="0"/>
              <a:t>Yukarıdaki denklemler özdeştir. II. Denklemi elde etmek için I. Denklem üzerinde aşağıdaki işlemlerden hangisi yapılmalıdır ?</a:t>
            </a:r>
          </a:p>
          <a:p>
            <a:pPr marL="0" indent="0">
              <a:buNone/>
            </a:pPr>
            <a:r>
              <a:rPr lang="tr-TR" dirty="0"/>
              <a:t>A) İki yanına  x + 5  eklenmelidir.</a:t>
            </a:r>
          </a:p>
          <a:p>
            <a:pPr marL="0" indent="0">
              <a:buNone/>
            </a:pPr>
            <a:r>
              <a:rPr lang="tr-TR" dirty="0"/>
              <a:t>B) İki yanına  x – 5  eklenmelidir.</a:t>
            </a:r>
          </a:p>
          <a:p>
            <a:pPr marL="0" indent="0">
              <a:buNone/>
            </a:pPr>
            <a:r>
              <a:rPr lang="tr-TR" dirty="0"/>
              <a:t>C) İki yanına  5 – x  eklenmelidir.</a:t>
            </a:r>
          </a:p>
          <a:p>
            <a:pPr marL="0" indent="0">
              <a:buNone/>
            </a:pPr>
            <a:r>
              <a:rPr lang="tr-TR" dirty="0"/>
              <a:t>D) Sol yanına  x, sağ yanına  5 eklenmelidir.</a:t>
            </a:r>
          </a:p>
          <a:p>
            <a:pPr marL="0" indent="0">
              <a:buNone/>
            </a:pPr>
            <a:r>
              <a:rPr lang="tr-TR" dirty="0"/>
              <a:t>E) Sol yanına  –x, sağ yanına  –5 eklenmelidir.</a:t>
            </a:r>
          </a:p>
          <a:p>
            <a:endParaRPr lang="tr-TR" dirty="0"/>
          </a:p>
        </p:txBody>
      </p:sp>
      <p:pic>
        <p:nvPicPr>
          <p:cNvPr id="4" name="Picture 7" descr="http://bilgiyelpazesi.net/egitim_ogretim/konu_anlatimli_dersler/matematik_dersi_ile_ilgili_konu_anlatimlar/birinci_dereceden_denklemler_ozellikleri_dosyalar/image023.gif"/>
          <p:cNvPicPr/>
          <p:nvPr/>
        </p:nvPicPr>
        <p:blipFill>
          <a:blip r:embed="rId2">
            <a:extLst>
              <a:ext uri="{28A0092B-C50C-407E-A947-70E740481C1C}">
                <a14:useLocalDpi xmlns:a14="http://schemas.microsoft.com/office/drawing/2010/main" val="0"/>
              </a:ext>
            </a:extLst>
          </a:blip>
          <a:srcRect/>
          <a:stretch>
            <a:fillRect/>
          </a:stretch>
        </p:blipFill>
        <p:spPr bwMode="auto">
          <a:xfrm>
            <a:off x="611560" y="1408139"/>
            <a:ext cx="1944216" cy="796725"/>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64537273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smtClean="0"/>
          </a:p>
          <a:p>
            <a:pPr marL="0" indent="0">
              <a:buNone/>
            </a:pPr>
            <a:r>
              <a:rPr lang="tr-TR" dirty="0" smtClean="0"/>
              <a:t>Çözüm</a:t>
            </a:r>
            <a:r>
              <a:rPr lang="tr-TR" dirty="0"/>
              <a:t>:</a:t>
            </a:r>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pPr marL="0" indent="0">
              <a:buNone/>
            </a:pPr>
            <a:r>
              <a:rPr lang="tr-TR" dirty="0"/>
              <a:t>Yanıt  D  </a:t>
            </a:r>
            <a:r>
              <a:rPr lang="tr-TR" dirty="0" err="1"/>
              <a:t>dir</a:t>
            </a:r>
            <a:r>
              <a:rPr lang="tr-TR" dirty="0"/>
              <a:t>.</a:t>
            </a:r>
          </a:p>
          <a:p>
            <a:endParaRPr lang="tr-TR" dirty="0"/>
          </a:p>
        </p:txBody>
      </p:sp>
      <p:pic>
        <p:nvPicPr>
          <p:cNvPr id="4" name="Picture 6" descr="http://bilgiyelpazesi.net/egitim_ogretim/konu_anlatimli_dersler/matematik_dersi_ile_ilgili_konu_anlatimlar/birinci_dereceden_denklemler_ozellikleri_dosyalar/image024.gif"/>
          <p:cNvPicPr/>
          <p:nvPr/>
        </p:nvPicPr>
        <p:blipFill>
          <a:blip r:embed="rId2">
            <a:extLst>
              <a:ext uri="{28A0092B-C50C-407E-A947-70E740481C1C}">
                <a14:useLocalDpi xmlns:a14="http://schemas.microsoft.com/office/drawing/2010/main" val="0"/>
              </a:ext>
            </a:extLst>
          </a:blip>
          <a:srcRect/>
          <a:stretch>
            <a:fillRect/>
          </a:stretch>
        </p:blipFill>
        <p:spPr bwMode="auto">
          <a:xfrm>
            <a:off x="835678" y="1844824"/>
            <a:ext cx="3304273" cy="3384376"/>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78785783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smtClean="0"/>
          </a:p>
          <a:p>
            <a:endParaRPr lang="tr-TR" dirty="0"/>
          </a:p>
          <a:p>
            <a:r>
              <a:rPr lang="tr-TR" dirty="0" smtClean="0"/>
              <a:t> 5- </a:t>
            </a:r>
            <a:r>
              <a:rPr lang="tr-TR" dirty="0"/>
              <a:t>Farkları  4, toplamları  14  olan iki doğal sayının çarpımı kaçtır ?</a:t>
            </a:r>
          </a:p>
          <a:p>
            <a:pPr marL="0" indent="0">
              <a:buNone/>
            </a:pPr>
            <a:r>
              <a:rPr lang="tr-TR" dirty="0"/>
              <a:t>A) 27</a:t>
            </a:r>
          </a:p>
          <a:p>
            <a:pPr marL="0" indent="0">
              <a:buNone/>
            </a:pPr>
            <a:r>
              <a:rPr lang="tr-TR" dirty="0"/>
              <a:t>B) 36</a:t>
            </a:r>
          </a:p>
          <a:p>
            <a:pPr marL="0" indent="0">
              <a:buNone/>
            </a:pPr>
            <a:r>
              <a:rPr lang="tr-TR" dirty="0"/>
              <a:t>C) 45</a:t>
            </a:r>
          </a:p>
          <a:p>
            <a:pPr marL="0" indent="0">
              <a:buNone/>
            </a:pPr>
            <a:r>
              <a:rPr lang="tr-TR" dirty="0"/>
              <a:t>D) 54</a:t>
            </a:r>
          </a:p>
          <a:p>
            <a:pPr marL="0" indent="0">
              <a:buNone/>
            </a:pPr>
            <a:r>
              <a:rPr lang="tr-TR" dirty="0"/>
              <a:t>E) 65</a:t>
            </a:r>
          </a:p>
          <a:p>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415515895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a:p>
          <a:p>
            <a:pPr marL="0" indent="0">
              <a:buNone/>
            </a:pPr>
            <a:r>
              <a:rPr lang="tr-TR" dirty="0" smtClean="0"/>
              <a:t>  Çözüm</a:t>
            </a:r>
            <a:r>
              <a:rPr lang="tr-TR" dirty="0"/>
              <a:t>:</a:t>
            </a:r>
          </a:p>
          <a:p>
            <a:endParaRPr lang="tr-TR" dirty="0" smtClean="0"/>
          </a:p>
          <a:p>
            <a:endParaRPr lang="tr-TR" dirty="0"/>
          </a:p>
          <a:p>
            <a:endParaRPr lang="tr-TR" dirty="0" smtClean="0"/>
          </a:p>
          <a:p>
            <a:endParaRPr lang="tr-TR" dirty="0"/>
          </a:p>
          <a:p>
            <a:endParaRPr lang="tr-TR" dirty="0" smtClean="0"/>
          </a:p>
          <a:p>
            <a:pPr marL="0" indent="0">
              <a:buNone/>
            </a:pPr>
            <a:r>
              <a:rPr lang="tr-TR" dirty="0"/>
              <a:t>Yanıt  C  </a:t>
            </a:r>
            <a:r>
              <a:rPr lang="tr-TR" dirty="0" err="1"/>
              <a:t>dir</a:t>
            </a:r>
            <a:r>
              <a:rPr lang="tr-TR" dirty="0"/>
              <a:t>.</a:t>
            </a:r>
          </a:p>
          <a:p>
            <a:endParaRPr lang="tr-TR" dirty="0"/>
          </a:p>
        </p:txBody>
      </p:sp>
      <p:pic>
        <p:nvPicPr>
          <p:cNvPr id="4" name="Picture 5" descr="http://bilgiyelpazesi.net/egitim_ogretim/konu_anlatimli_dersler/matematik_dersi_ile_ilgili_konu_anlatimlar/birinci_dereceden_denklemler_ozellikleri_dosyalar/image025.gif"/>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988840"/>
            <a:ext cx="1368152" cy="1504079"/>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02375565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0"/>
            <a:ext cx="8229600" cy="6858000"/>
          </a:xfrm>
        </p:spPr>
        <p:txBody>
          <a:bodyPr/>
          <a:lstStyle/>
          <a:p>
            <a:pPr marL="0" indent="0">
              <a:buNone/>
            </a:pPr>
            <a:endParaRPr lang="tr-TR" dirty="0" smtClean="0"/>
          </a:p>
          <a:p>
            <a:pPr marL="0" indent="0">
              <a:buNone/>
            </a:pPr>
            <a:endParaRPr lang="tr-TR" dirty="0"/>
          </a:p>
          <a:p>
            <a:pPr marL="0" indent="0">
              <a:buNone/>
            </a:pPr>
            <a:r>
              <a:rPr lang="tr-TR" dirty="0" smtClean="0"/>
              <a:t>7-</a:t>
            </a:r>
            <a:endParaRPr lang="tr-TR" dirty="0"/>
          </a:p>
          <a:p>
            <a:pPr marL="0" indent="0">
              <a:buNone/>
            </a:pPr>
            <a:r>
              <a:rPr lang="tr-TR" dirty="0"/>
              <a:t>x – y = 22</a:t>
            </a:r>
          </a:p>
          <a:p>
            <a:pPr marL="0" indent="0">
              <a:buNone/>
            </a:pPr>
            <a:r>
              <a:rPr lang="tr-TR" dirty="0"/>
              <a:t>y + z = 10</a:t>
            </a:r>
          </a:p>
          <a:p>
            <a:pPr marL="0" indent="0">
              <a:buNone/>
            </a:pPr>
            <a:r>
              <a:rPr lang="tr-TR" dirty="0"/>
              <a:t>z – v = 8</a:t>
            </a:r>
          </a:p>
          <a:p>
            <a:pPr marL="0" indent="0">
              <a:buNone/>
            </a:pPr>
            <a:r>
              <a:rPr lang="tr-TR" dirty="0"/>
              <a:t>olduğuna göre, x – 2y – 2x + v ifadesinin değeri kaçtır ?</a:t>
            </a:r>
          </a:p>
          <a:p>
            <a:pPr marL="0" indent="0">
              <a:buNone/>
            </a:pPr>
            <a:r>
              <a:rPr lang="tr-TR" dirty="0"/>
              <a:t>A) 4</a:t>
            </a:r>
          </a:p>
          <a:p>
            <a:pPr marL="0" indent="0">
              <a:buNone/>
            </a:pPr>
            <a:r>
              <a:rPr lang="tr-TR" dirty="0"/>
              <a:t>B) 12</a:t>
            </a:r>
          </a:p>
          <a:p>
            <a:pPr marL="0" indent="0">
              <a:buNone/>
            </a:pPr>
            <a:r>
              <a:rPr lang="tr-TR" dirty="0"/>
              <a:t>C) 20</a:t>
            </a:r>
          </a:p>
          <a:p>
            <a:pPr marL="0" indent="0">
              <a:buNone/>
            </a:pPr>
            <a:r>
              <a:rPr lang="tr-TR" dirty="0"/>
              <a:t>D) 32</a:t>
            </a:r>
          </a:p>
          <a:p>
            <a:pPr marL="0" indent="0">
              <a:buNone/>
            </a:pPr>
            <a:r>
              <a:rPr lang="tr-TR" dirty="0"/>
              <a:t>E) 40</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017827845"/>
      </p:ext>
    </p:extLst>
  </p:cSld>
  <p:clrMapOvr>
    <a:masterClrMapping/>
  </p:clrMapOvr>
  <p:transition spd="slow">
    <p:wheel spokes="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a:p>
          <a:p>
            <a:pPr marL="0" indent="0">
              <a:buNone/>
            </a:pPr>
            <a:r>
              <a:rPr lang="tr-TR" dirty="0"/>
              <a:t>Çözüm:</a:t>
            </a:r>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pPr marL="0" indent="0">
              <a:buNone/>
            </a:pPr>
            <a:r>
              <a:rPr lang="tr-TR" dirty="0"/>
              <a:t>Yanıt  A  </a:t>
            </a:r>
            <a:r>
              <a:rPr lang="tr-TR" dirty="0" err="1"/>
              <a:t>dır</a:t>
            </a:r>
            <a:r>
              <a:rPr lang="tr-TR" dirty="0"/>
              <a:t>.</a:t>
            </a:r>
          </a:p>
          <a:p>
            <a:endParaRPr lang="tr-TR" dirty="0"/>
          </a:p>
        </p:txBody>
      </p:sp>
      <p:pic>
        <p:nvPicPr>
          <p:cNvPr id="4" name="Picture 4" descr="http://bilgiyelpazesi.net/egitim_ogretim/konu_anlatimli_dersler/matematik_dersi_ile_ilgili_konu_anlatimlar/birinci_dereceden_denklemler_ozellikleri_dosyalar/image026.gif"/>
          <p:cNvPicPr/>
          <p:nvPr/>
        </p:nvPicPr>
        <p:blipFill>
          <a:blip r:embed="rId2">
            <a:extLst>
              <a:ext uri="{28A0092B-C50C-407E-A947-70E740481C1C}">
                <a14:useLocalDpi xmlns:a14="http://schemas.microsoft.com/office/drawing/2010/main" val="0"/>
              </a:ext>
            </a:extLst>
          </a:blip>
          <a:srcRect/>
          <a:stretch>
            <a:fillRect/>
          </a:stretch>
        </p:blipFill>
        <p:spPr bwMode="auto">
          <a:xfrm>
            <a:off x="827584" y="1772968"/>
            <a:ext cx="4176464" cy="2520128"/>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57450290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a:p>
          <a:p>
            <a:r>
              <a:rPr lang="tr-TR" dirty="0" smtClean="0"/>
              <a:t>8-</a:t>
            </a:r>
          </a:p>
          <a:p>
            <a:endParaRPr lang="tr-TR" dirty="0" smtClean="0"/>
          </a:p>
          <a:p>
            <a:endParaRPr lang="tr-TR" dirty="0"/>
          </a:p>
          <a:p>
            <a:endParaRPr lang="tr-TR" dirty="0" smtClean="0"/>
          </a:p>
          <a:p>
            <a:pPr marL="0" indent="0">
              <a:buNone/>
            </a:pPr>
            <a:r>
              <a:rPr lang="tr-TR" dirty="0"/>
              <a:t>olduğuna göre,  a kaçtır ?</a:t>
            </a:r>
          </a:p>
          <a:p>
            <a:pPr marL="0" indent="0">
              <a:buNone/>
            </a:pPr>
            <a:r>
              <a:rPr lang="tr-TR" dirty="0"/>
              <a:t>A) 5</a:t>
            </a:r>
          </a:p>
          <a:p>
            <a:pPr marL="0" indent="0">
              <a:buNone/>
            </a:pPr>
            <a:r>
              <a:rPr lang="tr-TR" dirty="0"/>
              <a:t>B) 15</a:t>
            </a:r>
          </a:p>
          <a:p>
            <a:pPr marL="0" indent="0">
              <a:buNone/>
            </a:pPr>
            <a:r>
              <a:rPr lang="tr-TR" dirty="0"/>
              <a:t>C) 25</a:t>
            </a:r>
          </a:p>
          <a:p>
            <a:pPr marL="0" indent="0">
              <a:buNone/>
            </a:pPr>
            <a:r>
              <a:rPr lang="tr-TR" dirty="0"/>
              <a:t>D) 35</a:t>
            </a:r>
          </a:p>
          <a:p>
            <a:pPr marL="0" indent="0">
              <a:buNone/>
            </a:pPr>
            <a:r>
              <a:rPr lang="tr-TR" dirty="0"/>
              <a:t>E) 45</a:t>
            </a:r>
          </a:p>
          <a:p>
            <a:endParaRPr lang="tr-TR" dirty="0"/>
          </a:p>
        </p:txBody>
      </p:sp>
      <p:pic>
        <p:nvPicPr>
          <p:cNvPr id="4" name="Picture 3" descr="http://bilgiyelpazesi.net/egitim_ogretim/konu_anlatimli_dersler/matematik_dersi_ile_ilgili_konu_anlatimlar/birinci_dereceden_denklemler_ozellikleri_dosyalar/image027.gif"/>
          <p:cNvPicPr/>
          <p:nvPr/>
        </p:nvPicPr>
        <p:blipFill>
          <a:blip r:embed="rId2">
            <a:extLst>
              <a:ext uri="{28A0092B-C50C-407E-A947-70E740481C1C}">
                <a14:useLocalDpi xmlns:a14="http://schemas.microsoft.com/office/drawing/2010/main" val="0"/>
              </a:ext>
            </a:extLst>
          </a:blip>
          <a:srcRect/>
          <a:stretch>
            <a:fillRect/>
          </a:stretch>
        </p:blipFill>
        <p:spPr bwMode="auto">
          <a:xfrm>
            <a:off x="683568" y="1484784"/>
            <a:ext cx="2232248" cy="936104"/>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22214440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a:p>
          <a:p>
            <a:endParaRPr lang="tr-TR" dirty="0" smtClean="0"/>
          </a:p>
          <a:p>
            <a:r>
              <a:rPr lang="tr-TR" dirty="0" smtClean="0"/>
              <a:t> </a:t>
            </a:r>
          </a:p>
          <a:p>
            <a:endParaRPr lang="tr-TR" dirty="0"/>
          </a:p>
          <a:p>
            <a:endParaRPr lang="tr-TR" dirty="0" smtClean="0"/>
          </a:p>
          <a:p>
            <a:endParaRPr lang="tr-TR" dirty="0"/>
          </a:p>
          <a:p>
            <a:endParaRPr lang="tr-TR" dirty="0" smtClean="0"/>
          </a:p>
          <a:p>
            <a:pPr marL="0" indent="0">
              <a:buNone/>
            </a:pPr>
            <a:r>
              <a:rPr lang="tr-TR" dirty="0"/>
              <a:t>Yanıt  C  </a:t>
            </a:r>
            <a:r>
              <a:rPr lang="tr-TR" dirty="0" err="1"/>
              <a:t>dir</a:t>
            </a:r>
            <a:r>
              <a:rPr lang="tr-TR" dirty="0"/>
              <a:t>.</a:t>
            </a:r>
          </a:p>
          <a:p>
            <a:endParaRPr lang="tr-TR" dirty="0"/>
          </a:p>
        </p:txBody>
      </p:sp>
      <p:pic>
        <p:nvPicPr>
          <p:cNvPr id="4" name="Picture 2" descr="http://bilgiyelpazesi.net/egitim_ogretim/konu_anlatimli_dersler/matematik_dersi_ile_ilgili_konu_anlatimlar/birinci_dereceden_denklemler_ozellikleri_dosyalar/image028.gif"/>
          <p:cNvPicPr/>
          <p:nvPr/>
        </p:nvPicPr>
        <p:blipFill>
          <a:blip r:embed="rId2">
            <a:extLst>
              <a:ext uri="{28A0092B-C50C-407E-A947-70E740481C1C}">
                <a14:useLocalDpi xmlns:a14="http://schemas.microsoft.com/office/drawing/2010/main" val="0"/>
              </a:ext>
            </a:extLst>
          </a:blip>
          <a:srcRect/>
          <a:stretch>
            <a:fillRect/>
          </a:stretch>
        </p:blipFill>
        <p:spPr bwMode="auto">
          <a:xfrm>
            <a:off x="899592" y="1844824"/>
            <a:ext cx="3096344" cy="1728192"/>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03614409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smtClean="0"/>
          </a:p>
          <a:p>
            <a:endParaRPr lang="tr-TR" dirty="0"/>
          </a:p>
          <a:p>
            <a:endParaRPr lang="tr-TR" dirty="0" smtClean="0"/>
          </a:p>
          <a:p>
            <a:r>
              <a:rPr lang="tr-TR" dirty="0" smtClean="0"/>
              <a:t> 9- </a:t>
            </a:r>
            <a:r>
              <a:rPr lang="tr-TR" dirty="0"/>
              <a:t>x, y, z sıfırdan büyük birer tamsayı  ve</a:t>
            </a:r>
          </a:p>
          <a:p>
            <a:pPr marL="0" indent="0">
              <a:buNone/>
            </a:pPr>
            <a:r>
              <a:rPr lang="tr-TR" dirty="0"/>
              <a:t>2x + 3y – z = 94</a:t>
            </a:r>
          </a:p>
          <a:p>
            <a:pPr marL="0" indent="0">
              <a:buNone/>
            </a:pPr>
            <a:r>
              <a:rPr lang="tr-TR" dirty="0"/>
              <a:t>olduğuna göre, x in en küçük değeri kaçtır ?</a:t>
            </a:r>
          </a:p>
          <a:p>
            <a:pPr marL="0" indent="0">
              <a:buNone/>
            </a:pPr>
            <a:r>
              <a:rPr lang="tr-TR" dirty="0"/>
              <a:t>A) 1</a:t>
            </a:r>
          </a:p>
          <a:p>
            <a:pPr marL="0" indent="0">
              <a:buNone/>
            </a:pPr>
            <a:r>
              <a:rPr lang="tr-TR" dirty="0"/>
              <a:t>B) 2</a:t>
            </a:r>
          </a:p>
          <a:p>
            <a:pPr marL="0" indent="0">
              <a:buNone/>
            </a:pPr>
            <a:r>
              <a:rPr lang="tr-TR" dirty="0"/>
              <a:t>C) 3</a:t>
            </a:r>
          </a:p>
          <a:p>
            <a:pPr marL="0" indent="0">
              <a:buNone/>
            </a:pPr>
            <a:r>
              <a:rPr lang="tr-TR" dirty="0"/>
              <a:t>D) 4</a:t>
            </a:r>
          </a:p>
          <a:p>
            <a:pPr marL="0" indent="0">
              <a:buNone/>
            </a:pPr>
            <a:r>
              <a:rPr lang="tr-TR" dirty="0"/>
              <a:t>E) 5</a:t>
            </a:r>
          </a:p>
          <a:p>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401939947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sz="2500" dirty="0" smtClean="0"/>
              <a:t>DENKLEM ÇÖZÜMÜNDE BİLİNMESİ GEREKEN ÖZELLİKLER</a:t>
            </a:r>
            <a:endParaRPr lang="tr-TR" sz="2500" dirty="0"/>
          </a:p>
        </p:txBody>
      </p:sp>
      <p:sp>
        <p:nvSpPr>
          <p:cNvPr id="3" name="İçerik Yer Tutucusu 2"/>
          <p:cNvSpPr>
            <a:spLocks noGrp="1"/>
          </p:cNvSpPr>
          <p:nvPr>
            <p:ph idx="1"/>
          </p:nvPr>
        </p:nvSpPr>
        <p:spPr/>
        <p:txBody>
          <a:bodyPr>
            <a:noAutofit/>
          </a:bodyPr>
          <a:lstStyle/>
          <a:p>
            <a:r>
              <a:rPr lang="tr-TR" sz="2000" dirty="0"/>
              <a:t>1. Bir eşitliğin her iki yanına aynı reel sayı</a:t>
            </a:r>
            <a:br>
              <a:rPr lang="tr-TR" sz="2000" dirty="0"/>
            </a:br>
            <a:r>
              <a:rPr lang="tr-TR" sz="2000" dirty="0"/>
              <a:t>eklenirse, eşitlik bozulmaz. Bu özeliğe; eşitliğin toplama kuralı denir.</a:t>
            </a:r>
            <a:br>
              <a:rPr lang="tr-TR" sz="2000" dirty="0"/>
            </a:br>
            <a:r>
              <a:rPr lang="tr-TR" sz="2000" dirty="0"/>
              <a:t/>
            </a:r>
            <a:br>
              <a:rPr lang="tr-TR" sz="2000" dirty="0"/>
            </a:br>
            <a:r>
              <a:rPr lang="tr-TR" sz="2000" dirty="0"/>
              <a:t>2. Bir eşitliğin her iki yanı da sıfırdan farklı</a:t>
            </a:r>
            <a:br>
              <a:rPr lang="tr-TR" sz="2000" dirty="0"/>
            </a:br>
            <a:r>
              <a:rPr lang="tr-TR" sz="2000" dirty="0"/>
              <a:t>aynı reel sayıyla çarpılırsa, eşitlik bozulmaz. Bu özeliğe; eşitliğin çarpma kuralı denir.</a:t>
            </a:r>
            <a:br>
              <a:rPr lang="tr-TR" sz="2000" dirty="0"/>
            </a:br>
            <a:r>
              <a:rPr lang="tr-TR" sz="2000" dirty="0"/>
              <a:t/>
            </a:r>
            <a:br>
              <a:rPr lang="tr-TR" sz="2000" dirty="0"/>
            </a:br>
            <a:r>
              <a:rPr lang="tr-TR" sz="2000" dirty="0"/>
              <a:t>3. Bir eşitliğin her iki yanı da sıfırdan farklı</a:t>
            </a:r>
            <a:br>
              <a:rPr lang="tr-TR" sz="2000" dirty="0"/>
            </a:br>
            <a:r>
              <a:rPr lang="tr-TR" sz="2000" dirty="0"/>
              <a:t>aynı reel sayıya bölünürse, eşitlik bozulmaz. Bu özeliğe; eşitliğin bölme kuralı denir.</a:t>
            </a:r>
            <a:br>
              <a:rPr lang="tr-TR" sz="2000" dirty="0"/>
            </a:br>
            <a:r>
              <a:rPr lang="tr-TR" sz="2000" dirty="0"/>
              <a:t/>
            </a:r>
            <a:br>
              <a:rPr lang="tr-TR" sz="2000" dirty="0"/>
            </a:br>
            <a:r>
              <a:rPr lang="tr-TR" sz="2000" dirty="0"/>
              <a:t>4. Bir denklemde herhangi bir terimi eşitliğin </a:t>
            </a:r>
            <a:br>
              <a:rPr lang="tr-TR" sz="2000" dirty="0"/>
            </a:br>
            <a:r>
              <a:rPr lang="tr-TR" sz="2000" dirty="0"/>
              <a:t>bir tarafından diğer tarafına geçirerek işlem yapmak gerekiyorsa; geçirilen terimin işareti değiştirilir.</a:t>
            </a:r>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762528471"/>
      </p:ext>
    </p:extLst>
  </p:cSld>
  <p:clrMapOvr>
    <a:masterClrMapping/>
  </p:clrMapOvr>
  <p:transition spd="slow">
    <p:randomBar dir="ver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a:p>
          <a:p>
            <a:endParaRPr lang="tr-TR" dirty="0" smtClean="0"/>
          </a:p>
          <a:p>
            <a:pPr marL="0" indent="0">
              <a:buNone/>
            </a:pPr>
            <a:r>
              <a:rPr lang="tr-TR" dirty="0"/>
              <a:t>Çözüm:</a:t>
            </a:r>
          </a:p>
          <a:p>
            <a:pPr marL="0" indent="0">
              <a:buNone/>
            </a:pPr>
            <a:r>
              <a:rPr lang="tr-TR" dirty="0"/>
              <a:t>x  in en küçük olması için, y en büyük,  z  en küçük olmalıdır.</a:t>
            </a:r>
          </a:p>
          <a:p>
            <a:pPr marL="0" indent="0">
              <a:buNone/>
            </a:pPr>
            <a:r>
              <a:rPr lang="tr-TR" dirty="0"/>
              <a:t>z = 1  için</a:t>
            </a:r>
          </a:p>
          <a:p>
            <a:pPr marL="0" indent="0">
              <a:buNone/>
            </a:pPr>
            <a:r>
              <a:rPr lang="tr-TR" dirty="0"/>
              <a:t>2x +3y = 95 olur.</a:t>
            </a:r>
          </a:p>
          <a:p>
            <a:pPr marL="0" indent="0">
              <a:buNone/>
            </a:pPr>
            <a:r>
              <a:rPr lang="tr-TR" dirty="0"/>
              <a:t>y  en fazla 31  olabileceğinden,</a:t>
            </a:r>
          </a:p>
          <a:p>
            <a:pPr marL="0" indent="0">
              <a:buNone/>
            </a:pPr>
            <a:r>
              <a:rPr lang="tr-TR" dirty="0"/>
              <a:t>x = 1 olur</a:t>
            </a:r>
            <a:r>
              <a:rPr lang="tr-TR" dirty="0" smtClean="0"/>
              <a:t>.</a:t>
            </a:r>
          </a:p>
          <a:p>
            <a:pPr marL="0" indent="0">
              <a:buNone/>
            </a:pPr>
            <a:endParaRPr lang="tr-TR" dirty="0"/>
          </a:p>
          <a:p>
            <a:pPr marL="0" indent="0">
              <a:buNone/>
            </a:pPr>
            <a:r>
              <a:rPr lang="tr-TR" dirty="0"/>
              <a:t>Yanıt  A  </a:t>
            </a:r>
            <a:r>
              <a:rPr lang="tr-TR" dirty="0" err="1" smtClean="0"/>
              <a:t>dir</a:t>
            </a:r>
            <a:r>
              <a:rPr lang="tr-TR" dirty="0"/>
              <a:t>.</a:t>
            </a:r>
          </a:p>
          <a:p>
            <a:pPr marL="0" indent="0">
              <a:buNone/>
            </a:pPr>
            <a:r>
              <a:rPr lang="tr-TR" dirty="0"/>
              <a:t> </a:t>
            </a:r>
          </a:p>
          <a:p>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82476159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260648"/>
            <a:ext cx="8229600" cy="1143000"/>
          </a:xfrm>
        </p:spPr>
        <p:txBody>
          <a:bodyPr/>
          <a:lstStyle/>
          <a:p>
            <a:pPr algn="ctr"/>
            <a:r>
              <a:rPr lang="tr-TR" dirty="0" smtClean="0"/>
              <a:t>ÖRNEK SORULAR</a:t>
            </a:r>
            <a:endParaRPr lang="tr-TR" dirty="0"/>
          </a:p>
        </p:txBody>
      </p:sp>
      <p:sp>
        <p:nvSpPr>
          <p:cNvPr id="3" name="İçerik Yer Tutucusu 2"/>
          <p:cNvSpPr>
            <a:spLocks noGrp="1"/>
          </p:cNvSpPr>
          <p:nvPr>
            <p:ph idx="1"/>
          </p:nvPr>
        </p:nvSpPr>
        <p:spPr>
          <a:xfrm>
            <a:off x="457200" y="1700808"/>
            <a:ext cx="8229600" cy="4968552"/>
          </a:xfrm>
        </p:spPr>
        <p:txBody>
          <a:bodyPr>
            <a:normAutofit fontScale="85000" lnSpcReduction="20000"/>
          </a:bodyPr>
          <a:lstStyle/>
          <a:p>
            <a:r>
              <a:rPr lang="tr-TR" b="1" dirty="0"/>
              <a:t>1) 6x +12 =0 </a:t>
            </a:r>
            <a:r>
              <a:rPr lang="tr-TR" b="1" dirty="0" err="1"/>
              <a:t>denkemini</a:t>
            </a:r>
            <a:r>
              <a:rPr lang="tr-TR" b="1" dirty="0"/>
              <a:t> çözüm kümesini bulunuz.</a:t>
            </a:r>
            <a:br>
              <a:rPr lang="tr-TR" b="1" dirty="0"/>
            </a:br>
            <a:r>
              <a:rPr lang="tr-TR" b="1" dirty="0"/>
              <a:t/>
            </a:r>
            <a:br>
              <a:rPr lang="tr-TR" b="1" dirty="0"/>
            </a:br>
            <a:r>
              <a:rPr lang="tr-TR" b="1" dirty="0"/>
              <a:t>Çözüm:</a:t>
            </a:r>
            <a:br>
              <a:rPr lang="tr-TR" b="1" dirty="0"/>
            </a:br>
            <a:r>
              <a:rPr lang="tr-TR" b="1" dirty="0"/>
              <a:t/>
            </a:r>
            <a:br>
              <a:rPr lang="tr-TR" b="1" dirty="0"/>
            </a:br>
            <a:r>
              <a:rPr lang="tr-TR" b="1" dirty="0"/>
              <a:t>6x= -12</a:t>
            </a:r>
            <a:r>
              <a:rPr lang="tr-TR" b="1" dirty="0">
                <a:sym typeface="Symbol"/>
              </a:rPr>
              <a:t></a:t>
            </a:r>
            <a:r>
              <a:rPr lang="tr-TR" b="1" dirty="0"/>
              <a:t>6x+12=0</a:t>
            </a:r>
            <a:br>
              <a:rPr lang="tr-TR" b="1" dirty="0"/>
            </a:br>
            <a:r>
              <a:rPr lang="tr-TR" b="1" dirty="0"/>
              <a:t>x= x=-2 Ç= olur</a:t>
            </a:r>
            <a:r>
              <a:rPr lang="tr-TR" b="1" dirty="0" smtClean="0"/>
              <a:t>.</a:t>
            </a:r>
          </a:p>
          <a:p>
            <a:endParaRPr lang="tr-TR" b="1" dirty="0"/>
          </a:p>
          <a:p>
            <a:r>
              <a:rPr lang="tr-TR" b="1" dirty="0" smtClean="0"/>
              <a:t>2</a:t>
            </a:r>
            <a:r>
              <a:rPr lang="tr-TR" b="1" dirty="0"/>
              <a:t>)-5x + 6 + x = 1 –x + 8 denkleminin çözüm kümesini bulunuz.</a:t>
            </a:r>
            <a:br>
              <a:rPr lang="tr-TR" b="1" dirty="0"/>
            </a:br>
            <a:r>
              <a:rPr lang="tr-TR" b="1" dirty="0"/>
              <a:t/>
            </a:r>
            <a:br>
              <a:rPr lang="tr-TR" b="1" dirty="0"/>
            </a:br>
            <a:r>
              <a:rPr lang="tr-TR" b="1" dirty="0"/>
              <a:t>Çözüm:</a:t>
            </a:r>
            <a:br>
              <a:rPr lang="tr-TR" b="1" dirty="0"/>
            </a:br>
            <a:r>
              <a:rPr lang="tr-TR" b="1" dirty="0"/>
              <a:t/>
            </a:r>
            <a:br>
              <a:rPr lang="tr-TR" b="1" dirty="0"/>
            </a:br>
            <a:r>
              <a:rPr lang="tr-TR" b="1" dirty="0"/>
              <a:t>-5x+ 6+ x =1 –x +8</a:t>
            </a:r>
            <a:br>
              <a:rPr lang="tr-TR" b="1" dirty="0"/>
            </a:br>
            <a:r>
              <a:rPr lang="tr-TR" b="1" dirty="0"/>
              <a:t>-4x + 6 = -x + 9</a:t>
            </a:r>
            <a:br>
              <a:rPr lang="tr-TR" b="1" dirty="0"/>
            </a:br>
            <a:r>
              <a:rPr lang="tr-TR" b="1" dirty="0"/>
              <a:t>-4x +x = 9-6</a:t>
            </a:r>
            <a:br>
              <a:rPr lang="tr-TR" b="1" dirty="0"/>
            </a:br>
            <a:r>
              <a:rPr lang="tr-TR" b="1" dirty="0"/>
              <a:t>-3x=3</a:t>
            </a:r>
            <a:br>
              <a:rPr lang="tr-TR" b="1" dirty="0"/>
            </a:br>
            <a:r>
              <a:rPr lang="tr-TR" b="1" dirty="0"/>
              <a:t>x= -1 Ç=</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61010267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normAutofit fontScale="92500" lnSpcReduction="20000"/>
          </a:bodyPr>
          <a:lstStyle/>
          <a:p>
            <a:endParaRPr lang="tr-TR" dirty="0" smtClean="0"/>
          </a:p>
          <a:p>
            <a:pPr marL="0" indent="0">
              <a:buNone/>
            </a:pPr>
            <a:endParaRPr lang="tr-TR" dirty="0"/>
          </a:p>
          <a:p>
            <a:r>
              <a:rPr lang="tr-TR" b="1" dirty="0"/>
              <a:t>3) x-{2x-[x+1-(3x-5)]} = 3 ise x kaçtır?</a:t>
            </a:r>
            <a:br>
              <a:rPr lang="tr-TR" b="1" dirty="0"/>
            </a:br>
            <a:r>
              <a:rPr lang="tr-TR" b="1" dirty="0"/>
              <a:t>Çözüm:</a:t>
            </a:r>
            <a:br>
              <a:rPr lang="tr-TR" b="1" dirty="0"/>
            </a:br>
            <a:r>
              <a:rPr lang="tr-TR" b="1" dirty="0"/>
              <a:t/>
            </a:r>
            <a:br>
              <a:rPr lang="tr-TR" b="1" dirty="0"/>
            </a:br>
            <a:r>
              <a:rPr lang="tr-TR" b="1" dirty="0"/>
              <a:t>[x+1-3x+5]</a:t>
            </a:r>
            <a:br>
              <a:rPr lang="tr-TR" b="1" dirty="0"/>
            </a:br>
            <a:r>
              <a:rPr lang="tr-TR" b="1" dirty="0"/>
              <a:t>[-2x+6]</a:t>
            </a:r>
            <a:br>
              <a:rPr lang="tr-TR" b="1" dirty="0"/>
            </a:br>
            <a:r>
              <a:rPr lang="tr-TR" b="1" dirty="0"/>
              <a:t>{2x+2x-6}</a:t>
            </a:r>
            <a:br>
              <a:rPr lang="tr-TR" b="1" dirty="0"/>
            </a:br>
            <a:r>
              <a:rPr lang="tr-TR" b="1" dirty="0"/>
              <a:t>x-4x+6 = 3</a:t>
            </a:r>
            <a:br>
              <a:rPr lang="tr-TR" b="1" dirty="0"/>
            </a:br>
            <a:r>
              <a:rPr lang="tr-TR" b="1" dirty="0"/>
              <a:t>x= 1 Sonuç: 1</a:t>
            </a:r>
            <a:r>
              <a:rPr lang="tr-TR" b="1" dirty="0">
                <a:sym typeface="Symbol"/>
              </a:rPr>
              <a:t></a:t>
            </a:r>
            <a:r>
              <a:rPr lang="tr-TR" b="1" dirty="0"/>
              <a:t>-3x =</a:t>
            </a:r>
            <a:br>
              <a:rPr lang="tr-TR" b="1" dirty="0"/>
            </a:br>
            <a:endParaRPr lang="tr-TR" b="1" dirty="0" smtClean="0"/>
          </a:p>
          <a:p>
            <a:r>
              <a:rPr lang="tr-TR" b="1" dirty="0" smtClean="0"/>
              <a:t>4) </a:t>
            </a:r>
            <a:r>
              <a:rPr lang="tr-TR" b="1" dirty="0"/>
              <a:t>9(1-2x) – 5(2-5x) = 20 denkleminin çözüm kümesi nedir?</a:t>
            </a:r>
            <a:br>
              <a:rPr lang="tr-TR" b="1" dirty="0"/>
            </a:br>
            <a:r>
              <a:rPr lang="tr-TR" b="1" dirty="0"/>
              <a:t>Çözüm:</a:t>
            </a:r>
            <a:br>
              <a:rPr lang="tr-TR" b="1" dirty="0"/>
            </a:br>
            <a:r>
              <a:rPr lang="tr-TR" b="1" dirty="0"/>
              <a:t/>
            </a:r>
            <a:br>
              <a:rPr lang="tr-TR" b="1" dirty="0"/>
            </a:br>
            <a:r>
              <a:rPr lang="tr-TR" b="1" dirty="0"/>
              <a:t>9(1-2x) – 5(2-5x) = 20</a:t>
            </a:r>
            <a:br>
              <a:rPr lang="tr-TR" b="1" dirty="0"/>
            </a:br>
            <a:r>
              <a:rPr lang="tr-TR" b="1" dirty="0"/>
              <a:t>9-18x-10+25x = 20</a:t>
            </a:r>
            <a:br>
              <a:rPr lang="tr-TR" b="1" dirty="0"/>
            </a:br>
            <a:r>
              <a:rPr lang="tr-TR" b="1" dirty="0"/>
              <a:t>7x-1= 20</a:t>
            </a:r>
            <a:br>
              <a:rPr lang="tr-TR" b="1" dirty="0"/>
            </a:br>
            <a:r>
              <a:rPr lang="tr-TR" b="1" dirty="0"/>
              <a:t>7x = 21</a:t>
            </a:r>
            <a:br>
              <a:rPr lang="tr-TR" b="1" dirty="0"/>
            </a:br>
            <a:r>
              <a:rPr lang="tr-TR" b="1" dirty="0"/>
              <a:t>x = 3</a:t>
            </a:r>
            <a:br>
              <a:rPr lang="tr-TR" b="1" dirty="0"/>
            </a:br>
            <a:r>
              <a:rPr lang="tr-TR" b="1" dirty="0"/>
              <a:t>Sonuç: 3</a:t>
            </a: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4159918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normAutofit fontScale="85000" lnSpcReduction="20000"/>
          </a:bodyPr>
          <a:lstStyle/>
          <a:p>
            <a:endParaRPr lang="tr-TR" dirty="0" smtClean="0"/>
          </a:p>
          <a:p>
            <a:endParaRPr lang="tr-TR" dirty="0"/>
          </a:p>
          <a:p>
            <a:r>
              <a:rPr lang="tr-TR" b="1" dirty="0" smtClean="0"/>
              <a:t>5) </a:t>
            </a:r>
            <a:r>
              <a:rPr lang="tr-TR" b="1" dirty="0"/>
              <a:t>x 2 x 1</a:t>
            </a:r>
            <a:br>
              <a:rPr lang="tr-TR" b="1" dirty="0"/>
            </a:br>
            <a:r>
              <a:rPr lang="tr-TR" b="1" dirty="0"/>
              <a:t>----- + ----- = ----- + 1----- denkleminin çözüm kümesi nedir?</a:t>
            </a:r>
            <a:br>
              <a:rPr lang="tr-TR" b="1" dirty="0"/>
            </a:br>
            <a:r>
              <a:rPr lang="tr-TR" b="1" dirty="0"/>
              <a:t>3 5 5 3</a:t>
            </a:r>
            <a:br>
              <a:rPr lang="tr-TR" b="1" dirty="0"/>
            </a:br>
            <a:r>
              <a:rPr lang="tr-TR" b="1" dirty="0"/>
              <a:t/>
            </a:r>
            <a:br>
              <a:rPr lang="tr-TR" b="1" dirty="0"/>
            </a:br>
            <a:r>
              <a:rPr lang="tr-TR" b="1" dirty="0"/>
              <a:t>Çözüm:</a:t>
            </a:r>
            <a:br>
              <a:rPr lang="tr-TR" b="1" dirty="0"/>
            </a:br>
            <a:r>
              <a:rPr lang="tr-TR" b="1" dirty="0"/>
              <a:t>x 2 x 4</a:t>
            </a:r>
            <a:br>
              <a:rPr lang="tr-TR" b="1" dirty="0"/>
            </a:br>
            <a:r>
              <a:rPr lang="tr-TR" b="1" dirty="0"/>
              <a:t>----- + ----- = ----- + -----</a:t>
            </a:r>
            <a:br>
              <a:rPr lang="tr-TR" b="1" dirty="0"/>
            </a:br>
            <a:r>
              <a:rPr lang="tr-TR" b="1" dirty="0"/>
              <a:t>3 5 5 3</a:t>
            </a:r>
            <a:br>
              <a:rPr lang="tr-TR" b="1" dirty="0"/>
            </a:br>
            <a:r>
              <a:rPr lang="tr-TR" b="1" dirty="0"/>
              <a:t>(5) (3) (3) (5)</a:t>
            </a:r>
            <a:br>
              <a:rPr lang="tr-TR" b="1" dirty="0"/>
            </a:br>
            <a:r>
              <a:rPr lang="tr-TR" b="1" dirty="0"/>
              <a:t/>
            </a:r>
            <a:br>
              <a:rPr lang="tr-TR" b="1" dirty="0"/>
            </a:br>
            <a:r>
              <a:rPr lang="tr-TR" b="1" dirty="0"/>
              <a:t>5x+6 3x+20</a:t>
            </a:r>
            <a:br>
              <a:rPr lang="tr-TR" b="1" dirty="0"/>
            </a:br>
            <a:r>
              <a:rPr lang="tr-TR" b="1" dirty="0"/>
              <a:t>------- = ------- = 5x + 6 = 3x+20</a:t>
            </a:r>
            <a:br>
              <a:rPr lang="tr-TR" b="1" dirty="0"/>
            </a:br>
            <a:r>
              <a:rPr lang="tr-TR" b="1" dirty="0"/>
              <a:t>15 15</a:t>
            </a:r>
            <a:br>
              <a:rPr lang="tr-TR" b="1" dirty="0"/>
            </a:br>
            <a:r>
              <a:rPr lang="tr-TR" b="1" dirty="0"/>
              <a:t/>
            </a:r>
            <a:br>
              <a:rPr lang="tr-TR" b="1" dirty="0"/>
            </a:br>
            <a:r>
              <a:rPr lang="tr-TR" b="1" dirty="0"/>
              <a:t>x = 7 Sonuç: 7</a:t>
            </a:r>
            <a:r>
              <a:rPr lang="tr-TR" b="1" dirty="0">
                <a:sym typeface="Symbol"/>
              </a:rPr>
              <a:t></a:t>
            </a:r>
            <a:r>
              <a:rPr lang="tr-TR" b="1" dirty="0"/>
              <a:t>2x = 14</a:t>
            </a:r>
            <a:br>
              <a:rPr lang="tr-TR" b="1" dirty="0"/>
            </a:br>
            <a:r>
              <a:rPr lang="tr-TR" b="1" dirty="0"/>
              <a:t/>
            </a:r>
            <a:br>
              <a:rPr lang="tr-TR" b="1" dirty="0"/>
            </a:br>
            <a:endParaRPr lang="tr-TR" b="1" dirty="0" smtClean="0"/>
          </a:p>
          <a:p>
            <a:r>
              <a:rPr lang="tr-TR" b="1" dirty="0" smtClean="0"/>
              <a:t>6) </a:t>
            </a:r>
            <a:r>
              <a:rPr lang="tr-TR" b="1" dirty="0"/>
              <a:t>2x+5=1 ise “x” kaçtır?</a:t>
            </a:r>
            <a:br>
              <a:rPr lang="tr-TR" b="1" dirty="0"/>
            </a:br>
            <a:r>
              <a:rPr lang="tr-TR" b="1" dirty="0"/>
              <a:t/>
            </a:r>
            <a:br>
              <a:rPr lang="tr-TR" b="1" dirty="0"/>
            </a:br>
            <a:r>
              <a:rPr lang="tr-TR" b="1" dirty="0"/>
              <a:t>Çözüm:</a:t>
            </a:r>
            <a:br>
              <a:rPr lang="tr-TR" b="1" dirty="0"/>
            </a:br>
            <a:r>
              <a:rPr lang="tr-TR" b="1" dirty="0"/>
              <a:t>2x = -4</a:t>
            </a:r>
            <a:br>
              <a:rPr lang="tr-TR" b="1" dirty="0"/>
            </a:br>
            <a:r>
              <a:rPr lang="tr-TR" b="1" dirty="0"/>
              <a:t>Sonuç = {-2}</a:t>
            </a:r>
            <a:r>
              <a:rPr lang="tr-TR" b="1" dirty="0">
                <a:sym typeface="Symbol"/>
              </a:rPr>
              <a:t></a:t>
            </a:r>
            <a:r>
              <a:rPr lang="tr-TR" b="1" dirty="0"/>
              <a:t>x = -2</a:t>
            </a: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95487390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normAutofit fontScale="92500" lnSpcReduction="20000"/>
          </a:bodyPr>
          <a:lstStyle/>
          <a:p>
            <a:endParaRPr lang="tr-TR" dirty="0" smtClean="0"/>
          </a:p>
          <a:p>
            <a:endParaRPr lang="tr-TR" dirty="0" smtClean="0"/>
          </a:p>
          <a:p>
            <a:endParaRPr lang="tr-TR" dirty="0"/>
          </a:p>
          <a:p>
            <a:r>
              <a:rPr lang="tr-TR" b="1" dirty="0" smtClean="0"/>
              <a:t>7) </a:t>
            </a:r>
            <a:r>
              <a:rPr lang="tr-TR" b="1" dirty="0"/>
              <a:t>Toplamları 77 olan iki sayıdan birinin 3 katı, aynı sayının 4 katıyla toplamına </a:t>
            </a:r>
            <a:r>
              <a:rPr lang="tr-TR" b="1" dirty="0" err="1"/>
              <a:t>eşittir.Bu</a:t>
            </a:r>
            <a:r>
              <a:rPr lang="tr-TR" b="1" dirty="0"/>
              <a:t> Sayıların Küçük Olanı Kaçtır?</a:t>
            </a:r>
            <a:br>
              <a:rPr lang="tr-TR" b="1" dirty="0"/>
            </a:br>
            <a:r>
              <a:rPr lang="tr-TR" b="1" dirty="0"/>
              <a:t/>
            </a:r>
            <a:br>
              <a:rPr lang="tr-TR" b="1" dirty="0"/>
            </a:br>
            <a:r>
              <a:rPr lang="tr-TR" b="1" dirty="0"/>
              <a:t>Çözüm:</a:t>
            </a:r>
            <a:br>
              <a:rPr lang="tr-TR" b="1" dirty="0"/>
            </a:br>
            <a:r>
              <a:rPr lang="tr-TR" b="1" dirty="0"/>
              <a:t/>
            </a:r>
            <a:br>
              <a:rPr lang="tr-TR" b="1" dirty="0"/>
            </a:br>
            <a:r>
              <a:rPr lang="tr-TR" b="1" dirty="0"/>
              <a:t>3x+4x = 77</a:t>
            </a:r>
            <a:br>
              <a:rPr lang="tr-TR" b="1" dirty="0"/>
            </a:br>
            <a:r>
              <a:rPr lang="tr-TR" b="1" dirty="0"/>
              <a:t>7x = 77</a:t>
            </a:r>
            <a:br>
              <a:rPr lang="tr-TR" b="1" dirty="0"/>
            </a:br>
            <a:r>
              <a:rPr lang="tr-TR" b="1" dirty="0"/>
              <a:t>x = 7</a:t>
            </a:r>
            <a:br>
              <a:rPr lang="tr-TR" b="1" dirty="0"/>
            </a:br>
            <a:r>
              <a:rPr lang="tr-TR" b="1" dirty="0"/>
              <a:t>3x = 33 Sonuç = {33}</a:t>
            </a:r>
            <a:br>
              <a:rPr lang="tr-TR" b="1" dirty="0"/>
            </a:br>
            <a:endParaRPr lang="tr-TR" b="1" dirty="0" smtClean="0"/>
          </a:p>
          <a:p>
            <a:r>
              <a:rPr lang="tr-TR" b="1" dirty="0" smtClean="0"/>
              <a:t>8) </a:t>
            </a:r>
            <a:r>
              <a:rPr lang="tr-TR" b="1" dirty="0"/>
              <a:t>Bu denklemdeki x’ in değerini bulunuz.</a:t>
            </a:r>
            <a:br>
              <a:rPr lang="tr-TR" b="1" dirty="0"/>
            </a:br>
            <a:r>
              <a:rPr lang="tr-TR" b="1" dirty="0"/>
              <a:t>Çözüm:</a:t>
            </a:r>
            <a:br>
              <a:rPr lang="tr-TR" b="1" dirty="0"/>
            </a:br>
            <a:r>
              <a:rPr lang="tr-TR" b="1" dirty="0"/>
              <a:t/>
            </a:r>
            <a:br>
              <a:rPr lang="tr-TR" b="1" dirty="0"/>
            </a:br>
            <a:r>
              <a:rPr lang="tr-TR" b="1" dirty="0"/>
              <a:t>x = 5 Sonuç = {5}</a:t>
            </a:r>
            <a:br>
              <a:rPr lang="tr-TR" b="1" dirty="0"/>
            </a:br>
            <a:r>
              <a:rPr lang="tr-TR" b="1" dirty="0"/>
              <a:t/>
            </a:r>
            <a:br>
              <a:rPr lang="tr-TR" b="1" dirty="0"/>
            </a:b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61493838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normAutofit/>
          </a:bodyPr>
          <a:lstStyle/>
          <a:p>
            <a:endParaRPr lang="tr-TR" dirty="0" smtClean="0"/>
          </a:p>
          <a:p>
            <a:endParaRPr lang="tr-TR" dirty="0"/>
          </a:p>
          <a:p>
            <a:r>
              <a:rPr lang="tr-TR" b="1" dirty="0" smtClean="0"/>
              <a:t>8) </a:t>
            </a:r>
            <a:r>
              <a:rPr lang="tr-TR" b="1" dirty="0"/>
              <a:t>“x” in değerini bulunuz.</a:t>
            </a:r>
            <a:br>
              <a:rPr lang="tr-TR" b="1" dirty="0"/>
            </a:br>
            <a:r>
              <a:rPr lang="tr-TR" b="1" dirty="0"/>
              <a:t>Çözüm</a:t>
            </a:r>
            <a:r>
              <a:rPr lang="tr-TR" b="1" dirty="0" smtClean="0"/>
              <a:t>:</a:t>
            </a:r>
            <a:br>
              <a:rPr lang="tr-TR" b="1" dirty="0" smtClean="0"/>
            </a:br>
            <a:r>
              <a:rPr lang="tr-TR" b="1" dirty="0" smtClean="0"/>
              <a:t>- </a:t>
            </a:r>
            <a:r>
              <a:rPr lang="tr-TR" b="1" dirty="0"/>
              <a:t>45 = 5x-35</a:t>
            </a:r>
            <a:br>
              <a:rPr lang="tr-TR" b="1" dirty="0"/>
            </a:br>
            <a:r>
              <a:rPr lang="tr-TR" b="1" dirty="0"/>
              <a:t>5x = -10</a:t>
            </a:r>
            <a:br>
              <a:rPr lang="tr-TR" b="1" dirty="0"/>
            </a:br>
            <a:r>
              <a:rPr lang="tr-TR" b="1" dirty="0"/>
              <a:t>x = -</a:t>
            </a:r>
            <a:r>
              <a:rPr lang="tr-TR" b="1" dirty="0" smtClean="0"/>
              <a:t>2</a:t>
            </a:r>
            <a:r>
              <a:rPr lang="tr-TR" b="1" dirty="0"/>
              <a:t/>
            </a:r>
            <a:br>
              <a:rPr lang="tr-TR" b="1" dirty="0"/>
            </a:br>
            <a:r>
              <a:rPr lang="tr-TR" b="1" dirty="0"/>
              <a:t>Sonuç = {-2</a:t>
            </a:r>
            <a:r>
              <a:rPr lang="tr-TR" b="1" dirty="0" smtClean="0"/>
              <a:t>}</a:t>
            </a:r>
          </a:p>
          <a:p>
            <a:endParaRPr lang="tr-TR" b="1" dirty="0" smtClean="0"/>
          </a:p>
          <a:p>
            <a:r>
              <a:rPr lang="tr-TR" b="1" dirty="0" smtClean="0"/>
              <a:t> 10) </a:t>
            </a:r>
            <a:r>
              <a:rPr lang="tr-TR" b="1" dirty="0"/>
              <a:t>“x” in değerini bulunuz.</a:t>
            </a:r>
            <a:br>
              <a:rPr lang="tr-TR" b="1" dirty="0"/>
            </a:br>
            <a:r>
              <a:rPr lang="tr-TR" b="1" dirty="0"/>
              <a:t/>
            </a:r>
            <a:br>
              <a:rPr lang="tr-TR" b="1" dirty="0"/>
            </a:br>
            <a:r>
              <a:rPr lang="tr-TR" b="1" dirty="0"/>
              <a:t>Çözüm</a:t>
            </a:r>
            <a:r>
              <a:rPr lang="tr-TR" b="1" dirty="0" smtClean="0"/>
              <a:t>:</a:t>
            </a:r>
            <a:r>
              <a:rPr lang="tr-TR" b="1" dirty="0"/>
              <a:t/>
            </a:r>
            <a:br>
              <a:rPr lang="tr-TR" b="1" dirty="0"/>
            </a:br>
            <a:r>
              <a:rPr lang="tr-TR" b="1" dirty="0"/>
              <a:t>3x-5 = -20</a:t>
            </a:r>
            <a:br>
              <a:rPr lang="tr-TR" b="1" dirty="0"/>
            </a:br>
            <a:r>
              <a:rPr lang="tr-TR" b="1" dirty="0"/>
              <a:t>3x = -15</a:t>
            </a:r>
            <a:br>
              <a:rPr lang="tr-TR" b="1" dirty="0"/>
            </a:br>
            <a:r>
              <a:rPr lang="tr-TR" b="1" dirty="0"/>
              <a:t>x = -5 Sonuç = {-5}</a:t>
            </a:r>
            <a:endParaRPr lang="tr-TR" dirty="0"/>
          </a:p>
          <a:p>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47292663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a:p>
          <a:p>
            <a:r>
              <a:rPr lang="tr-TR" b="1" dirty="0" smtClean="0"/>
              <a:t>11) </a:t>
            </a:r>
            <a:r>
              <a:rPr lang="tr-TR" b="1" dirty="0"/>
              <a:t>denklemini ve koşuluyla </a:t>
            </a:r>
            <a:r>
              <a:rPr lang="tr-TR" b="1" dirty="0" err="1"/>
              <a:t>x’i</a:t>
            </a:r>
            <a:r>
              <a:rPr lang="tr-TR" b="1" dirty="0"/>
              <a:t> bulunuz.</a:t>
            </a:r>
            <a:br>
              <a:rPr lang="tr-TR" b="1" dirty="0"/>
            </a:br>
            <a:r>
              <a:rPr lang="tr-TR" b="1" dirty="0"/>
              <a:t>Çözüm</a:t>
            </a:r>
            <a:br>
              <a:rPr lang="tr-TR" b="1" dirty="0"/>
            </a:br>
            <a:r>
              <a:rPr lang="tr-TR" b="1" dirty="0">
                <a:sym typeface="Symbol"/>
              </a:rPr>
              <a:t></a:t>
            </a:r>
            <a:r>
              <a:rPr lang="tr-TR" b="1" dirty="0"/>
              <a:t/>
            </a:r>
            <a:br>
              <a:rPr lang="tr-TR" b="1" dirty="0"/>
            </a:br>
            <a:r>
              <a:rPr lang="tr-TR" b="1" dirty="0"/>
              <a:t>x=-1 fakat (x 1 ve x koşulundan dolayı</a:t>
            </a:r>
            <a:br>
              <a:rPr lang="tr-TR" b="1" dirty="0"/>
            </a:br>
            <a:r>
              <a:rPr lang="tr-TR" b="1" dirty="0"/>
              <a:t/>
            </a:r>
            <a:br>
              <a:rPr lang="tr-TR" b="1" dirty="0"/>
            </a:br>
            <a:r>
              <a:rPr lang="tr-TR" b="1" dirty="0"/>
              <a:t>Ç=</a:t>
            </a:r>
            <a:r>
              <a:rPr lang="tr-TR" b="1" dirty="0" err="1"/>
              <a:t>Ǿdir</a:t>
            </a:r>
            <a:r>
              <a:rPr lang="tr-TR" b="1" dirty="0"/>
              <a:t/>
            </a:r>
            <a:br>
              <a:rPr lang="tr-TR" b="1" dirty="0"/>
            </a:br>
            <a:endParaRPr lang="tr-TR" b="1" dirty="0" smtClean="0"/>
          </a:p>
          <a:p>
            <a:r>
              <a:rPr lang="tr-TR" b="1" dirty="0" smtClean="0"/>
              <a:t>12) </a:t>
            </a:r>
            <a:r>
              <a:rPr lang="tr-TR" b="1" dirty="0"/>
              <a:t>için x ’in değeri kaçtır?</a:t>
            </a:r>
            <a:br>
              <a:rPr lang="tr-TR" b="1" dirty="0"/>
            </a:br>
            <a:r>
              <a:rPr lang="tr-TR" b="1" dirty="0"/>
              <a:t>Çözüm</a:t>
            </a:r>
            <a:br>
              <a:rPr lang="tr-TR" b="1" dirty="0"/>
            </a:br>
            <a:r>
              <a:rPr lang="tr-TR" b="1" dirty="0"/>
              <a:t>x=3 (x 3 koşulundan dolayı )</a:t>
            </a:r>
            <a:r>
              <a:rPr lang="tr-TR" b="1" dirty="0">
                <a:sym typeface="Symbol"/>
              </a:rPr>
              <a:t></a:t>
            </a:r>
            <a:r>
              <a:rPr lang="tr-TR" b="1" dirty="0"/>
              <a:t/>
            </a:r>
            <a:br>
              <a:rPr lang="tr-TR" b="1" dirty="0"/>
            </a:br>
            <a:r>
              <a:rPr lang="tr-TR" b="1" dirty="0"/>
              <a:t/>
            </a:r>
            <a:br>
              <a:rPr lang="tr-TR" b="1" dirty="0"/>
            </a:br>
            <a:r>
              <a:rPr lang="tr-TR" b="1" dirty="0"/>
              <a:t>Ç=</a:t>
            </a:r>
            <a:r>
              <a:rPr lang="tr-TR" b="1" dirty="0" err="1"/>
              <a:t>Ǿdir</a:t>
            </a: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08415190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260648"/>
            <a:ext cx="8229600" cy="1143000"/>
          </a:xfrm>
        </p:spPr>
        <p:txBody>
          <a:bodyPr/>
          <a:lstStyle/>
          <a:p>
            <a:pPr algn="ctr"/>
            <a:r>
              <a:rPr lang="tr-TR" dirty="0" smtClean="0"/>
              <a:t>ÖSS SORULARI</a:t>
            </a:r>
            <a:endParaRPr lang="tr-TR" dirty="0"/>
          </a:p>
        </p:txBody>
      </p:sp>
      <p:sp>
        <p:nvSpPr>
          <p:cNvPr id="3" name="İçerik Yer Tutucusu 2"/>
          <p:cNvSpPr>
            <a:spLocks noGrp="1"/>
          </p:cNvSpPr>
          <p:nvPr>
            <p:ph idx="1"/>
          </p:nvPr>
        </p:nvSpPr>
        <p:spPr>
          <a:xfrm>
            <a:off x="395536" y="1340768"/>
            <a:ext cx="8291264" cy="5256584"/>
          </a:xfrm>
        </p:spPr>
        <p:txBody>
          <a:bodyPr>
            <a:normAutofit fontScale="92500" lnSpcReduction="10000"/>
          </a:bodyPr>
          <a:lstStyle/>
          <a:p>
            <a:r>
              <a:rPr lang="tr-TR" dirty="0"/>
              <a:t>1) </a:t>
            </a:r>
            <a:r>
              <a:rPr lang="tr-TR" dirty="0" smtClean="0"/>
              <a:t>1985FL-1</a:t>
            </a:r>
            <a:r>
              <a:rPr lang="tr-TR" dirty="0"/>
              <a:t>: a&gt;801:3+6 eşitsizliğini sağlayan en küçük “a” doğal sayısı kaçtır?</a:t>
            </a:r>
            <a:br>
              <a:rPr lang="tr-TR" dirty="0"/>
            </a:br>
            <a:r>
              <a:rPr lang="tr-TR" dirty="0"/>
              <a:t>A)90 B)91 C)273 D)274 </a:t>
            </a:r>
            <a:br>
              <a:rPr lang="tr-TR" dirty="0"/>
            </a:br>
            <a:r>
              <a:rPr lang="tr-TR" dirty="0"/>
              <a:t/>
            </a:r>
            <a:br>
              <a:rPr lang="tr-TR" dirty="0"/>
            </a:br>
            <a:r>
              <a:rPr lang="tr-TR" dirty="0" err="1"/>
              <a:t>ÇÖZÜM:a</a:t>
            </a:r>
            <a:r>
              <a:rPr lang="tr-TR" dirty="0"/>
              <a:t>&gt;801:3+6 a&gt;267+6 a&gt;273 274&gt;273</a:t>
            </a:r>
            <a:br>
              <a:rPr lang="tr-TR" dirty="0"/>
            </a:br>
            <a:r>
              <a:rPr lang="tr-TR" dirty="0"/>
              <a:t>CEVAP:C </a:t>
            </a:r>
            <a:br>
              <a:rPr lang="tr-TR" dirty="0"/>
            </a:br>
            <a:r>
              <a:rPr lang="tr-TR" dirty="0"/>
              <a:t/>
            </a:r>
            <a:br>
              <a:rPr lang="tr-TR" dirty="0"/>
            </a:br>
            <a:endParaRPr lang="tr-TR" dirty="0"/>
          </a:p>
          <a:p>
            <a:r>
              <a:rPr lang="tr-TR" dirty="0"/>
              <a:t>2) 1991 EML: x bir gerçek (reel) sayı olmak üzere ; 3x + x &gt; x – 1                   ise, aşağıdakilerden hangisi doğrudur?</a:t>
            </a:r>
            <a:br>
              <a:rPr lang="tr-TR" dirty="0"/>
            </a:br>
            <a:r>
              <a:rPr lang="tr-TR" dirty="0"/>
              <a:t>A) x &lt; 15 B) x &gt; 15 C) x &lt; 15 D)x &gt; 15</a:t>
            </a:r>
            <a:br>
              <a:rPr lang="tr-TR" dirty="0"/>
            </a:br>
            <a:r>
              <a:rPr lang="tr-TR" dirty="0"/>
              <a:t/>
            </a:r>
            <a:br>
              <a:rPr lang="tr-TR" dirty="0"/>
            </a:br>
            <a:r>
              <a:rPr lang="tr-TR" dirty="0"/>
              <a:t>ÇÖZÜM : 9x + 5x &gt; 15x –15 9x –15x +5x &gt; -15 -1 x &gt; -15 x &lt; 15</a:t>
            </a:r>
            <a:br>
              <a:rPr lang="tr-TR" dirty="0"/>
            </a:br>
            <a:r>
              <a:rPr lang="tr-TR" dirty="0"/>
              <a:t>CEVAP:A</a:t>
            </a:r>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40470774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normAutofit lnSpcReduction="10000"/>
          </a:bodyPr>
          <a:lstStyle/>
          <a:p>
            <a:endParaRPr lang="tr-TR" dirty="0" smtClean="0"/>
          </a:p>
          <a:p>
            <a:endParaRPr lang="tr-TR" dirty="0"/>
          </a:p>
          <a:p>
            <a:r>
              <a:rPr lang="tr-TR" dirty="0"/>
              <a:t>3) 1992 DPY: Aşağıdaki sayı doğrularının hangisinde -5 x +1 &lt; 11 </a:t>
            </a:r>
            <a:br>
              <a:rPr lang="tr-TR" dirty="0"/>
            </a:br>
            <a:r>
              <a:rPr lang="tr-TR" dirty="0"/>
              <a:t>eşitsizliğinin çözüm kümesi doğru olarak gösterilmiştir?</a:t>
            </a:r>
            <a:br>
              <a:rPr lang="tr-TR" dirty="0"/>
            </a:br>
            <a:r>
              <a:rPr lang="tr-TR" dirty="0"/>
              <a:t/>
            </a:r>
            <a:br>
              <a:rPr lang="tr-TR" dirty="0"/>
            </a:br>
            <a:r>
              <a:rPr lang="tr-TR" dirty="0"/>
              <a:t/>
            </a:r>
            <a:br>
              <a:rPr lang="tr-TR" dirty="0"/>
            </a:br>
            <a:r>
              <a:rPr lang="tr-TR" dirty="0"/>
              <a:t>ÇÖZÜM: -5 x &lt; 11 – 1 -5 x &lt; 10 -5 x &lt; 10 x &gt; -2</a:t>
            </a:r>
            <a:br>
              <a:rPr lang="tr-TR" dirty="0"/>
            </a:br>
            <a:r>
              <a:rPr lang="tr-TR" dirty="0"/>
              <a:t>-5 -5 </a:t>
            </a:r>
            <a:br>
              <a:rPr lang="tr-TR" dirty="0"/>
            </a:br>
            <a:endParaRPr lang="tr-TR" dirty="0" smtClean="0"/>
          </a:p>
          <a:p>
            <a:r>
              <a:rPr lang="tr-TR" dirty="0" smtClean="0"/>
              <a:t>4</a:t>
            </a:r>
            <a:r>
              <a:rPr lang="tr-TR" dirty="0"/>
              <a:t>) 1993 DPY: -5x +6 &gt; -3x +4 eşitsizliğini sağlayan doğal sayıların kümesi aşağıdakilerden hangisidir?</a:t>
            </a:r>
            <a:br>
              <a:rPr lang="tr-TR" dirty="0"/>
            </a:br>
            <a:r>
              <a:rPr lang="tr-TR" dirty="0"/>
              <a:t>A) {0} B) {1} C) {0,1} D) {1,2} </a:t>
            </a:r>
            <a:br>
              <a:rPr lang="tr-TR" dirty="0"/>
            </a:br>
            <a:r>
              <a:rPr lang="tr-TR" dirty="0"/>
              <a:t/>
            </a:r>
            <a:br>
              <a:rPr lang="tr-TR" dirty="0"/>
            </a:br>
            <a:r>
              <a:rPr lang="tr-TR" dirty="0"/>
              <a:t>ÇÖZÜM:-5x +3x &gt; -6 +4 -2x &gt; -2 x &lt; +1 0,1 &lt; 1</a:t>
            </a:r>
            <a:br>
              <a:rPr lang="tr-TR" dirty="0"/>
            </a:br>
            <a:r>
              <a:rPr lang="tr-TR" dirty="0"/>
              <a:t>-2 -2 </a:t>
            </a:r>
            <a:br>
              <a:rPr lang="tr-TR" dirty="0"/>
            </a:br>
            <a:r>
              <a:rPr lang="tr-TR" dirty="0"/>
              <a:t>CEVAP:C</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0160777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normAutofit lnSpcReduction="10000"/>
          </a:bodyPr>
          <a:lstStyle/>
          <a:p>
            <a:endParaRPr lang="tr-TR" dirty="0" smtClean="0"/>
          </a:p>
          <a:p>
            <a:endParaRPr lang="tr-TR" dirty="0"/>
          </a:p>
          <a:p>
            <a:r>
              <a:rPr lang="tr-TR" dirty="0"/>
              <a:t>5) 1989 EML: 2x +2 &lt;0 ve x &gt;-2 ise x’ in alacağı en büyük değer </a:t>
            </a:r>
            <a:br>
              <a:rPr lang="tr-TR" dirty="0"/>
            </a:br>
            <a:r>
              <a:rPr lang="tr-TR" dirty="0"/>
              <a:t>kaçtır? </a:t>
            </a:r>
            <a:br>
              <a:rPr lang="tr-TR" dirty="0"/>
            </a:br>
            <a:r>
              <a:rPr lang="tr-TR" dirty="0"/>
              <a:t>A) –2 B) –1 C) 0 D) 1</a:t>
            </a:r>
            <a:br>
              <a:rPr lang="tr-TR" dirty="0"/>
            </a:br>
            <a:r>
              <a:rPr lang="tr-TR" dirty="0"/>
              <a:t/>
            </a:r>
            <a:br>
              <a:rPr lang="tr-TR" dirty="0"/>
            </a:br>
            <a:r>
              <a:rPr lang="tr-TR" dirty="0"/>
              <a:t>ÇÖZÜM: 2x &lt; -2 x &lt; -1 x &gt; -2 -1 &lt; -1 -1 &gt; -2</a:t>
            </a:r>
            <a:br>
              <a:rPr lang="tr-TR" dirty="0"/>
            </a:br>
            <a:r>
              <a:rPr lang="tr-TR" dirty="0"/>
              <a:t>CEVAP:B</a:t>
            </a:r>
            <a:br>
              <a:rPr lang="tr-TR" dirty="0"/>
            </a:br>
            <a:endParaRPr lang="tr-TR" dirty="0" smtClean="0"/>
          </a:p>
          <a:p>
            <a:r>
              <a:rPr lang="tr-TR" dirty="0" smtClean="0"/>
              <a:t>6</a:t>
            </a:r>
            <a:r>
              <a:rPr lang="tr-TR" dirty="0"/>
              <a:t>) 1997 DPY: 2x –8 &gt; -x +4 eşitsizliğini sağlayan x ‘in bütün d değerleri için , aşağıdakilerden hangisi doğrudur?</a:t>
            </a:r>
            <a:br>
              <a:rPr lang="tr-TR" dirty="0"/>
            </a:br>
            <a:r>
              <a:rPr lang="tr-TR" dirty="0"/>
              <a:t>A) x &gt; 4 B) x &lt; 4 C) x &gt; 5 D) x &lt; 2 </a:t>
            </a:r>
            <a:br>
              <a:rPr lang="tr-TR" dirty="0"/>
            </a:br>
            <a:r>
              <a:rPr lang="tr-TR" dirty="0"/>
              <a:t/>
            </a:r>
            <a:br>
              <a:rPr lang="tr-TR" dirty="0"/>
            </a:br>
            <a:r>
              <a:rPr lang="tr-TR" dirty="0"/>
              <a:t>ÇÖZÜM: 2x +x &gt; +4 +8 3x &gt; 12 x &gt; 4 </a:t>
            </a:r>
            <a:br>
              <a:rPr lang="tr-TR" dirty="0"/>
            </a:br>
            <a:r>
              <a:rPr lang="tr-TR" dirty="0"/>
              <a:t>CEVAP:A</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90146117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a:t>Pratik Çözüm</a:t>
            </a:r>
          </a:p>
        </p:txBody>
      </p:sp>
      <p:sp>
        <p:nvSpPr>
          <p:cNvPr id="3" name="İçerik Yer Tutucusu 2"/>
          <p:cNvSpPr>
            <a:spLocks noGrp="1"/>
          </p:cNvSpPr>
          <p:nvPr>
            <p:ph idx="1"/>
          </p:nvPr>
        </p:nvSpPr>
        <p:spPr/>
        <p:txBody>
          <a:bodyPr>
            <a:normAutofit fontScale="70000" lnSpcReduction="20000"/>
          </a:bodyPr>
          <a:lstStyle/>
          <a:p>
            <a:r>
              <a:rPr lang="tr-TR" sz="4000" dirty="0" smtClean="0"/>
              <a:t>Bir </a:t>
            </a:r>
            <a:r>
              <a:rPr lang="tr-TR" sz="4000" dirty="0"/>
              <a:t>denklemi pratik çözmek için ;</a:t>
            </a:r>
            <a:br>
              <a:rPr lang="tr-TR" sz="4000" dirty="0"/>
            </a:br>
            <a:r>
              <a:rPr lang="tr-TR" sz="4000" dirty="0"/>
              <a:t/>
            </a:r>
            <a:br>
              <a:rPr lang="tr-TR" sz="4000" dirty="0"/>
            </a:br>
            <a:r>
              <a:rPr lang="tr-TR" sz="4000" dirty="0"/>
              <a:t>Bilinmeyenler eşitliğin bir yanında, bilinenler eşitliğin diğer yanında toplanır. Eşitliğin bir yanından diğer yanına geçen terimin işareti değişir.</a:t>
            </a:r>
            <a:br>
              <a:rPr lang="tr-TR" sz="4000" dirty="0"/>
            </a:br>
            <a:r>
              <a:rPr lang="tr-TR" sz="4000" dirty="0"/>
              <a:t/>
            </a:r>
            <a:br>
              <a:rPr lang="tr-TR" sz="4000" dirty="0"/>
            </a:br>
            <a:r>
              <a:rPr lang="tr-TR" sz="4000" dirty="0"/>
              <a:t>Her iki yanda toplama çıkarma işlemleri yapılır ve her iki yan bilinmeyenin katsayısına bölünerek bilinmeyen yalnız bırakılır. Denklem çözülmüş olur.</a:t>
            </a:r>
            <a:br>
              <a:rPr lang="tr-TR" sz="4000" dirty="0"/>
            </a:br>
            <a:endParaRPr lang="tr-TR" sz="4000" dirty="0"/>
          </a:p>
          <a:p>
            <a:pPr marL="0" indent="0">
              <a:buNone/>
            </a:pPr>
            <a:r>
              <a:rPr lang="tr-TR" dirty="0"/>
              <a:t/>
            </a:r>
            <a:br>
              <a:rPr lang="tr-TR" dirty="0"/>
            </a:br>
            <a:endParaRPr lang="tr-TR" dirty="0"/>
          </a:p>
          <a:p>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2597413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normAutofit fontScale="92500" lnSpcReduction="20000"/>
          </a:bodyPr>
          <a:lstStyle/>
          <a:p>
            <a:endParaRPr lang="tr-TR" dirty="0" smtClean="0"/>
          </a:p>
          <a:p>
            <a:pPr marL="0" indent="0">
              <a:buNone/>
            </a:pPr>
            <a:endParaRPr lang="tr-TR" dirty="0"/>
          </a:p>
          <a:p>
            <a:r>
              <a:rPr lang="tr-TR" dirty="0"/>
              <a:t>7) 1999 KLJ: Aşağıdakilerin hangisinde , 3x –2 &lt; 7 ve 4 -2x &lt;2 e eşitsizliklerini birlikte sağlayan reel sayıların kümesi </a:t>
            </a:r>
            <a:br>
              <a:rPr lang="tr-TR" dirty="0"/>
            </a:br>
            <a:r>
              <a:rPr lang="tr-TR" dirty="0"/>
              <a:t>gösterilmiştir? </a:t>
            </a:r>
            <a:br>
              <a:rPr lang="tr-TR" dirty="0"/>
            </a:br>
            <a:r>
              <a:rPr lang="tr-TR" dirty="0"/>
              <a:t/>
            </a:r>
            <a:br>
              <a:rPr lang="tr-TR" dirty="0"/>
            </a:br>
            <a:r>
              <a:rPr lang="tr-TR" dirty="0"/>
              <a:t>ÇÖZÜM: 3x &lt; 7+2 3x &lt; 9 x &lt; 3 </a:t>
            </a:r>
            <a:br>
              <a:rPr lang="tr-TR" dirty="0"/>
            </a:br>
            <a:r>
              <a:rPr lang="tr-TR" dirty="0"/>
              <a:t/>
            </a:r>
            <a:br>
              <a:rPr lang="tr-TR" dirty="0"/>
            </a:br>
            <a:r>
              <a:rPr lang="tr-TR" dirty="0"/>
              <a:t>-2x &lt; 2-4 -2x &lt; -2 x &gt; 1 </a:t>
            </a:r>
            <a:br>
              <a:rPr lang="tr-TR" dirty="0"/>
            </a:br>
            <a:r>
              <a:rPr lang="tr-TR" dirty="0"/>
              <a:t/>
            </a:r>
            <a:br>
              <a:rPr lang="tr-TR" dirty="0"/>
            </a:br>
            <a:endParaRPr lang="tr-TR" dirty="0" smtClean="0"/>
          </a:p>
          <a:p>
            <a:r>
              <a:rPr lang="tr-TR" dirty="0" smtClean="0"/>
              <a:t>8</a:t>
            </a:r>
            <a:r>
              <a:rPr lang="tr-TR" dirty="0"/>
              <a:t>) 1999 DPY: -3x +7 &gt; -14 eşitsizliğinin tam sayılar kümesindeki </a:t>
            </a:r>
            <a:br>
              <a:rPr lang="tr-TR" dirty="0"/>
            </a:br>
            <a:r>
              <a:rPr lang="tr-TR" dirty="0"/>
              <a:t>çözüm kümesi hangisidir?</a:t>
            </a:r>
            <a:br>
              <a:rPr lang="tr-TR" dirty="0"/>
            </a:br>
            <a:r>
              <a:rPr lang="tr-TR" dirty="0"/>
              <a:t>A) { 7,8,9, .....} B) {....., 5,6,7 }</a:t>
            </a:r>
            <a:br>
              <a:rPr lang="tr-TR" dirty="0"/>
            </a:br>
            <a:r>
              <a:rPr lang="tr-TR" dirty="0"/>
              <a:t>C) { .....,-9,-8,-7 } D) { -7,-8,-9, .....}</a:t>
            </a:r>
            <a:br>
              <a:rPr lang="tr-TR" dirty="0"/>
            </a:br>
            <a:r>
              <a:rPr lang="tr-TR" dirty="0"/>
              <a:t/>
            </a:r>
            <a:br>
              <a:rPr lang="tr-TR" dirty="0"/>
            </a:br>
            <a:r>
              <a:rPr lang="tr-TR" dirty="0"/>
              <a:t>ÇÖZÜM: -3x &gt; -14 –7 -3x &gt; -21 x &lt; +7 {.....,5,6,7 } &lt; +7</a:t>
            </a:r>
            <a:br>
              <a:rPr lang="tr-TR" dirty="0"/>
            </a:br>
            <a:r>
              <a:rPr lang="tr-TR" dirty="0"/>
              <a:t/>
            </a:r>
            <a:br>
              <a:rPr lang="tr-TR" dirty="0"/>
            </a:br>
            <a:r>
              <a:rPr lang="tr-TR" dirty="0"/>
              <a:t>CEVAP:B</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68046271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normAutofit/>
          </a:bodyPr>
          <a:lstStyle/>
          <a:p>
            <a:endParaRPr lang="tr-TR" dirty="0" smtClean="0"/>
          </a:p>
          <a:p>
            <a:pPr marL="0" indent="0">
              <a:buNone/>
            </a:pPr>
            <a:endParaRPr lang="tr-TR" dirty="0"/>
          </a:p>
          <a:p>
            <a:r>
              <a:rPr lang="tr-TR" dirty="0"/>
              <a:t>9) 1999 ML: 3x –9 &gt; 6x -3 eşitsizliğinin çözüm kümesi , aşağıdaki </a:t>
            </a:r>
            <a:br>
              <a:rPr lang="tr-TR" dirty="0"/>
            </a:br>
            <a:r>
              <a:rPr lang="tr-TR" dirty="0"/>
              <a:t>sayı doğrularının hangisinde koyu ve kalın çizgiyle gösterilmiştir?</a:t>
            </a:r>
            <a:br>
              <a:rPr lang="tr-TR" dirty="0"/>
            </a:br>
            <a:r>
              <a:rPr lang="tr-TR" dirty="0"/>
              <a:t/>
            </a:r>
            <a:br>
              <a:rPr lang="tr-TR" dirty="0"/>
            </a:br>
            <a:r>
              <a:rPr lang="tr-TR" dirty="0"/>
              <a:t>ÇÖZÜM: 3x –6x &gt; -3+9 -3x &gt; +6 x &lt; -2</a:t>
            </a:r>
            <a:br>
              <a:rPr lang="tr-TR" dirty="0"/>
            </a:br>
            <a:endParaRPr lang="tr-TR" dirty="0" smtClean="0"/>
          </a:p>
          <a:p>
            <a:r>
              <a:rPr lang="tr-TR" dirty="0" smtClean="0"/>
              <a:t>10</a:t>
            </a:r>
            <a:r>
              <a:rPr lang="tr-TR" dirty="0"/>
              <a:t>) 1991 FL: 0 &lt; x &lt; 1 ise ( x+3) in en büyük değeri kaçtır?</a:t>
            </a:r>
            <a:br>
              <a:rPr lang="tr-TR" dirty="0"/>
            </a:br>
            <a:endParaRPr lang="tr-TR" dirty="0"/>
          </a:p>
          <a:p>
            <a:pPr marL="0" indent="0">
              <a:buNone/>
            </a:pPr>
            <a:r>
              <a:rPr lang="tr-TR" dirty="0" err="1"/>
              <a:t>ÇÖZÜM:En</a:t>
            </a:r>
            <a:r>
              <a:rPr lang="tr-TR" dirty="0"/>
              <a:t> büyük x değeri istendiğine göre x ‘e 1 değerini </a:t>
            </a:r>
            <a:br>
              <a:rPr lang="tr-TR" dirty="0"/>
            </a:br>
            <a:r>
              <a:rPr lang="tr-TR" dirty="0" err="1"/>
              <a:t>veririz.O</a:t>
            </a:r>
            <a:r>
              <a:rPr lang="tr-TR" dirty="0"/>
              <a:t> zaman; </a:t>
            </a:r>
          </a:p>
          <a:p>
            <a:pPr marL="0" indent="0">
              <a:buNone/>
            </a:pPr>
            <a:r>
              <a:rPr lang="tr-TR" dirty="0"/>
              <a:t>(1+3) = 4 </a:t>
            </a:r>
          </a:p>
          <a:p>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65259662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normAutofit fontScale="92500" lnSpcReduction="20000"/>
          </a:bodyPr>
          <a:lstStyle/>
          <a:p>
            <a:endParaRPr lang="tr-TR" dirty="0" smtClean="0"/>
          </a:p>
          <a:p>
            <a:endParaRPr lang="tr-TR" dirty="0"/>
          </a:p>
          <a:p>
            <a:r>
              <a:rPr lang="tr-TR" dirty="0"/>
              <a:t>11) 1994 FL: x y olmak üzere , x ve y doğal sayılardır. x &lt; 9 ve</a:t>
            </a:r>
            <a:br>
              <a:rPr lang="tr-TR" dirty="0"/>
            </a:br>
            <a:r>
              <a:rPr lang="tr-TR" dirty="0"/>
              <a:t>y &lt; 10 ise; x + y ‘ </a:t>
            </a:r>
            <a:r>
              <a:rPr lang="tr-TR" dirty="0" err="1"/>
              <a:t>nin</a:t>
            </a:r>
            <a:r>
              <a:rPr lang="tr-TR" dirty="0"/>
              <a:t> alabileceği en büyük değer kaçtır?</a:t>
            </a:r>
            <a:br>
              <a:rPr lang="tr-TR" dirty="0"/>
            </a:br>
            <a:r>
              <a:rPr lang="tr-TR" dirty="0"/>
              <a:t>x - y</a:t>
            </a:r>
            <a:br>
              <a:rPr lang="tr-TR" dirty="0"/>
            </a:br>
            <a:r>
              <a:rPr lang="tr-TR" dirty="0"/>
              <a:t>A) 13 B) 14 C) 15 D) 16</a:t>
            </a:r>
            <a:br>
              <a:rPr lang="tr-TR" dirty="0"/>
            </a:br>
            <a:r>
              <a:rPr lang="tr-TR" dirty="0"/>
              <a:t/>
            </a:r>
            <a:br>
              <a:rPr lang="tr-TR" dirty="0"/>
            </a:br>
            <a:r>
              <a:rPr lang="tr-TR" dirty="0"/>
              <a:t>ÇÖZÜM: En büyük istenildiğine göre x ‘e 8 veririz. x-y olacağına </a:t>
            </a:r>
            <a:br>
              <a:rPr lang="tr-TR" dirty="0"/>
            </a:br>
            <a:r>
              <a:rPr lang="tr-TR" dirty="0"/>
              <a:t>göre x, y ‘den daha büyük olmalıdır. O zaman y, 7 olur.</a:t>
            </a:r>
            <a:br>
              <a:rPr lang="tr-TR" dirty="0"/>
            </a:br>
            <a:r>
              <a:rPr lang="tr-TR" dirty="0"/>
              <a:t>8 + 7 = 15 = 15</a:t>
            </a:r>
            <a:br>
              <a:rPr lang="tr-TR" dirty="0"/>
            </a:br>
            <a:r>
              <a:rPr lang="tr-TR" dirty="0"/>
              <a:t>8 - 7 1 CEVAP:C</a:t>
            </a:r>
            <a:br>
              <a:rPr lang="tr-TR" dirty="0"/>
            </a:br>
            <a:endParaRPr lang="tr-TR" dirty="0" smtClean="0"/>
          </a:p>
          <a:p>
            <a:r>
              <a:rPr lang="tr-TR" dirty="0" smtClean="0"/>
              <a:t>12</a:t>
            </a:r>
            <a:r>
              <a:rPr lang="tr-TR" dirty="0"/>
              <a:t>) 1984 FL-2: x - 3 &lt; 0 ve x + 2 &gt; 0 eşitsizliklerini birlikte</a:t>
            </a:r>
            <a:br>
              <a:rPr lang="tr-TR" dirty="0"/>
            </a:br>
            <a:r>
              <a:rPr lang="tr-TR" dirty="0"/>
              <a:t>sağlayan x ‘ in değerleri aşağıdakilerden hangisidir?</a:t>
            </a:r>
            <a:br>
              <a:rPr lang="tr-TR" dirty="0"/>
            </a:br>
            <a:r>
              <a:rPr lang="tr-TR" dirty="0"/>
              <a:t>A) –2 &lt; x &lt; 3 B) –2 &lt; x &lt; 3 </a:t>
            </a:r>
            <a:br>
              <a:rPr lang="tr-TR" dirty="0"/>
            </a:br>
            <a:r>
              <a:rPr lang="tr-TR" dirty="0"/>
              <a:t>C) –2 &lt; x &lt; 3 D) –2 &lt; x &lt; 3</a:t>
            </a:r>
            <a:br>
              <a:rPr lang="tr-TR" dirty="0"/>
            </a:br>
            <a:r>
              <a:rPr lang="tr-TR" dirty="0"/>
              <a:t/>
            </a:r>
            <a:br>
              <a:rPr lang="tr-TR" dirty="0"/>
            </a:br>
            <a:r>
              <a:rPr lang="tr-TR" dirty="0"/>
              <a:t>ÇÖZÜM: x &lt; 3 ve x &gt; -2 (-2 &lt; x) ; ise –2 x &lt; x &lt; 3</a:t>
            </a:r>
            <a:br>
              <a:rPr lang="tr-TR" dirty="0"/>
            </a:br>
            <a:r>
              <a:rPr lang="tr-TR" dirty="0"/>
              <a:t>CEVAP:A </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50158410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0"/>
            <a:ext cx="8229600" cy="6858000"/>
          </a:xfrm>
        </p:spPr>
        <p:txBody>
          <a:bodyPr/>
          <a:lstStyle/>
          <a:p>
            <a:endParaRPr lang="tr-TR" dirty="0" smtClean="0"/>
          </a:p>
          <a:p>
            <a:endParaRPr lang="tr-TR" dirty="0" smtClean="0"/>
          </a:p>
          <a:p>
            <a:endParaRPr lang="tr-TR" dirty="0"/>
          </a:p>
          <a:p>
            <a:r>
              <a:rPr lang="tr-TR" dirty="0"/>
              <a:t>13) 1999 </a:t>
            </a:r>
            <a:r>
              <a:rPr lang="tr-TR" dirty="0" err="1"/>
              <a:t>DPY:Aşağıdaki</a:t>
            </a:r>
            <a:r>
              <a:rPr lang="tr-TR" dirty="0"/>
              <a:t> sayı doğrularının hangisinde,-3x+6 &lt; 12 </a:t>
            </a:r>
            <a:br>
              <a:rPr lang="tr-TR" dirty="0"/>
            </a:br>
            <a:r>
              <a:rPr lang="tr-TR" dirty="0"/>
              <a:t>eşitsizliğinin çözüm kümesi koyu ve kalın çizgi ile gösterilmiştir</a:t>
            </a:r>
            <a:br>
              <a:rPr lang="tr-TR" dirty="0"/>
            </a:br>
            <a:r>
              <a:rPr lang="tr-TR" dirty="0"/>
              <a:t/>
            </a:r>
            <a:br>
              <a:rPr lang="tr-TR" dirty="0"/>
            </a:br>
            <a:r>
              <a:rPr lang="tr-TR" dirty="0"/>
              <a:t>ÇÖZÜM: -3x &lt; 12-6 -3x &lt; 6 x &gt; -2</a:t>
            </a:r>
            <a:br>
              <a:rPr lang="tr-TR" dirty="0"/>
            </a:br>
            <a:r>
              <a:rPr lang="tr-TR" dirty="0"/>
              <a:t>-3 -3</a:t>
            </a:r>
            <a:br>
              <a:rPr lang="tr-TR" dirty="0"/>
            </a:b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22958187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9144000" cy="6858000"/>
          </a:xfrm>
        </p:spPr>
        <p:txBody>
          <a:bodyPr/>
          <a:lstStyle/>
          <a:p>
            <a:endParaRPr lang="tr-TR" dirty="0" smtClean="0"/>
          </a:p>
          <a:p>
            <a:endParaRPr lang="tr-TR" dirty="0"/>
          </a:p>
          <a:p>
            <a:r>
              <a:rPr lang="tr-TR" dirty="0"/>
              <a:t>ÖRNEKLER</a:t>
            </a:r>
            <a:br>
              <a:rPr lang="tr-TR" dirty="0"/>
            </a:br>
            <a:r>
              <a:rPr lang="tr-TR" dirty="0"/>
              <a:t>1. x + 6 = 10 denkleminin çözüm kümesini</a:t>
            </a:r>
            <a:br>
              <a:rPr lang="tr-TR" dirty="0"/>
            </a:br>
            <a:r>
              <a:rPr lang="tr-TR" dirty="0"/>
              <a:t>bulalım:</a:t>
            </a:r>
            <a:br>
              <a:rPr lang="tr-TR" dirty="0"/>
            </a:br>
            <a:r>
              <a:rPr lang="tr-TR" dirty="0"/>
              <a:t/>
            </a:r>
            <a:br>
              <a:rPr lang="tr-TR" dirty="0"/>
            </a:br>
            <a:r>
              <a:rPr lang="tr-TR" dirty="0"/>
              <a:t>Çözüm: </a:t>
            </a:r>
            <a:br>
              <a:rPr lang="tr-TR" dirty="0"/>
            </a:br>
            <a:r>
              <a:rPr lang="tr-TR" dirty="0"/>
              <a:t>x + 6 = 10 denkleminde (+6) </a:t>
            </a:r>
            <a:r>
              <a:rPr lang="tr-TR" dirty="0" err="1"/>
              <a:t>nın</a:t>
            </a:r>
            <a:r>
              <a:rPr lang="tr-TR" dirty="0"/>
              <a:t> toplama</a:t>
            </a:r>
            <a:br>
              <a:rPr lang="tr-TR" dirty="0"/>
            </a:br>
            <a:r>
              <a:rPr lang="tr-TR" dirty="0"/>
              <a:t>işlemine göre ters elemanı olan (-6), eşitliğin her iki yanına eklenirse eşitlik bozulmaz.</a:t>
            </a:r>
            <a:br>
              <a:rPr lang="tr-TR" dirty="0"/>
            </a:br>
            <a:r>
              <a:rPr lang="tr-TR" dirty="0"/>
              <a:t/>
            </a:r>
            <a:br>
              <a:rPr lang="tr-TR" dirty="0"/>
            </a:br>
            <a:r>
              <a:rPr lang="tr-TR" dirty="0"/>
              <a:t>Buna göre; x + 6 = 10</a:t>
            </a:r>
            <a:br>
              <a:rPr lang="tr-TR" dirty="0"/>
            </a:br>
            <a:r>
              <a:rPr lang="tr-TR" dirty="0"/>
              <a:t>x + 6 + (-6) = 10 + (-6)</a:t>
            </a:r>
            <a:br>
              <a:rPr lang="tr-TR" dirty="0"/>
            </a:br>
            <a:r>
              <a:rPr lang="tr-TR" dirty="0"/>
              <a:t>x + 0 = 4</a:t>
            </a:r>
            <a:br>
              <a:rPr lang="tr-TR" dirty="0"/>
            </a:br>
            <a:r>
              <a:rPr lang="tr-TR" dirty="0"/>
              <a:t>x = 4 olur.</a:t>
            </a:r>
            <a:br>
              <a:rPr lang="tr-TR" dirty="0"/>
            </a:br>
            <a:r>
              <a:rPr lang="tr-TR" dirty="0"/>
              <a:t>Ç = {4} olur.</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560730646"/>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0"/>
            <a:ext cx="8892480" cy="6858000"/>
          </a:xfrm>
        </p:spPr>
        <p:txBody>
          <a:bodyPr>
            <a:normAutofit/>
          </a:bodyPr>
          <a:lstStyle/>
          <a:p>
            <a:endParaRPr lang="tr-TR" sz="2800" dirty="0" smtClean="0"/>
          </a:p>
          <a:p>
            <a:endParaRPr lang="tr-TR" sz="2800" dirty="0"/>
          </a:p>
          <a:p>
            <a:pPr marL="0" indent="0">
              <a:buNone/>
            </a:pPr>
            <a:endParaRPr lang="tr-TR" sz="2800" dirty="0"/>
          </a:p>
          <a:p>
            <a:endParaRPr lang="tr-TR" sz="2800" dirty="0" smtClean="0"/>
          </a:p>
          <a:p>
            <a:r>
              <a:rPr lang="tr-TR" sz="2800" dirty="0"/>
              <a:t>Verilen bir denklemin çözümünün doğru yapılıp yapılmadığının araştırılmasına, denklemin sağlaması denir.</a:t>
            </a:r>
            <a:br>
              <a:rPr lang="tr-TR" sz="2800" dirty="0"/>
            </a:br>
            <a:r>
              <a:rPr lang="tr-TR" sz="2800" dirty="0"/>
              <a:t/>
            </a:r>
            <a:br>
              <a:rPr lang="tr-TR" sz="2800" dirty="0"/>
            </a:br>
            <a:r>
              <a:rPr lang="tr-TR" sz="2800" dirty="0"/>
              <a:t>Bulunan kök, denklemde yerine yazılarak denklemin sağlaması yapılır böylece bulunan kökün doğruluğu kontrol edilir.</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59521110"/>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0"/>
            <a:ext cx="8964488" cy="6858000"/>
          </a:xfrm>
        </p:spPr>
        <p:txBody>
          <a:bodyPr/>
          <a:lstStyle/>
          <a:p>
            <a:endParaRPr lang="tr-TR" dirty="0" smtClean="0"/>
          </a:p>
          <a:p>
            <a:pPr marL="0" indent="0">
              <a:buNone/>
            </a:pPr>
            <a:endParaRPr lang="tr-TR" dirty="0" smtClean="0"/>
          </a:p>
          <a:p>
            <a:endParaRPr lang="tr-TR" dirty="0"/>
          </a:p>
          <a:p>
            <a:r>
              <a:rPr lang="tr-TR" dirty="0"/>
              <a:t>4 sayısının x + 6 = 10 denklemini sağlayıp sağlamadığını kontrol edelim:</a:t>
            </a:r>
            <a:br>
              <a:rPr lang="tr-TR" dirty="0"/>
            </a:br>
            <a:r>
              <a:rPr lang="tr-TR" dirty="0"/>
              <a:t/>
            </a:r>
            <a:br>
              <a:rPr lang="tr-TR" dirty="0"/>
            </a:br>
            <a:r>
              <a:rPr lang="tr-TR" dirty="0"/>
              <a:t>x = 4 için x + 6 = 10</a:t>
            </a:r>
            <a:br>
              <a:rPr lang="tr-TR" dirty="0"/>
            </a:br>
            <a:r>
              <a:rPr lang="tr-TR" dirty="0"/>
              <a:t>4 + 6 =10</a:t>
            </a:r>
            <a:br>
              <a:rPr lang="tr-TR" dirty="0"/>
            </a:br>
            <a:r>
              <a:rPr lang="tr-TR" dirty="0"/>
              <a:t>10 = 10 olduğundan </a:t>
            </a:r>
            <a:br>
              <a:rPr lang="tr-TR" dirty="0"/>
            </a:br>
            <a:r>
              <a:rPr lang="tr-TR" dirty="0"/>
              <a:t>çözüm doğrudur.</a:t>
            </a:r>
            <a:br>
              <a:rPr lang="tr-TR" dirty="0"/>
            </a:br>
            <a:r>
              <a:rPr lang="tr-TR" dirty="0"/>
              <a:t>x + 6 = 10</a:t>
            </a:r>
            <a:br>
              <a:rPr lang="tr-TR" dirty="0"/>
            </a:br>
            <a:r>
              <a:rPr lang="tr-TR" dirty="0"/>
              <a:t>x = 10 – 6</a:t>
            </a:r>
            <a:br>
              <a:rPr lang="tr-TR" dirty="0"/>
            </a:br>
            <a:r>
              <a:rPr lang="tr-TR" dirty="0"/>
              <a:t>x = 4 ve Ç = {4} tür. </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408053341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177</TotalTime>
  <Words>866</Words>
  <Application>Microsoft Office PowerPoint</Application>
  <PresentationFormat>Ekran Gösterisi (4:3)</PresentationFormat>
  <Paragraphs>436</Paragraphs>
  <Slides>63</Slides>
  <Notes>3</Notes>
  <HiddenSlides>0</HiddenSlides>
  <MMClips>0</MMClips>
  <ScaleCrop>false</ScaleCrop>
  <HeadingPairs>
    <vt:vector size="4" baseType="variant">
      <vt:variant>
        <vt:lpstr>Tema</vt:lpstr>
      </vt:variant>
      <vt:variant>
        <vt:i4>1</vt:i4>
      </vt:variant>
      <vt:variant>
        <vt:lpstr>Slayt Başlıkları</vt:lpstr>
      </vt:variant>
      <vt:variant>
        <vt:i4>63</vt:i4>
      </vt:variant>
    </vt:vector>
  </HeadingPairs>
  <TitlesOfParts>
    <vt:vector size="64" baseType="lpstr">
      <vt:lpstr>Akış</vt:lpstr>
      <vt:lpstr>PowerPoint Sunusu</vt:lpstr>
      <vt:lpstr>1.DERECEDEN  DENKLEMLER </vt:lpstr>
      <vt:lpstr>O HALDE; </vt:lpstr>
      <vt:lpstr>PowerPoint Sunusu</vt:lpstr>
      <vt:lpstr>DENKLEM ÇÖZÜMÜNDE BİLİNMESİ GEREKEN ÖZELLİKLER</vt:lpstr>
      <vt:lpstr>Pratik Çözüm</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Tanım:</vt:lpstr>
      <vt:lpstr>PowerPoint Sunusu</vt:lpstr>
      <vt:lpstr>PowerPoint Sunusu</vt:lpstr>
      <vt:lpstr>       Teorem:</vt:lpstr>
      <vt:lpstr>PowerPoint Sunusu</vt:lpstr>
      <vt:lpstr> Teorem:</vt:lpstr>
      <vt:lpstr> Teorem:</vt:lpstr>
      <vt:lpstr>PowerPoint Sunusu</vt:lpstr>
      <vt:lpstr>PowerPoint Sunusu</vt:lpstr>
      <vt:lpstr>PowerPoint Sunusu</vt:lpstr>
      <vt:lpstr> Tanım:</vt:lpstr>
      <vt:lpstr> Teorem:</vt:lpstr>
      <vt:lpstr> 1) Yok Etme Metodu:</vt:lpstr>
      <vt:lpstr>PowerPoint Sunusu</vt:lpstr>
      <vt:lpstr> 2) Yerine Koyma Metodu :</vt:lpstr>
      <vt:lpstr>PowerPoint Sunusu</vt:lpstr>
      <vt:lpstr>ÇIKMIŞ SORULARDAN ÖRNEKLER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ÖRNEK SORULAR</vt:lpstr>
      <vt:lpstr>PowerPoint Sunusu</vt:lpstr>
      <vt:lpstr>PowerPoint Sunusu</vt:lpstr>
      <vt:lpstr>PowerPoint Sunusu</vt:lpstr>
      <vt:lpstr>PowerPoint Sunusu</vt:lpstr>
      <vt:lpstr>PowerPoint Sunusu</vt:lpstr>
      <vt:lpstr>ÖSS SORULARI</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resul</dc:creator>
  <cp:lastModifiedBy>Administrator</cp:lastModifiedBy>
  <cp:revision>20</cp:revision>
  <dcterms:created xsi:type="dcterms:W3CDTF">2012-05-16T18:03:02Z</dcterms:created>
  <dcterms:modified xsi:type="dcterms:W3CDTF">2012-08-09T22:07:31Z</dcterms:modified>
</cp:coreProperties>
</file>