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5" r:id="rId29"/>
    <p:sldId id="286" r:id="rId30"/>
    <p:sldId id="284" r:id="rId31"/>
    <p:sldId id="273"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86" autoAdjust="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264CD-ABAC-43B7-88B1-C3A61584F0A6}"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242B4D-77B4-4A90-81D5-8DD70755B482}" type="slidenum">
              <a:rPr lang="tr-TR" smtClean="0"/>
              <a:t>‹#›</a:t>
            </a:fld>
            <a:endParaRPr lang="tr-TR"/>
          </a:p>
        </p:txBody>
      </p:sp>
    </p:spTree>
    <p:extLst>
      <p:ext uri="{BB962C8B-B14F-4D97-AF65-F5344CB8AC3E}">
        <p14:creationId xmlns:p14="http://schemas.microsoft.com/office/powerpoint/2010/main" val="2219333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330B6D3-9D61-4480-AC1B-42CD21BBF1CD}"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AED5312-8D5D-47D7-95DF-3480D78B2769}"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D3FE8EF-F3AE-4D1A-A02F-0DF7AEBBB9CC}"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DAFA7A9-2696-4C29-880B-35776F85B925}"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11FC576-E7EE-4560-A21A-F062F8718DE9}"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58811C01-0D04-437B-A7BD-CEF659A15E50}"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92ADC6B-FA56-474B-8BB6-5597C6685EBC}" type="datetime1">
              <a:rPr lang="tr-TR" smtClean="0"/>
              <a:t>10.08.2012</a:t>
            </a:fld>
            <a:endParaRPr lang="tr-TR"/>
          </a:p>
        </p:txBody>
      </p:sp>
      <p:sp>
        <p:nvSpPr>
          <p:cNvPr id="8" name="7 Altbilgi Yer Tutucusu"/>
          <p:cNvSpPr>
            <a:spLocks noGrp="1"/>
          </p:cNvSpPr>
          <p:nvPr>
            <p:ph type="ftr" sz="quarter" idx="11"/>
          </p:nvPr>
        </p:nvSpPr>
        <p:spPr/>
        <p:txBody>
          <a:bodyPr/>
          <a:lstStyle/>
          <a:p>
            <a:r>
              <a:rPr lang="tr-TR" smtClean="0"/>
              <a:t>www.globalders.com</a:t>
            </a:r>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341169C-B62D-40D6-99AE-42984F4CB860}" type="datetime1">
              <a:rPr lang="tr-TR" smtClean="0"/>
              <a:t>10.08.2012</a:t>
            </a:fld>
            <a:endParaRPr lang="tr-TR"/>
          </a:p>
        </p:txBody>
      </p:sp>
      <p:sp>
        <p:nvSpPr>
          <p:cNvPr id="4" name="3 Altbilgi Yer Tutucusu"/>
          <p:cNvSpPr>
            <a:spLocks noGrp="1"/>
          </p:cNvSpPr>
          <p:nvPr>
            <p:ph type="ftr" sz="quarter" idx="11"/>
          </p:nvPr>
        </p:nvSpPr>
        <p:spPr/>
        <p:txBody>
          <a:bodyPr/>
          <a:lstStyle/>
          <a:p>
            <a:r>
              <a:rPr lang="tr-TR" smtClean="0"/>
              <a:t>www.globalders.com</a:t>
            </a:r>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8E172A6-C1A3-4F21-A0A4-410F373EAA5B}" type="datetime1">
              <a:rPr lang="tr-TR" smtClean="0"/>
              <a:t>10.08.2012</a:t>
            </a:fld>
            <a:endParaRPr lang="tr-TR"/>
          </a:p>
        </p:txBody>
      </p:sp>
      <p:sp>
        <p:nvSpPr>
          <p:cNvPr id="3" name="2 Altbilgi Yer Tutucusu"/>
          <p:cNvSpPr>
            <a:spLocks noGrp="1"/>
          </p:cNvSpPr>
          <p:nvPr>
            <p:ph type="ftr" sz="quarter" idx="11"/>
          </p:nvPr>
        </p:nvSpPr>
        <p:spPr/>
        <p:txBody>
          <a:bodyPr/>
          <a:lstStyle/>
          <a:p>
            <a:r>
              <a:rPr lang="tr-TR" smtClean="0"/>
              <a:t>www.globalders.com</a:t>
            </a:r>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601AE91-3AF7-49A2-8667-CAF842A8E418}"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8C18B57-695A-4398-A8C7-9748AED78318}"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6B705D-CCA1-47C2-9545-54E53568DA1C}" type="datetime1">
              <a:rPr lang="tr-TR" smtClean="0"/>
              <a:t>10.08.2012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www.globalders.com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0.gif"/></Relationships>
</file>

<file path=ppt/slides/_rels/slide1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6.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9.gif"/><Relationship Id="rId4" Type="http://schemas.openxmlformats.org/officeDocument/2006/relationships/image" Target="../media/image18.gif"/></Relationships>
</file>

<file path=ppt/slides/_rels/slide1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21.gif"/></Relationships>
</file>

<file path=ppt/slides/_rels/slide1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484784"/>
            <a:ext cx="7772400" cy="1470025"/>
          </a:xfrm>
        </p:spPr>
        <p:txBody>
          <a:bodyPr>
            <a:noAutofit/>
          </a:bodyPr>
          <a:lstStyle/>
          <a:p>
            <a:r>
              <a:rPr lang="tr-TR" sz="7200" dirty="0" smtClean="0"/>
              <a:t>Doğru ve Noktanın Analitiği</a:t>
            </a:r>
            <a:endParaRPr lang="tr-TR" sz="7200" dirty="0"/>
          </a:p>
        </p:txBody>
      </p:sp>
      <p:sp>
        <p:nvSpPr>
          <p:cNvPr id="3" name="Alt Başlık 2"/>
          <p:cNvSpPr>
            <a:spLocks noGrp="1"/>
          </p:cNvSpPr>
          <p:nvPr>
            <p:ph type="subTitle" idx="1"/>
          </p:nvPr>
        </p:nvSpPr>
        <p:spPr>
          <a:xfrm>
            <a:off x="1371600" y="3886200"/>
            <a:ext cx="6400800" cy="2279104"/>
          </a:xfrm>
        </p:spPr>
        <p:txBody>
          <a:bodyPr>
            <a:normAutofit lnSpcReduction="10000"/>
          </a:bodyPr>
          <a:lstStyle/>
          <a:p>
            <a:r>
              <a:rPr lang="tr-TR" dirty="0" smtClean="0"/>
              <a:t>Seyfettin TEKİN</a:t>
            </a:r>
          </a:p>
          <a:p>
            <a:r>
              <a:rPr lang="tr-TR" dirty="0" smtClean="0"/>
              <a:t>10/B</a:t>
            </a:r>
          </a:p>
          <a:p>
            <a:r>
              <a:rPr lang="tr-TR" dirty="0" smtClean="0"/>
              <a:t>253</a:t>
            </a:r>
          </a:p>
          <a:p>
            <a:r>
              <a:rPr lang="tr-TR" dirty="0"/>
              <a:t>www.globalders.com</a:t>
            </a:r>
          </a:p>
        </p:txBody>
      </p:sp>
    </p:spTree>
    <p:custDataLst>
      <p:tags r:id="rId1"/>
    </p:custDataLst>
    <p:extLst>
      <p:ext uri="{BB962C8B-B14F-4D97-AF65-F5344CB8AC3E}">
        <p14:creationId xmlns:p14="http://schemas.microsoft.com/office/powerpoint/2010/main" val="2144454656"/>
      </p:ext>
    </p:extLst>
  </p:cSld>
  <p:clrMapOvr>
    <a:masterClrMapping/>
  </p:clrMapOvr>
  <mc:AlternateContent xmlns:mc="http://schemas.openxmlformats.org/markup-compatibility/2006" xmlns:p14="http://schemas.microsoft.com/office/powerpoint/2010/main">
    <mc:Choice Requires="p14">
      <p:transition spd="slow" p14:dur="2000" advTm="10186"/>
    </mc:Choice>
    <mc:Fallback xmlns="">
      <p:transition spd="slow" advTm="101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120680"/>
          </a:xfrm>
        </p:spPr>
        <p:txBody>
          <a:bodyPr/>
          <a:lstStyle/>
          <a:p>
            <a:r>
              <a:rPr lang="tr-TR" dirty="0"/>
              <a:t>İki noktanın ordinatları farkı dik üçgenin bir kenarı, apsisleri farkı ise diğer dik kenarıdır. Dik üçgenin hipotenüsü bize iki nokta arası uzaklığı verir</a:t>
            </a:r>
            <a:r>
              <a:rPr lang="tr-TR" dirty="0" smtClean="0"/>
              <a:t>.</a:t>
            </a:r>
          </a:p>
          <a:p>
            <a:pPr marL="0" indent="0">
              <a:buNone/>
            </a:pPr>
            <a:endParaRPr lang="tr-TR" dirty="0"/>
          </a:p>
          <a:p>
            <a:pPr marL="0" indent="0">
              <a:buNone/>
            </a:pPr>
            <a:r>
              <a:rPr lang="tr-TR" dirty="0" smtClean="0"/>
              <a:t> </a:t>
            </a:r>
            <a:r>
              <a:rPr lang="tr-TR" dirty="0"/>
              <a:t/>
            </a:r>
            <a:br>
              <a:rPr lang="tr-TR" dirty="0"/>
            </a:br>
            <a:endParaRPr lang="tr-TR" dirty="0" smtClean="0"/>
          </a:p>
          <a:p>
            <a:pPr marL="0" indent="0">
              <a:buNone/>
            </a:pPr>
            <a:endParaRPr lang="tr-TR" dirty="0"/>
          </a:p>
          <a:p>
            <a:pPr marL="0" indent="0">
              <a:buNone/>
            </a:pPr>
            <a:endParaRPr lang="tr-TR" dirty="0"/>
          </a:p>
        </p:txBody>
      </p:sp>
      <p:pic>
        <p:nvPicPr>
          <p:cNvPr id="4" name="Resim 3" descr="Noktanın Analitik İncelemesi"/>
          <p:cNvPicPr/>
          <p:nvPr/>
        </p:nvPicPr>
        <p:blipFill>
          <a:blip r:embed="rId3"/>
          <a:srcRect/>
          <a:stretch>
            <a:fillRect/>
          </a:stretch>
        </p:blipFill>
        <p:spPr bwMode="auto">
          <a:xfrm>
            <a:off x="467544" y="1906036"/>
            <a:ext cx="8676456" cy="424847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833494521"/>
      </p:ext>
    </p:extLst>
  </p:cSld>
  <p:clrMapOvr>
    <a:masterClrMapping/>
  </p:clrMapOvr>
  <p:transition spd="slow" advTm="15104">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dirty="0"/>
              <a:t>C</a:t>
            </a:r>
            <a:r>
              <a:rPr lang="tr-TR" dirty="0" smtClean="0"/>
              <a:t>. </a:t>
            </a:r>
            <a:r>
              <a:rPr lang="tr-TR" dirty="0"/>
              <a:t>Bir noktanın orijine uzaklığı P(</a:t>
            </a:r>
            <a:r>
              <a:rPr lang="tr-TR" dirty="0" err="1"/>
              <a:t>a,b</a:t>
            </a:r>
            <a:r>
              <a:rPr lang="tr-TR" dirty="0"/>
              <a:t>) noktasının orijine uzaklığı </a:t>
            </a:r>
            <a:endParaRPr lang="tr-TR" dirty="0" smtClean="0"/>
          </a:p>
          <a:p>
            <a:endParaRPr lang="tr-TR" dirty="0"/>
          </a:p>
        </p:txBody>
      </p:sp>
      <p:pic>
        <p:nvPicPr>
          <p:cNvPr id="4" name="Resim 3" descr="Noktanın Analitik İncelemesi"/>
          <p:cNvPicPr/>
          <p:nvPr/>
        </p:nvPicPr>
        <p:blipFill>
          <a:blip r:embed="rId3"/>
          <a:srcRect/>
          <a:stretch>
            <a:fillRect/>
          </a:stretch>
        </p:blipFill>
        <p:spPr bwMode="auto">
          <a:xfrm>
            <a:off x="5148064" y="822850"/>
            <a:ext cx="2160240" cy="504056"/>
          </a:xfrm>
          <a:prstGeom prst="rect">
            <a:avLst/>
          </a:prstGeom>
          <a:noFill/>
          <a:ln w="9525">
            <a:noFill/>
            <a:miter lim="800000"/>
            <a:headEnd/>
            <a:tailEnd/>
          </a:ln>
        </p:spPr>
      </p:pic>
      <p:pic>
        <p:nvPicPr>
          <p:cNvPr id="5" name="Resim 4" descr="Noktanın Analitik İncelemesi"/>
          <p:cNvPicPr/>
          <p:nvPr/>
        </p:nvPicPr>
        <p:blipFill>
          <a:blip r:embed="rId4"/>
          <a:srcRect/>
          <a:stretch>
            <a:fillRect/>
          </a:stretch>
        </p:blipFill>
        <p:spPr bwMode="auto">
          <a:xfrm>
            <a:off x="813141" y="1340656"/>
            <a:ext cx="6495163" cy="511256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133887314"/>
      </p:ext>
    </p:extLst>
  </p:cSld>
  <p:clrMapOvr>
    <a:masterClrMapping/>
  </p:clrMapOvr>
  <p:transition spd="slow" advTm="859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idx="1"/>
          </p:nvPr>
        </p:nvSpPr>
        <p:spPr>
          <a:xfrm>
            <a:off x="457200" y="333375"/>
            <a:ext cx="8229600" cy="5792788"/>
          </a:xfrm>
        </p:spPr>
        <p:txBody>
          <a:bodyPr/>
          <a:lstStyle/>
          <a:p>
            <a:r>
              <a:rPr lang="tr-TR" dirty="0"/>
              <a:t>3.Orta Nokta </a:t>
            </a:r>
            <a:r>
              <a:rPr lang="tr-TR" dirty="0" smtClean="0"/>
              <a:t>Koordinatları</a:t>
            </a:r>
          </a:p>
          <a:p>
            <a:endParaRPr lang="tr-TR" dirty="0"/>
          </a:p>
          <a:p>
            <a:endParaRPr lang="tr-TR" dirty="0"/>
          </a:p>
        </p:txBody>
      </p:sp>
      <p:pic>
        <p:nvPicPr>
          <p:cNvPr id="5" name="Resim 4" descr="Noktanın Analitik İncelemesi"/>
          <p:cNvPicPr/>
          <p:nvPr/>
        </p:nvPicPr>
        <p:blipFill>
          <a:blip r:embed="rId3"/>
          <a:srcRect/>
          <a:stretch>
            <a:fillRect/>
          </a:stretch>
        </p:blipFill>
        <p:spPr bwMode="auto">
          <a:xfrm>
            <a:off x="683568" y="1124744"/>
            <a:ext cx="7848872" cy="516207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536144075"/>
      </p:ext>
    </p:extLst>
  </p:cSld>
  <p:clrMapOvr>
    <a:masterClrMapping/>
  </p:clrMapOvr>
  <mc:AlternateContent xmlns:mc="http://schemas.openxmlformats.org/markup-compatibility/2006" xmlns:p14="http://schemas.microsoft.com/office/powerpoint/2010/main">
    <mc:Choice Requires="p14">
      <p:transition spd="slow" p14:dur="3400" advTm="10901">
        <p14:reveal/>
      </p:transition>
    </mc:Choice>
    <mc:Fallback xmlns="">
      <p:transition spd="slow" advTm="1090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idx="1"/>
          </p:nvPr>
        </p:nvSpPr>
        <p:spPr>
          <a:xfrm>
            <a:off x="457200" y="260350"/>
            <a:ext cx="8229600" cy="5865813"/>
          </a:xfrm>
        </p:spPr>
        <p:txBody>
          <a:bodyPr/>
          <a:lstStyle/>
          <a:p>
            <a:pPr marL="0" indent="0">
              <a:buNone/>
            </a:pPr>
            <a:r>
              <a:rPr lang="tr-TR" dirty="0"/>
              <a:t>Yukarıdaki şekilde A(x1, y1) noktası ile B(x2, y2) noktası veriliyor. [AB] doğru parçasının ortasındaki nokta K(x0, y0) noktası </a:t>
            </a:r>
            <a:r>
              <a:rPr lang="tr-TR" dirty="0" smtClean="0"/>
              <a:t>ise; </a:t>
            </a:r>
          </a:p>
          <a:p>
            <a:pPr marL="0" indent="0">
              <a:buNone/>
            </a:pPr>
            <a:endParaRPr lang="tr-TR" dirty="0" smtClean="0"/>
          </a:p>
          <a:p>
            <a:pPr marL="0" lvl="0" indent="0">
              <a:buNone/>
            </a:pPr>
            <a:endParaRPr lang="tr-TR" dirty="0" smtClean="0"/>
          </a:p>
          <a:p>
            <a:pPr marL="0" lvl="0" indent="0">
              <a:buNone/>
            </a:pPr>
            <a:endParaRPr lang="tr-TR" dirty="0" smtClean="0"/>
          </a:p>
          <a:p>
            <a:pPr marL="0" lvl="0" indent="0">
              <a:buNone/>
            </a:pPr>
            <a:r>
              <a:rPr lang="tr-TR" dirty="0" smtClean="0"/>
              <a:t>Köşegenleri </a:t>
            </a:r>
            <a:r>
              <a:rPr lang="tr-TR" dirty="0"/>
              <a:t>birbirini ortalayan dörtgenlerde </a:t>
            </a:r>
            <a:r>
              <a:rPr lang="tr-TR" dirty="0" smtClean="0"/>
              <a:t>(kare, dikdörtgen</a:t>
            </a:r>
            <a:r>
              <a:rPr lang="tr-TR" dirty="0"/>
              <a:t>, paralelkenar, eşkenar dörtgen) karşılıklı köşelerin koordinatları toplamları eşittir.</a:t>
            </a:r>
          </a:p>
          <a:p>
            <a:pPr marL="0" indent="0">
              <a:buNone/>
            </a:pPr>
            <a:endParaRPr lang="tr-TR" dirty="0"/>
          </a:p>
          <a:p>
            <a:pPr marL="0" indent="0">
              <a:buNone/>
            </a:pPr>
            <a:endParaRPr lang="tr-TR" dirty="0" smtClean="0"/>
          </a:p>
          <a:p>
            <a:pPr marL="0" indent="0">
              <a:buNone/>
            </a:pPr>
            <a:endParaRPr lang="tr-TR" dirty="0" smtClean="0"/>
          </a:p>
        </p:txBody>
      </p:sp>
      <p:pic>
        <p:nvPicPr>
          <p:cNvPr id="6" name="Resim 5" descr="Noktanın Analitik İncelemesi"/>
          <p:cNvPicPr/>
          <p:nvPr/>
        </p:nvPicPr>
        <p:blipFill>
          <a:blip r:embed="rId2"/>
          <a:srcRect/>
          <a:stretch>
            <a:fillRect/>
          </a:stretch>
        </p:blipFill>
        <p:spPr bwMode="auto">
          <a:xfrm>
            <a:off x="611560" y="1734864"/>
            <a:ext cx="1296144" cy="1118071"/>
          </a:xfrm>
          <a:prstGeom prst="rect">
            <a:avLst/>
          </a:prstGeom>
          <a:noFill/>
          <a:ln w="9525">
            <a:noFill/>
            <a:miter lim="800000"/>
            <a:headEnd/>
            <a:tailEnd/>
          </a:ln>
        </p:spPr>
      </p:pic>
      <p:pic>
        <p:nvPicPr>
          <p:cNvPr id="7" name="Resim 6" descr="Noktanın Analitik İncelemesi"/>
          <p:cNvPicPr/>
          <p:nvPr/>
        </p:nvPicPr>
        <p:blipFill>
          <a:blip r:embed="rId3"/>
          <a:srcRect/>
          <a:stretch>
            <a:fillRect/>
          </a:stretch>
        </p:blipFill>
        <p:spPr bwMode="auto">
          <a:xfrm>
            <a:off x="2267744" y="1734864"/>
            <a:ext cx="1152128" cy="1082066"/>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12906524"/>
      </p:ext>
    </p:extLst>
  </p:cSld>
  <p:clrMapOvr>
    <a:masterClrMapping/>
  </p:clrMapOvr>
  <mc:AlternateContent xmlns:mc="http://schemas.openxmlformats.org/markup-compatibility/2006" xmlns:p14="http://schemas.microsoft.com/office/powerpoint/2010/main">
    <mc:Choice Requires="p14">
      <p:transition spd="slow" p14:dur="2000" advTm="2897"/>
    </mc:Choice>
    <mc:Fallback xmlns="">
      <p:transition spd="slow" advTm="2897"/>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idx="1"/>
          </p:nvPr>
        </p:nvSpPr>
        <p:spPr>
          <a:xfrm>
            <a:off x="457200" y="333375"/>
            <a:ext cx="8229600" cy="5792788"/>
          </a:xfrm>
        </p:spPr>
        <p:txBody>
          <a:bodyPr/>
          <a:lstStyle/>
          <a:p>
            <a:r>
              <a:rPr lang="tr-TR" dirty="0"/>
              <a:t>ABCD paralelkenar olduğundan [AC] </a:t>
            </a:r>
            <a:r>
              <a:rPr lang="tr-TR" dirty="0" err="1"/>
              <a:t>nin</a:t>
            </a:r>
            <a:r>
              <a:rPr lang="tr-TR" dirty="0"/>
              <a:t> orta noktası, [BD] </a:t>
            </a:r>
            <a:r>
              <a:rPr lang="tr-TR" dirty="0" err="1"/>
              <a:t>nin</a:t>
            </a:r>
            <a:r>
              <a:rPr lang="tr-TR" dirty="0"/>
              <a:t> de orta noktasıdır. Buradan; x1 + x3 = x2 + x4 y1 + y3 = y2 + y4 </a:t>
            </a:r>
            <a:endParaRPr lang="tr-TR" dirty="0" smtClean="0"/>
          </a:p>
          <a:p>
            <a:endParaRPr lang="tr-TR" dirty="0"/>
          </a:p>
          <a:p>
            <a:endParaRPr lang="tr-TR" dirty="0" smtClean="0"/>
          </a:p>
          <a:p>
            <a:endParaRPr lang="tr-TR" dirty="0"/>
          </a:p>
          <a:p>
            <a:endParaRPr lang="tr-TR" dirty="0" smtClean="0"/>
          </a:p>
          <a:p>
            <a:endParaRPr lang="tr-TR" dirty="0"/>
          </a:p>
          <a:p>
            <a:pPr marL="0" indent="0">
              <a:buNone/>
            </a:pPr>
            <a:r>
              <a:rPr lang="tr-TR" dirty="0"/>
              <a:t/>
            </a:r>
            <a:br>
              <a:rPr lang="tr-TR" dirty="0"/>
            </a:br>
            <a:endParaRPr lang="tr-TR" dirty="0"/>
          </a:p>
        </p:txBody>
      </p:sp>
      <p:pic>
        <p:nvPicPr>
          <p:cNvPr id="5" name="Resim 4" descr="Noktanın Analitik İncelemesi"/>
          <p:cNvPicPr/>
          <p:nvPr/>
        </p:nvPicPr>
        <p:blipFill>
          <a:blip r:embed="rId3"/>
          <a:srcRect/>
          <a:stretch>
            <a:fillRect/>
          </a:stretch>
        </p:blipFill>
        <p:spPr bwMode="auto">
          <a:xfrm>
            <a:off x="467544" y="1988840"/>
            <a:ext cx="7992888" cy="417646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07203324"/>
      </p:ext>
    </p:extLst>
  </p:cSld>
  <p:clrMapOvr>
    <a:masterClrMapping/>
  </p:clrMapOvr>
  <p:transition spd="slow" advTm="2642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6" end="6"/>
                                            </p:txEl>
                                          </p:spTgt>
                                        </p:tgtEl>
                                        <p:attrNameLst>
                                          <p:attrName>style.visibility</p:attrName>
                                        </p:attrNameLst>
                                      </p:cBhvr>
                                      <p:to>
                                        <p:strVal val="visible"/>
                                      </p:to>
                                    </p:set>
                                    <p:animEffect transition="in" filter="fade">
                                      <p:cBhvr>
                                        <p:cTn id="14" dur="1000"/>
                                        <p:tgtEl>
                                          <p:spTgt spid="4">
                                            <p:txEl>
                                              <p:pRg st="6" end="6"/>
                                            </p:txEl>
                                          </p:spTgt>
                                        </p:tgtEl>
                                      </p:cBhvr>
                                    </p:animEffect>
                                    <p:anim calcmode="lin" valueType="num">
                                      <p:cBhvr>
                                        <p:cTn id="1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85192" y="332656"/>
            <a:ext cx="8229600" cy="5793507"/>
          </a:xfrm>
        </p:spPr>
        <p:txBody>
          <a:bodyPr>
            <a:normAutofit fontScale="85000" lnSpcReduction="10000"/>
          </a:bodyPr>
          <a:lstStyle/>
          <a:p>
            <a:r>
              <a:rPr lang="tr-TR" dirty="0"/>
              <a:t>4.Belli Oranda Bölen Nokta </a:t>
            </a:r>
            <a:r>
              <a:rPr lang="tr-TR" dirty="0" smtClean="0"/>
              <a:t>Koordinatları</a:t>
            </a:r>
          </a:p>
          <a:p>
            <a:endParaRPr lang="tr-TR" dirty="0"/>
          </a:p>
          <a:p>
            <a:endParaRPr lang="tr-TR" dirty="0" smtClean="0"/>
          </a:p>
          <a:p>
            <a:endParaRPr lang="tr-TR" dirty="0"/>
          </a:p>
          <a:p>
            <a:endParaRPr lang="tr-TR" dirty="0" smtClean="0"/>
          </a:p>
          <a:p>
            <a:endParaRPr lang="tr-TR" dirty="0"/>
          </a:p>
          <a:p>
            <a:endParaRPr lang="tr-TR" dirty="0" smtClean="0"/>
          </a:p>
          <a:p>
            <a:endParaRPr lang="tr-TR" dirty="0"/>
          </a:p>
          <a:p>
            <a:r>
              <a:rPr lang="tr-TR" dirty="0"/>
              <a:t>Belli oranda bölen noktayı bulurken; verilen oranlar ile apsisler farkı ve ordinatlar farkı arasında benzerlikten kaynaklanan bir eşitlik oluşur. A(x1,y1) , B(x2,y2) ve C(x3,y3) noktaları için</a:t>
            </a:r>
            <a:r>
              <a:rPr lang="tr-TR" dirty="0" smtClean="0"/>
              <a:t>,                            eşitliği vardır.</a:t>
            </a:r>
            <a:r>
              <a:rPr lang="tr-TR" dirty="0"/>
              <a:t/>
            </a:r>
            <a:br>
              <a:rPr lang="tr-TR" dirty="0"/>
            </a:br>
            <a:endParaRPr lang="tr-TR" dirty="0"/>
          </a:p>
        </p:txBody>
      </p:sp>
      <p:pic>
        <p:nvPicPr>
          <p:cNvPr id="4" name="Resim 3" descr="Noktanın Analitik İncelemesi"/>
          <p:cNvPicPr/>
          <p:nvPr/>
        </p:nvPicPr>
        <p:blipFill>
          <a:blip r:embed="rId3"/>
          <a:srcRect/>
          <a:stretch>
            <a:fillRect/>
          </a:stretch>
        </p:blipFill>
        <p:spPr bwMode="auto">
          <a:xfrm>
            <a:off x="971600" y="836712"/>
            <a:ext cx="7056784" cy="2952328"/>
          </a:xfrm>
          <a:prstGeom prst="rect">
            <a:avLst/>
          </a:prstGeom>
          <a:noFill/>
          <a:ln w="9525">
            <a:noFill/>
            <a:miter lim="800000"/>
            <a:headEnd/>
            <a:tailEnd/>
          </a:ln>
        </p:spPr>
      </p:pic>
      <p:pic>
        <p:nvPicPr>
          <p:cNvPr id="5" name="Resim 4" descr="Noktanın Analitik İncelemesi"/>
          <p:cNvPicPr/>
          <p:nvPr/>
        </p:nvPicPr>
        <p:blipFill>
          <a:blip r:embed="rId4"/>
          <a:srcRect/>
          <a:stretch>
            <a:fillRect/>
          </a:stretch>
        </p:blipFill>
        <p:spPr bwMode="auto">
          <a:xfrm>
            <a:off x="3923928" y="4941168"/>
            <a:ext cx="2088232" cy="108012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3635304377"/>
      </p:ext>
    </p:extLst>
  </p:cSld>
  <p:clrMapOvr>
    <a:masterClrMapping/>
  </p:clrMapOvr>
  <p:transition spd="slow" advTm="2690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8" end="8"/>
                                            </p:txEl>
                                          </p:spTgt>
                                        </p:tgtEl>
                                        <p:attrNameLst>
                                          <p:attrName>style.visibility</p:attrName>
                                        </p:attrNameLst>
                                      </p:cBhvr>
                                      <p:to>
                                        <p:strVal val="visible"/>
                                      </p:to>
                                    </p:set>
                                    <p:animEffect transition="in" filter="fade">
                                      <p:cBhvr>
                                        <p:cTn id="14" dur="1000"/>
                                        <p:tgtEl>
                                          <p:spTgt spid="3">
                                            <p:txEl>
                                              <p:pRg st="8" end="8"/>
                                            </p:txEl>
                                          </p:spTgt>
                                        </p:tgtEl>
                                      </p:cBhvr>
                                    </p:animEffect>
                                    <p:anim calcmode="lin" valueType="num">
                                      <p:cBhvr>
                                        <p:cTn id="1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a:bodyPr>
          <a:lstStyle/>
          <a:p>
            <a:r>
              <a:rPr lang="tr-TR" dirty="0"/>
              <a:t>Belli oranda bölen noktayı bulurken yukarıdaki eşitlikten faydalanarak aşağıdaki </a:t>
            </a:r>
            <a:r>
              <a:rPr lang="tr-TR" dirty="0" err="1"/>
              <a:t>metod</a:t>
            </a:r>
            <a:r>
              <a:rPr lang="tr-TR" dirty="0"/>
              <a:t> kullanılabilir. m uzunluğunda (x2 – x1) kadar değişirse n uzunluğunda (x3 – x2) kadar değişir. Değişme miktarı artma yada azalma olabilir. Önemli olan noktaların aynı doğrultuda olması ve aynı yönde hareket etmektir. Aynı şeyler ordinatlar için de geçerlidir. m uzunluğunda (y2 – y1) kadar değişirse n uzunluğunda (y3 – y2) kadar değişir. </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67845814"/>
      </p:ext>
    </p:extLst>
  </p:cSld>
  <p:clrMapOvr>
    <a:masterClrMapping/>
  </p:clrMapOvr>
  <p:transition spd="slow" advTm="1480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lstStyle/>
          <a:p>
            <a:r>
              <a:rPr lang="tr-TR" dirty="0"/>
              <a:t>5. Üçgenin Ağırlık Merkezinin </a:t>
            </a:r>
            <a:r>
              <a:rPr lang="tr-TR" dirty="0" smtClean="0"/>
              <a:t>Koordinatları</a:t>
            </a:r>
          </a:p>
          <a:p>
            <a:pPr marL="0" indent="0">
              <a:buNone/>
            </a:pPr>
            <a:r>
              <a:rPr lang="tr-TR" dirty="0"/>
              <a:t>ABC üçgeninin köşe koordinatları A(x1,y1), B(x2,y2), C(x3,y3) ve ağırlık merkezi </a:t>
            </a:r>
            <a:r>
              <a:rPr lang="tr-TR" dirty="0" smtClean="0"/>
              <a:t>G(</a:t>
            </a:r>
            <a:r>
              <a:rPr lang="tr-TR" dirty="0" err="1" smtClean="0"/>
              <a:t>xG,yG</a:t>
            </a:r>
            <a:r>
              <a:rPr lang="tr-TR" dirty="0"/>
              <a:t>) ise ağırlık merkezi </a:t>
            </a:r>
            <a:r>
              <a:rPr lang="tr-TR" dirty="0" smtClean="0"/>
              <a:t>koordinatları :</a:t>
            </a:r>
          </a:p>
          <a:p>
            <a:endParaRPr lang="tr-TR" dirty="0" smtClean="0"/>
          </a:p>
          <a:p>
            <a:endParaRPr lang="tr-TR" dirty="0"/>
          </a:p>
          <a:p>
            <a:endParaRPr lang="tr-TR" dirty="0" smtClean="0"/>
          </a:p>
          <a:p>
            <a:endParaRPr lang="tr-TR" dirty="0"/>
          </a:p>
          <a:p>
            <a:pPr marL="0" indent="0">
              <a:buNone/>
            </a:pPr>
            <a:r>
              <a:rPr lang="tr-TR" dirty="0" smtClean="0"/>
              <a:t>  </a:t>
            </a:r>
            <a:r>
              <a:rPr lang="tr-TR" sz="2800" dirty="0"/>
              <a:t>Bu eşitlikler belli oranda bölen nokta özellikleri kullanılarak elde edilebilir</a:t>
            </a:r>
            <a:r>
              <a:rPr lang="tr-TR" dirty="0"/>
              <a:t>.</a:t>
            </a:r>
          </a:p>
        </p:txBody>
      </p:sp>
      <p:pic>
        <p:nvPicPr>
          <p:cNvPr id="4" name="Resim 3" descr="Noktanın Analitik İncelemesi"/>
          <p:cNvPicPr/>
          <p:nvPr/>
        </p:nvPicPr>
        <p:blipFill>
          <a:blip r:embed="rId3"/>
          <a:srcRect/>
          <a:stretch>
            <a:fillRect/>
          </a:stretch>
        </p:blipFill>
        <p:spPr bwMode="auto">
          <a:xfrm>
            <a:off x="4319464" y="2060848"/>
            <a:ext cx="4824536" cy="2952328"/>
          </a:xfrm>
          <a:prstGeom prst="rect">
            <a:avLst/>
          </a:prstGeom>
          <a:noFill/>
          <a:ln w="9525">
            <a:noFill/>
            <a:miter lim="800000"/>
            <a:headEnd/>
            <a:tailEnd/>
          </a:ln>
        </p:spPr>
      </p:pic>
      <p:pic>
        <p:nvPicPr>
          <p:cNvPr id="5" name="Resim 4" descr="Noktanın Analitik İncelemesi"/>
          <p:cNvPicPr/>
          <p:nvPr/>
        </p:nvPicPr>
        <p:blipFill>
          <a:blip r:embed="rId4"/>
          <a:srcRect/>
          <a:stretch>
            <a:fillRect/>
          </a:stretch>
        </p:blipFill>
        <p:spPr bwMode="auto">
          <a:xfrm>
            <a:off x="395536" y="2831784"/>
            <a:ext cx="1872208" cy="1872207"/>
          </a:xfrm>
          <a:prstGeom prst="rect">
            <a:avLst/>
          </a:prstGeom>
          <a:noFill/>
          <a:ln w="9525">
            <a:noFill/>
            <a:miter lim="800000"/>
            <a:headEnd/>
            <a:tailEnd/>
          </a:ln>
        </p:spPr>
      </p:pic>
      <p:pic>
        <p:nvPicPr>
          <p:cNvPr id="6" name="Resim 5" descr="Noktanın Analitik İncelemesi"/>
          <p:cNvPicPr/>
          <p:nvPr/>
        </p:nvPicPr>
        <p:blipFill>
          <a:blip r:embed="rId5"/>
          <a:srcRect/>
          <a:stretch>
            <a:fillRect/>
          </a:stretch>
        </p:blipFill>
        <p:spPr bwMode="auto">
          <a:xfrm>
            <a:off x="2337931" y="2906397"/>
            <a:ext cx="1812518" cy="1749343"/>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753567529"/>
      </p:ext>
    </p:extLst>
  </p:cSld>
  <p:clrMapOvr>
    <a:masterClrMapping/>
  </p:clrMapOvr>
  <mc:AlternateContent xmlns:mc="http://schemas.openxmlformats.org/markup-compatibility/2006" xmlns:p14="http://schemas.microsoft.com/office/powerpoint/2010/main">
    <mc:Choice Requires="p14">
      <p:transition spd="slow" p14:dur="2000" advTm="14299"/>
    </mc:Choice>
    <mc:Fallback xmlns="">
      <p:transition spd="slow" advTm="142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p:cTn id="2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idx="1"/>
          </p:nvPr>
        </p:nvSpPr>
        <p:spPr>
          <a:xfrm>
            <a:off x="457200" y="260350"/>
            <a:ext cx="8229600" cy="5865813"/>
          </a:xfrm>
        </p:spPr>
        <p:txBody>
          <a:bodyPr/>
          <a:lstStyle/>
          <a:p>
            <a:r>
              <a:rPr lang="tr-TR" dirty="0"/>
              <a:t>6. Köşe Noktalarının </a:t>
            </a:r>
            <a:r>
              <a:rPr lang="tr-TR" dirty="0" smtClean="0"/>
              <a:t>Koordinatları</a:t>
            </a:r>
          </a:p>
          <a:p>
            <a:pPr marL="0" indent="0">
              <a:buNone/>
            </a:pPr>
            <a:endParaRPr lang="tr-TR" dirty="0" smtClean="0"/>
          </a:p>
          <a:p>
            <a:pPr marL="0" indent="0">
              <a:buNone/>
            </a:pPr>
            <a:r>
              <a:rPr lang="tr-TR" dirty="0" smtClean="0"/>
              <a:t>Bilinen </a:t>
            </a:r>
            <a:r>
              <a:rPr lang="tr-TR" dirty="0"/>
              <a:t>Üçgenin Alanı Köşe koordinatları </a:t>
            </a:r>
            <a:r>
              <a:rPr lang="tr-TR" dirty="0" smtClean="0"/>
              <a:t>  A(x1,y1</a:t>
            </a:r>
            <a:r>
              <a:rPr lang="tr-TR" dirty="0"/>
              <a:t>), B(x2,y2) ve C(x3,y3) olan ABC üçgeni veriliyor</a:t>
            </a:r>
            <a:r>
              <a:rPr lang="tr-TR" dirty="0" smtClean="0"/>
              <a:t>.</a:t>
            </a:r>
          </a:p>
          <a:p>
            <a:pPr marL="0" indent="0">
              <a:buNone/>
            </a:pPr>
            <a:endParaRPr lang="tr-TR" dirty="0"/>
          </a:p>
          <a:p>
            <a:pPr marL="0" indent="0">
              <a:buNone/>
            </a:pPr>
            <a:r>
              <a:rPr lang="tr-TR" dirty="0"/>
              <a:t/>
            </a:r>
            <a:br>
              <a:rPr lang="tr-TR" dirty="0"/>
            </a:br>
            <a:endParaRPr lang="tr-TR" dirty="0"/>
          </a:p>
        </p:txBody>
      </p:sp>
      <p:pic>
        <p:nvPicPr>
          <p:cNvPr id="5" name="Resim 4" descr="Noktanın Analitik İncelemesi"/>
          <p:cNvPicPr/>
          <p:nvPr/>
        </p:nvPicPr>
        <p:blipFill>
          <a:blip r:embed="rId3"/>
          <a:srcRect/>
          <a:stretch>
            <a:fillRect/>
          </a:stretch>
        </p:blipFill>
        <p:spPr bwMode="auto">
          <a:xfrm>
            <a:off x="677585" y="4065835"/>
            <a:ext cx="2016224" cy="1273671"/>
          </a:xfrm>
          <a:prstGeom prst="rect">
            <a:avLst/>
          </a:prstGeom>
          <a:noFill/>
          <a:ln w="9525">
            <a:noFill/>
            <a:miter lim="800000"/>
            <a:headEnd/>
            <a:tailEnd/>
          </a:ln>
        </p:spPr>
      </p:pic>
      <p:pic>
        <p:nvPicPr>
          <p:cNvPr id="6" name="Resim 5" descr="Noktanın Analitik İncelemesi"/>
          <p:cNvPicPr/>
          <p:nvPr/>
        </p:nvPicPr>
        <p:blipFill>
          <a:blip r:embed="rId4"/>
          <a:srcRect/>
          <a:stretch>
            <a:fillRect/>
          </a:stretch>
        </p:blipFill>
        <p:spPr bwMode="auto">
          <a:xfrm>
            <a:off x="3203848" y="2708920"/>
            <a:ext cx="3888432" cy="324036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4277109786"/>
      </p:ext>
    </p:extLst>
  </p:cSld>
  <p:clrMapOvr>
    <a:masterClrMapping/>
  </p:clrMapOvr>
  <mc:AlternateContent xmlns:mc="http://schemas.openxmlformats.org/markup-compatibility/2006" xmlns:p14="http://schemas.microsoft.com/office/powerpoint/2010/main">
    <mc:Choice Requires="p14">
      <p:transition spd="slow" p14:dur="2000" advTm="24946"/>
    </mc:Choice>
    <mc:Fallback xmlns="">
      <p:transition spd="slow" advTm="2494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5"/>
                                        </p:tgtEl>
                                      </p:cBhvr>
                                    </p:animEffect>
                                    <p:animScale>
                                      <p:cBhvr>
                                        <p:cTn id="2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descr="Noktanın Analitik İncelemesi"/>
          <p:cNvPicPr>
            <a:picLocks noGrp="1"/>
          </p:cNvPicPr>
          <p:nvPr>
            <p:ph idx="1"/>
          </p:nvPr>
        </p:nvPicPr>
        <p:blipFill>
          <a:blip r:embed="rId3"/>
          <a:srcRect/>
          <a:stretch>
            <a:fillRect/>
          </a:stretch>
        </p:blipFill>
        <p:spPr bwMode="auto">
          <a:xfrm>
            <a:off x="971600" y="572969"/>
            <a:ext cx="6336704" cy="1440160"/>
          </a:xfrm>
          <a:prstGeom prst="rect">
            <a:avLst/>
          </a:prstGeom>
          <a:noFill/>
          <a:ln w="9525">
            <a:noFill/>
            <a:miter lim="800000"/>
            <a:headEnd/>
            <a:tailEnd/>
          </a:ln>
        </p:spPr>
      </p:pic>
      <p:sp>
        <p:nvSpPr>
          <p:cNvPr id="5" name="Dikdörtgen 4"/>
          <p:cNvSpPr/>
          <p:nvPr/>
        </p:nvSpPr>
        <p:spPr>
          <a:xfrm>
            <a:off x="539552" y="2140698"/>
            <a:ext cx="7992888" cy="1754326"/>
          </a:xfrm>
          <a:prstGeom prst="rect">
            <a:avLst/>
          </a:prstGeom>
        </p:spPr>
        <p:txBody>
          <a:bodyPr wrap="square">
            <a:spAutoFit/>
          </a:bodyPr>
          <a:lstStyle/>
          <a:p>
            <a:r>
              <a:rPr lang="tr-TR" dirty="0"/>
              <a:t>Köşe koordinatları bilinen üçgenin alanını bulmak için yukarıda olduğu gibi köşe koordinatları alt alta yazılır. İlk yazılan en alta ilave edilir ve şekildeki gibi çarpılır. Elde edilen sonuç ikiye bölünerek alan değeri bulunur. Alan negatif olamayacağından, sonuç negatifte çıksa pozitif kabul edilir. (Mutlak değeri alınır.) Üç köşesinin koordinatları bilinen bir üçgenin alanı, üçgen analitik düzlemde çizilerek de bulunabilir.</a:t>
            </a:r>
          </a:p>
        </p:txBody>
      </p:sp>
      <p:sp>
        <p:nvSpPr>
          <p:cNvPr id="6" name="Dikdörtgen 5"/>
          <p:cNvSpPr/>
          <p:nvPr/>
        </p:nvSpPr>
        <p:spPr>
          <a:xfrm>
            <a:off x="589423" y="4005064"/>
            <a:ext cx="7128792" cy="923330"/>
          </a:xfrm>
          <a:prstGeom prst="rect">
            <a:avLst/>
          </a:prstGeom>
        </p:spPr>
        <p:txBody>
          <a:bodyPr wrap="square">
            <a:spAutoFit/>
          </a:bodyPr>
          <a:lstStyle/>
          <a:p>
            <a:pPr marL="285750" lvl="0" indent="-285750">
              <a:buFont typeface="Arial" pitchFamily="34" charset="0"/>
              <a:buChar char="•"/>
            </a:pPr>
            <a:r>
              <a:rPr lang="tr-TR" dirty="0"/>
              <a:t>Köşe koordinatlarından herhangi ikisinin apsisleri yada ordinatları eşit ise üçgenin kenarlarından biri eksenlere paralel olur. Bu durumda üçgenin alanı çizilerek de bulunabilir.</a:t>
            </a:r>
          </a:p>
        </p:txBody>
      </p:sp>
      <p:sp>
        <p:nvSpPr>
          <p:cNvPr id="7" name="Dikdörtgen 6"/>
          <p:cNvSpPr/>
          <p:nvPr/>
        </p:nvSpPr>
        <p:spPr>
          <a:xfrm>
            <a:off x="611126" y="4998430"/>
            <a:ext cx="8065330" cy="646331"/>
          </a:xfrm>
          <a:prstGeom prst="rect">
            <a:avLst/>
          </a:prstGeom>
        </p:spPr>
        <p:txBody>
          <a:bodyPr wrap="square">
            <a:spAutoFit/>
          </a:bodyPr>
          <a:lstStyle/>
          <a:p>
            <a:pPr marL="285750" lvl="0" indent="-285750">
              <a:buFont typeface="Arial" pitchFamily="34" charset="0"/>
              <a:buChar char="•"/>
            </a:pPr>
            <a:r>
              <a:rPr lang="tr-TR" dirty="0"/>
              <a:t>Bir üçgenin alanının sıfır çıkması, köşe koordinatları olarak verilen üç noktanın doğrusal üç nokta olduğunu gösterir.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938357316"/>
      </p:ext>
    </p:extLst>
  </p:cSld>
  <p:clrMapOvr>
    <a:masterClrMapping/>
  </p:clrMapOvr>
  <mc:AlternateContent xmlns:mc="http://schemas.openxmlformats.org/markup-compatibility/2006" xmlns:p14="http://schemas.microsoft.com/office/powerpoint/2010/main">
    <mc:Choice Requires="p14">
      <p:transition spd="slow" p14:dur="2000" advTm="33340"/>
    </mc:Choice>
    <mc:Fallback xmlns="">
      <p:transition spd="slow" advTm="333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grpId="0" nodeType="clickEffect">
                                  <p:stCondLst>
                                    <p:cond delay="0"/>
                                  </p:stCondLst>
                                  <p:iterate type="lt">
                                    <p:tmPct val="4000"/>
                                  </p:iterate>
                                  <p:childTnLst>
                                    <p:set>
                                      <p:cBhvr override="childStyle">
                                        <p:cTn id="18" dur="500" fill="hold"/>
                                        <p:tgtEl>
                                          <p:spTgt spid="6"/>
                                        </p:tgtEl>
                                        <p:attrNameLst>
                                          <p:attrName>style.color</p:attrName>
                                        </p:attrNameLst>
                                      </p:cBhvr>
                                      <p:to>
                                        <p:clrVal>
                                          <a:schemeClr val="accent2"/>
                                        </p:clrVal>
                                      </p:to>
                                    </p:set>
                                    <p:set>
                                      <p:cBhvr>
                                        <p:cTn id="19" dur="500" fill="hold"/>
                                        <p:tgtEl>
                                          <p:spTgt spid="6"/>
                                        </p:tgtEl>
                                        <p:attrNameLst>
                                          <p:attrName>fillcolor</p:attrName>
                                        </p:attrNameLst>
                                      </p:cBhvr>
                                      <p:to>
                                        <p:clrVal>
                                          <a:schemeClr val="accent2"/>
                                        </p:clrVal>
                                      </p:to>
                                    </p:set>
                                    <p:set>
                                      <p:cBhvr>
                                        <p:cTn id="20" dur="500" fill="hold"/>
                                        <p:tgtEl>
                                          <p:spTgt spid="6"/>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0" presetClass="emph" presetSubtype="0" fill="hold" grpId="0" nodeType="clickEffect">
                                  <p:stCondLst>
                                    <p:cond delay="0"/>
                                  </p:stCondLst>
                                  <p:childTnLst>
                                    <p:anim calcmode="discrete" valueType="str">
                                      <p:cBhvr override="childStyle">
                                        <p:cTn id="24" dur="2000" fill="hold"/>
                                        <p:tgtEl>
                                          <p:spTgt spid="7"/>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Noktanın Analitik İncelenmesi</a:t>
            </a:r>
            <a:endParaRPr lang="tr-TR" dirty="0"/>
          </a:p>
        </p:txBody>
      </p:sp>
      <p:sp>
        <p:nvSpPr>
          <p:cNvPr id="3" name="İçerik Yer Tutucusu 2"/>
          <p:cNvSpPr>
            <a:spLocks noGrp="1"/>
          </p:cNvSpPr>
          <p:nvPr>
            <p:ph idx="1"/>
          </p:nvPr>
        </p:nvSpPr>
        <p:spPr/>
        <p:txBody>
          <a:bodyPr/>
          <a:lstStyle/>
          <a:p>
            <a:r>
              <a:rPr lang="tr-TR" b="1" dirty="0"/>
              <a:t>1. Analitik Düzlem</a:t>
            </a:r>
            <a:r>
              <a:rPr lang="tr-TR" dirty="0"/>
              <a:t/>
            </a:r>
            <a:br>
              <a:rPr lang="tr-TR" dirty="0"/>
            </a:br>
            <a:r>
              <a:rPr lang="tr-TR" dirty="0"/>
              <a:t/>
            </a:r>
            <a:br>
              <a:rPr lang="tr-TR" dirty="0"/>
            </a:br>
            <a:r>
              <a:rPr lang="tr-TR" dirty="0"/>
              <a:t>Bir düzlemde dik kesişen iki sayı doğrusunun oluşturduğu sisteme analitik düzlem denir. Analitik düzlem, dik koordinat sistemi veya dik koordinat düzlemi olarak da adlandırılır. </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722644983"/>
      </p:ext>
    </p:extLst>
  </p:cSld>
  <p:clrMapOvr>
    <a:masterClrMapping/>
  </p:clrMapOvr>
  <mc:AlternateContent xmlns:mc="http://schemas.openxmlformats.org/markup-compatibility/2006" xmlns:p14="http://schemas.microsoft.com/office/powerpoint/2010/main">
    <mc:Choice Requires="p14">
      <p:transition spd="slow" p14:dur="2000" advTm="7340"/>
    </mc:Choice>
    <mc:Fallback xmlns="">
      <p:transition spd="slow" advTm="73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85000" lnSpcReduction="10000"/>
          </a:bodyPr>
          <a:lstStyle/>
          <a:p>
            <a:pPr marL="0" indent="0">
              <a:buNone/>
            </a:pPr>
            <a:r>
              <a:rPr lang="tr-TR" sz="7200" dirty="0" smtClean="0"/>
              <a:t>  Doğrunun  Analitik </a:t>
            </a:r>
          </a:p>
          <a:p>
            <a:pPr marL="0" indent="0">
              <a:buNone/>
            </a:pPr>
            <a:r>
              <a:rPr lang="tr-TR" sz="7200" dirty="0"/>
              <a:t> </a:t>
            </a:r>
            <a:r>
              <a:rPr lang="tr-TR" sz="7200" dirty="0" smtClean="0"/>
              <a:t>        İncelenmesi</a:t>
            </a:r>
            <a:endParaRPr lang="tr-TR" dirty="0" smtClean="0"/>
          </a:p>
          <a:p>
            <a:pPr marL="0" indent="0">
              <a:buNone/>
            </a:pPr>
            <a:endParaRPr lang="tr-TR" dirty="0"/>
          </a:p>
          <a:p>
            <a:pPr marL="514350" indent="-514350">
              <a:buAutoNum type="arabicPeriod"/>
            </a:pPr>
            <a:r>
              <a:rPr lang="tr-TR" i="1" dirty="0" smtClean="0"/>
              <a:t>Eğimi </a:t>
            </a:r>
            <a:r>
              <a:rPr lang="tr-TR" i="1" dirty="0"/>
              <a:t>eşit olan doğrulara paralel doğrular denir. Doğruların eğimleri arasındaki bağıntıdan daha sonra bahsedeceğiz.</a:t>
            </a:r>
            <a:br>
              <a:rPr lang="tr-TR" i="1" dirty="0"/>
            </a:br>
            <a:endParaRPr lang="tr-TR" i="1" dirty="0" smtClean="0"/>
          </a:p>
          <a:p>
            <a:pPr marL="514350" indent="-514350">
              <a:buAutoNum type="arabicPeriod"/>
            </a:pPr>
            <a:r>
              <a:rPr lang="tr-TR" i="1" dirty="0" smtClean="0"/>
              <a:t>2</a:t>
            </a:r>
            <a:r>
              <a:rPr lang="tr-TR" i="1" dirty="0"/>
              <a:t>. İki Noktası Bilinen Doğrunun Eğim ve Denklemi</a:t>
            </a:r>
            <a:br>
              <a:rPr lang="tr-TR" i="1" dirty="0"/>
            </a:br>
            <a:r>
              <a:rPr lang="tr-TR" i="1" dirty="0"/>
              <a:t/>
            </a:r>
            <a:br>
              <a:rPr lang="tr-TR" i="1" dirty="0"/>
            </a:br>
            <a:r>
              <a:rPr lang="tr-TR" dirty="0"/>
              <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3740231417"/>
      </p:ext>
    </p:extLst>
  </p:cSld>
  <p:clrMapOvr>
    <a:masterClrMapping/>
  </p:clrMapOvr>
  <mc:AlternateContent xmlns:mc="http://schemas.openxmlformats.org/markup-compatibility/2006" xmlns:p14="http://schemas.microsoft.com/office/powerpoint/2010/main">
    <mc:Choice Requires="p14">
      <p:transition spd="slow" p14:dur="2000" advTm="6967"/>
    </mc:Choice>
    <mc:Fallback xmlns="">
      <p:transition spd="slow" advTm="6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3"/>
                                        </p:tgtEl>
                                      </p:cBhvr>
                                    </p:animEffect>
                                    <p:anim calcmode="lin" valueType="num">
                                      <p:cBhvr>
                                        <p:cTn id="7" dur="20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
                                        </p:tgtEl>
                                        <p:attrNameLst>
                                          <p:attrName>ppt_h</p:attrName>
                                        </p:attrNameLst>
                                      </p:cBhvr>
                                      <p:tavLst>
                                        <p:tav tm="0">
                                          <p:val>
                                            <p:strVal val="ppt_h"/>
                                          </p:val>
                                        </p:tav>
                                        <p:tav tm="100000">
                                          <p:val>
                                            <p:strVal val="ppt_h"/>
                                          </p:val>
                                        </p:tav>
                                      </p:tavLst>
                                    </p:anim>
                                    <p:set>
                                      <p:cBhvr>
                                        <p:cTn id="9"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85000" lnSpcReduction="20000"/>
          </a:bodyPr>
          <a:lstStyle/>
          <a:p>
            <a:r>
              <a:rPr lang="tr-TR" i="1" dirty="0"/>
              <a:t>a. İki </a:t>
            </a:r>
            <a:r>
              <a:rPr lang="tr-TR" i="1" dirty="0" smtClean="0"/>
              <a:t>noktası </a:t>
            </a:r>
            <a:r>
              <a:rPr lang="tr-TR" i="1" dirty="0"/>
              <a:t>bilinen doğrunun </a:t>
            </a:r>
            <a:r>
              <a:rPr lang="tr-TR" i="1" dirty="0" smtClean="0"/>
              <a:t>eğimi</a:t>
            </a:r>
          </a:p>
          <a:p>
            <a:endParaRPr lang="tr-TR" i="1" dirty="0"/>
          </a:p>
          <a:p>
            <a:r>
              <a:rPr lang="tr-TR" i="1" dirty="0"/>
              <a:t>Analitik düzlemde A(x1, y1), B(x2, y2) noktaları bilinen d doğrusu üzerinde A, B noktalarının koordinatları kullanılarak oluşturulan ABC üçgeninin A açısı ile d doğrusunun eğim açısı yöndeş açılar olduklarından eşittirler</a:t>
            </a:r>
            <a:r>
              <a:rPr lang="tr-TR" i="1" dirty="0" smtClean="0"/>
              <a:t>.</a:t>
            </a:r>
          </a:p>
          <a:p>
            <a:endParaRPr lang="tr-TR" i="1" dirty="0"/>
          </a:p>
          <a:p>
            <a:r>
              <a:rPr lang="tr-TR" i="1" dirty="0"/>
              <a:t>b. İki noktası bilinen doğrunun denklemi</a:t>
            </a:r>
            <a:br>
              <a:rPr lang="tr-TR" i="1" dirty="0"/>
            </a:br>
            <a:r>
              <a:rPr lang="tr-TR" i="1" dirty="0"/>
              <a:t/>
            </a:r>
            <a:br>
              <a:rPr lang="tr-TR" i="1" dirty="0"/>
            </a:br>
            <a:r>
              <a:rPr lang="tr-TR" i="1" dirty="0"/>
              <a:t>A(x1, y1), B(x2, y2) noktalarından geçen d doğrusu üzerinde doğruyu oluşturan noktaları temsil eden P(x, y) noktası alalım. Bu üç noktadan herhangi ikisini kullanarak yazacağımız eğimler eşittir. Buna göre,</a:t>
            </a:r>
            <a:br>
              <a:rPr lang="tr-TR" i="1" dirty="0"/>
            </a:br>
            <a:r>
              <a:rPr lang="tr-TR" i="1" dirty="0"/>
              <a:t>Bu eşitlik bize iki noktası bilinen doğru denklemini verir.</a:t>
            </a:r>
            <a:br>
              <a:rPr lang="tr-TR" i="1"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4068872597"/>
      </p:ext>
    </p:extLst>
  </p:cSld>
  <p:clrMapOvr>
    <a:masterClrMapping/>
  </p:clrMapOvr>
  <mc:AlternateContent xmlns:mc="http://schemas.openxmlformats.org/markup-compatibility/2006" xmlns:p14="http://schemas.microsoft.com/office/powerpoint/2010/main">
    <mc:Choice Requires="p14">
      <p:transition spd="slow" p14:dur="2000" advTm="22113"/>
    </mc:Choice>
    <mc:Fallback xmlns="">
      <p:transition spd="slow" advTm="221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xEl>
                                              <p:pRg st="0" end="0"/>
                                            </p:txEl>
                                          </p:spTgt>
                                        </p:tgtEl>
                                        <p:attrNameLst>
                                          <p:attrName>ppt_w</p:attrName>
                                        </p:attrNameLst>
                                      </p:cBhvr>
                                      <p:tavLst>
                                        <p:tav tm="0">
                                          <p:val>
                                            <p:strVal val="ppt_w"/>
                                          </p:val>
                                        </p:tav>
                                        <p:tav tm="100000">
                                          <p:val>
                                            <p:fltVal val="0"/>
                                          </p:val>
                                        </p:tav>
                                      </p:tavLst>
                                    </p:anim>
                                    <p:anim calcmode="lin" valueType="num">
                                      <p:cBhvr>
                                        <p:cTn id="7" dur="500"/>
                                        <p:tgtEl>
                                          <p:spTgt spid="3">
                                            <p:txEl>
                                              <p:pRg st="0" end="0"/>
                                            </p:txEl>
                                          </p:spTgt>
                                        </p:tgtEl>
                                        <p:attrNameLst>
                                          <p:attrName>ppt_h</p:attrName>
                                        </p:attrNameLst>
                                      </p:cBhvr>
                                      <p:tavLst>
                                        <p:tav tm="0">
                                          <p:val>
                                            <p:strVal val="ppt_h"/>
                                          </p:val>
                                        </p:tav>
                                        <p:tav tm="100000">
                                          <p:val>
                                            <p:fltVal val="0"/>
                                          </p:val>
                                        </p:tav>
                                      </p:tavLst>
                                    </p:anim>
                                    <p:animEffect transition="out" filter="fade">
                                      <p:cBhvr>
                                        <p:cTn id="8" dur="500"/>
                                        <p:tgtEl>
                                          <p:spTgt spid="3">
                                            <p:txEl>
                                              <p:pRg st="0" end="0"/>
                                            </p:txEl>
                                          </p:spTgt>
                                        </p:tgtEl>
                                      </p:cBhvr>
                                    </p:animEffect>
                                    <p:set>
                                      <p:cBhvr>
                                        <p:cTn id="9"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3">
                                            <p:txEl>
                                              <p:pRg st="2" end="2"/>
                                            </p:txEl>
                                          </p:spTgt>
                                        </p:tgtEl>
                                        <p:attrNameLst>
                                          <p:attrName>ppt_w</p:attrName>
                                        </p:attrNameLst>
                                      </p:cBhvr>
                                      <p:tavLst>
                                        <p:tav tm="0">
                                          <p:val>
                                            <p:strVal val="ppt_w"/>
                                          </p:val>
                                        </p:tav>
                                        <p:tav tm="100000">
                                          <p:val>
                                            <p:fltVal val="0"/>
                                          </p:val>
                                        </p:tav>
                                      </p:tavLst>
                                    </p:anim>
                                    <p:anim calcmode="lin" valueType="num">
                                      <p:cBhvr>
                                        <p:cTn id="14" dur="500"/>
                                        <p:tgtEl>
                                          <p:spTgt spid="3">
                                            <p:txEl>
                                              <p:pRg st="2" end="2"/>
                                            </p:txEl>
                                          </p:spTgt>
                                        </p:tgtEl>
                                        <p:attrNameLst>
                                          <p:attrName>ppt_h</p:attrName>
                                        </p:attrNameLst>
                                      </p:cBhvr>
                                      <p:tavLst>
                                        <p:tav tm="0">
                                          <p:val>
                                            <p:strVal val="ppt_h"/>
                                          </p:val>
                                        </p:tav>
                                        <p:tav tm="100000">
                                          <p:val>
                                            <p:fltVal val="0"/>
                                          </p:val>
                                        </p:tav>
                                      </p:tavLst>
                                    </p:anim>
                                    <p:animEffect transition="out" filter="fade">
                                      <p:cBhvr>
                                        <p:cTn id="15" dur="500"/>
                                        <p:tgtEl>
                                          <p:spTgt spid="3">
                                            <p:txEl>
                                              <p:pRg st="2" end="2"/>
                                            </p:txEl>
                                          </p:spTgt>
                                        </p:tgtEl>
                                      </p:cBhvr>
                                    </p:animEffect>
                                    <p:set>
                                      <p:cBhvr>
                                        <p:cTn id="16"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3">
                                            <p:txEl>
                                              <p:pRg st="4" end="4"/>
                                            </p:txEl>
                                          </p:spTgt>
                                        </p:tgtEl>
                                        <p:attrNameLst>
                                          <p:attrName>ppt_w</p:attrName>
                                        </p:attrNameLst>
                                      </p:cBhvr>
                                      <p:tavLst>
                                        <p:tav tm="0">
                                          <p:val>
                                            <p:strVal val="ppt_w"/>
                                          </p:val>
                                        </p:tav>
                                        <p:tav tm="100000">
                                          <p:val>
                                            <p:fltVal val="0"/>
                                          </p:val>
                                        </p:tav>
                                      </p:tavLst>
                                    </p:anim>
                                    <p:anim calcmode="lin" valueType="num">
                                      <p:cBhvr>
                                        <p:cTn id="21" dur="500"/>
                                        <p:tgtEl>
                                          <p:spTgt spid="3">
                                            <p:txEl>
                                              <p:pRg st="4" end="4"/>
                                            </p:txEl>
                                          </p:spTgt>
                                        </p:tgtEl>
                                        <p:attrNameLst>
                                          <p:attrName>ppt_h</p:attrName>
                                        </p:attrNameLst>
                                      </p:cBhvr>
                                      <p:tavLst>
                                        <p:tav tm="0">
                                          <p:val>
                                            <p:strVal val="ppt_h"/>
                                          </p:val>
                                        </p:tav>
                                        <p:tav tm="100000">
                                          <p:val>
                                            <p:fltVal val="0"/>
                                          </p:val>
                                        </p:tav>
                                      </p:tavLst>
                                    </p:anim>
                                    <p:animEffect transition="out" filter="fade">
                                      <p:cBhvr>
                                        <p:cTn id="22" dur="500"/>
                                        <p:tgtEl>
                                          <p:spTgt spid="3">
                                            <p:txEl>
                                              <p:pRg st="4" end="4"/>
                                            </p:txEl>
                                          </p:spTgt>
                                        </p:tgtEl>
                                      </p:cBhvr>
                                    </p:animEffect>
                                    <p:set>
                                      <p:cBhvr>
                                        <p:cTn id="23" dur="1" fill="hold">
                                          <p:stCondLst>
                                            <p:cond delay="499"/>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i="1" dirty="0"/>
              <a:t>Orijinden yani O(0,0) noktasından geçen doğrularda x = 0 için y = 0 olacağından</a:t>
            </a:r>
            <a:br>
              <a:rPr lang="tr-TR" i="1" dirty="0"/>
            </a:br>
            <a:r>
              <a:rPr lang="tr-TR" i="1" dirty="0"/>
              <a:t>y = mx + n denklemindeki n terimi sıfır olur.</a:t>
            </a:r>
            <a:br>
              <a:rPr lang="tr-TR" i="1" dirty="0"/>
            </a:br>
            <a:endParaRPr lang="tr-TR" i="1" dirty="0" smtClean="0"/>
          </a:p>
          <a:p>
            <a:r>
              <a:rPr lang="tr-TR" i="1" dirty="0"/>
              <a:t>O halde orijinden geçen doğrunun eğimi m ise denklemi</a:t>
            </a:r>
            <a:br>
              <a:rPr lang="tr-TR" i="1" dirty="0"/>
            </a:br>
            <a:r>
              <a:rPr lang="tr-TR" i="1" dirty="0"/>
              <a:t>y= </a:t>
            </a:r>
            <a:r>
              <a:rPr lang="tr-TR" i="1" dirty="0" err="1"/>
              <a:t>mxDoğru</a:t>
            </a:r>
            <a:r>
              <a:rPr lang="tr-TR" i="1" dirty="0"/>
              <a:t> denklemi </a:t>
            </a:r>
            <a:r>
              <a:rPr lang="tr-TR" i="1" dirty="0" err="1"/>
              <a:t>ax</a:t>
            </a:r>
            <a:r>
              <a:rPr lang="tr-TR" i="1" dirty="0"/>
              <a:t> + </a:t>
            </a:r>
            <a:r>
              <a:rPr lang="tr-TR" i="1" dirty="0" err="1"/>
              <a:t>by</a:t>
            </a:r>
            <a:r>
              <a:rPr lang="tr-TR" i="1" dirty="0"/>
              <a:t> + c = 0 şeklinde ise ve orijinden geçiyorsa c = 0 </a:t>
            </a:r>
            <a:r>
              <a:rPr lang="tr-TR" i="1" dirty="0" err="1"/>
              <a:t>dır</a:t>
            </a:r>
            <a:r>
              <a:rPr lang="tr-TR" i="1" dirty="0"/>
              <a:t>.</a:t>
            </a:r>
            <a:br>
              <a:rPr lang="tr-TR" i="1" dirty="0"/>
            </a:br>
            <a:endParaRPr lang="tr-TR" i="1" dirty="0" smtClean="0"/>
          </a:p>
          <a:p>
            <a:r>
              <a:rPr lang="tr-TR" i="1" dirty="0"/>
              <a:t>Doğru denklemi </a:t>
            </a:r>
            <a:r>
              <a:rPr lang="tr-TR" i="1" dirty="0" err="1"/>
              <a:t>ax</a:t>
            </a:r>
            <a:r>
              <a:rPr lang="tr-TR" i="1" dirty="0"/>
              <a:t> + </a:t>
            </a:r>
            <a:r>
              <a:rPr lang="tr-TR" i="1" dirty="0" err="1"/>
              <a:t>by</a:t>
            </a:r>
            <a:r>
              <a:rPr lang="tr-TR" i="1" dirty="0"/>
              <a:t> = 0 olur.</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49743605"/>
      </p:ext>
    </p:extLst>
  </p:cSld>
  <p:clrMapOvr>
    <a:masterClrMapping/>
  </p:clrMapOvr>
  <p:transition spd="slow" advTm="1465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 presetClass="exit" presetSubtype="32" fill="hold" grpId="0" nodeType="clickEffect">
                                  <p:stCondLst>
                                    <p:cond delay="0"/>
                                  </p:stCondLst>
                                  <p:childTnLst>
                                    <p:animEffect transition="out" filter="circle(out)">
                                      <p:cBhvr>
                                        <p:cTn id="11" dur="2000"/>
                                        <p:tgtEl>
                                          <p:spTgt spid="3">
                                            <p:txEl>
                                              <p:pRg st="1" end="1"/>
                                            </p:txEl>
                                          </p:spTgt>
                                        </p:tgtEl>
                                      </p:cBhvr>
                                    </p:animEffect>
                                    <p:set>
                                      <p:cBhvr>
                                        <p:cTn id="12"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xit" presetSubtype="32" fill="hold" grpId="0" nodeType="clickEffect">
                                  <p:stCondLst>
                                    <p:cond delay="0"/>
                                  </p:stCondLst>
                                  <p:childTnLst>
                                    <p:animEffect transition="out" filter="circle(out)">
                                      <p:cBhvr>
                                        <p:cTn id="16" dur="2000"/>
                                        <p:tgtEl>
                                          <p:spTgt spid="3">
                                            <p:txEl>
                                              <p:pRg st="2" end="2"/>
                                            </p:txEl>
                                          </p:spTgt>
                                        </p:tgtEl>
                                      </p:cBhvr>
                                    </p:animEffect>
                                    <p:set>
                                      <p:cBhvr>
                                        <p:cTn id="17"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lnSpcReduction="10000"/>
          </a:bodyPr>
          <a:lstStyle/>
          <a:p>
            <a:r>
              <a:rPr lang="tr-TR" i="1" dirty="0"/>
              <a:t>3. Bir Noktası ve Eğimi Bilinen Doğrunun </a:t>
            </a:r>
            <a:r>
              <a:rPr lang="tr-TR" i="1" dirty="0" smtClean="0"/>
              <a:t>Denklemi</a:t>
            </a:r>
          </a:p>
          <a:p>
            <a:endParaRPr lang="tr-TR" i="1" dirty="0"/>
          </a:p>
          <a:p>
            <a:pPr marL="0" indent="0">
              <a:buNone/>
            </a:pPr>
            <a:r>
              <a:rPr lang="tr-TR" i="1" dirty="0" smtClean="0"/>
              <a:t> </a:t>
            </a:r>
            <a:r>
              <a:rPr lang="tr-TR" sz="4400" i="1" dirty="0" smtClean="0"/>
              <a:t>A(x1</a:t>
            </a:r>
            <a:r>
              <a:rPr lang="tr-TR" sz="4400" i="1" dirty="0"/>
              <a:t>, y1) noktasından geçen ve </a:t>
            </a:r>
            <a:r>
              <a:rPr lang="tr-TR" sz="4400" i="1" dirty="0" smtClean="0"/>
              <a:t>  eğimi </a:t>
            </a:r>
            <a:r>
              <a:rPr lang="tr-TR" sz="4400" i="1" dirty="0"/>
              <a:t>m olan doğru </a:t>
            </a:r>
            <a:r>
              <a:rPr lang="tr-TR" sz="4400" i="1" dirty="0" smtClean="0"/>
              <a:t>denklemi    A(x1</a:t>
            </a:r>
            <a:r>
              <a:rPr lang="tr-TR" sz="4400" i="1" dirty="0"/>
              <a:t>, y1) noktası ve P(x, y) noktası kullanılarak yazılan eğim değeri verilen eğime eşitlenir.</a:t>
            </a:r>
            <a:br>
              <a:rPr lang="tr-TR" sz="4400" i="1" dirty="0"/>
            </a:br>
            <a:endParaRPr lang="tr-TR" sz="4400"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3113171483"/>
      </p:ext>
    </p:extLst>
  </p:cSld>
  <p:clrMapOvr>
    <a:masterClrMapping/>
  </p:clrMapOvr>
  <p:transition spd="slow" advTm="555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lstStyle/>
          <a:p>
            <a:r>
              <a:rPr lang="tr-TR" i="1" dirty="0"/>
              <a:t>4. Eksenlere Paralel Doğruların </a:t>
            </a:r>
            <a:r>
              <a:rPr lang="tr-TR" i="1" dirty="0" smtClean="0"/>
              <a:t>Denklemi</a:t>
            </a:r>
          </a:p>
          <a:p>
            <a:pPr marL="0" indent="0">
              <a:buNone/>
            </a:pPr>
            <a:r>
              <a:rPr lang="tr-TR" i="1" dirty="0" smtClean="0"/>
              <a:t>   </a:t>
            </a:r>
          </a:p>
          <a:p>
            <a:r>
              <a:rPr lang="tr-TR" i="1" dirty="0"/>
              <a:t> </a:t>
            </a:r>
            <a:r>
              <a:rPr lang="tr-TR" i="1" dirty="0" smtClean="0"/>
              <a:t> a</a:t>
            </a:r>
            <a:r>
              <a:rPr lang="tr-TR" i="1" dirty="0"/>
              <a:t>. Eksen </a:t>
            </a:r>
            <a:r>
              <a:rPr lang="tr-TR" i="1" dirty="0" smtClean="0"/>
              <a:t>doğruları</a:t>
            </a:r>
          </a:p>
          <a:p>
            <a:pPr marL="0" indent="0">
              <a:buNone/>
            </a:pPr>
            <a:endParaRPr lang="tr-TR" i="1" dirty="0" smtClean="0"/>
          </a:p>
          <a:p>
            <a:pPr marL="0" indent="0">
              <a:buNone/>
            </a:pPr>
            <a:r>
              <a:rPr lang="tr-TR" i="1" dirty="0" smtClean="0"/>
              <a:t>Analitik </a:t>
            </a:r>
            <a:r>
              <a:rPr lang="tr-TR" i="1" dirty="0"/>
              <a:t>düzlemde x (apsis) ekseninde bütün </a:t>
            </a:r>
            <a:r>
              <a:rPr lang="tr-TR" i="1" dirty="0" smtClean="0"/>
              <a:t>       noktaların </a:t>
            </a:r>
            <a:r>
              <a:rPr lang="tr-TR" i="1" dirty="0"/>
              <a:t>y si (ordinatı) sıfır olduğundan x ekseni aynı zamanda y = 0 doğrusudur</a:t>
            </a:r>
            <a:r>
              <a:rPr lang="tr-TR" i="1" dirty="0" smtClean="0"/>
              <a:t>.</a:t>
            </a:r>
          </a:p>
          <a:p>
            <a:pPr marL="0" indent="0">
              <a:buNone/>
            </a:pPr>
            <a:r>
              <a:rPr lang="tr-TR" i="1" dirty="0"/>
              <a:t/>
            </a:r>
            <a:br>
              <a:rPr lang="tr-TR" i="1" dirty="0"/>
            </a:br>
            <a:r>
              <a:rPr lang="tr-TR" i="1" dirty="0"/>
              <a:t>y (ordinat) ekseni de x = 0 doğrusudur.</a:t>
            </a:r>
          </a:p>
          <a:p>
            <a:endParaRPr lang="tr-TR" i="1" dirty="0" smtClean="0"/>
          </a:p>
          <a:p>
            <a:pPr marL="0" indent="0">
              <a:buNone/>
            </a:pP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3119679003"/>
      </p:ext>
    </p:extLst>
  </p:cSld>
  <p:clrMapOvr>
    <a:masterClrMapping/>
  </p:clrMapOvr>
  <mc:AlternateContent xmlns:mc="http://schemas.openxmlformats.org/markup-compatibility/2006" xmlns:p14="http://schemas.microsoft.com/office/powerpoint/2010/main">
    <mc:Choice Requires="p14">
      <p:transition spd="slow" p14:dur="2000" advTm="21576"/>
    </mc:Choice>
    <mc:Fallback xmlns="">
      <p:transition spd="slow" advTm="215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3">
                                            <p:txEl>
                                              <p:pRg st="1" end="1"/>
                                            </p:txEl>
                                          </p:spTgt>
                                        </p:tgtEl>
                                        <p:attrNameLst>
                                          <p:attrName>r</p:attrName>
                                        </p:attrNameLst>
                                      </p:cBhvr>
                                    </p:animRot>
                                    <p:animRot by="-240000">
                                      <p:cBhvr>
                                        <p:cTn id="15" dur="200" fill="hold">
                                          <p:stCondLst>
                                            <p:cond delay="200"/>
                                          </p:stCondLst>
                                        </p:cTn>
                                        <p:tgtEl>
                                          <p:spTgt spid="3">
                                            <p:txEl>
                                              <p:pRg st="1" end="1"/>
                                            </p:txEl>
                                          </p:spTgt>
                                        </p:tgtEl>
                                        <p:attrNameLst>
                                          <p:attrName>r</p:attrName>
                                        </p:attrNameLst>
                                      </p:cBhvr>
                                    </p:animRot>
                                    <p:animRot by="240000">
                                      <p:cBhvr>
                                        <p:cTn id="16" dur="200" fill="hold">
                                          <p:stCondLst>
                                            <p:cond delay="400"/>
                                          </p:stCondLst>
                                        </p:cTn>
                                        <p:tgtEl>
                                          <p:spTgt spid="3">
                                            <p:txEl>
                                              <p:pRg st="1" end="1"/>
                                            </p:txEl>
                                          </p:spTgt>
                                        </p:tgtEl>
                                        <p:attrNameLst>
                                          <p:attrName>r</p:attrName>
                                        </p:attrNameLst>
                                      </p:cBhvr>
                                    </p:animRot>
                                    <p:animRot by="-240000">
                                      <p:cBhvr>
                                        <p:cTn id="17" dur="200" fill="hold">
                                          <p:stCondLst>
                                            <p:cond delay="600"/>
                                          </p:stCondLst>
                                        </p:cTn>
                                        <p:tgtEl>
                                          <p:spTgt spid="3">
                                            <p:txEl>
                                              <p:pRg st="1" end="1"/>
                                            </p:txEl>
                                          </p:spTgt>
                                        </p:tgtEl>
                                        <p:attrNameLst>
                                          <p:attrName>r</p:attrName>
                                        </p:attrNameLst>
                                      </p:cBhvr>
                                    </p:animRot>
                                    <p:animRot by="120000">
                                      <p:cBhvr>
                                        <p:cTn id="18" dur="200" fill="hold">
                                          <p:stCondLst>
                                            <p:cond delay="800"/>
                                          </p:stCondLst>
                                        </p:cTn>
                                        <p:tgtEl>
                                          <p:spTgt spid="3">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grpId="0" nodeType="clickEffect">
                                  <p:stCondLst>
                                    <p:cond delay="0"/>
                                  </p:stCondLst>
                                  <p:childTnLst>
                                    <p:animRot by="120000">
                                      <p:cBhvr>
                                        <p:cTn id="22" dur="100" fill="hold">
                                          <p:stCondLst>
                                            <p:cond delay="0"/>
                                          </p:stCondLst>
                                        </p:cTn>
                                        <p:tgtEl>
                                          <p:spTgt spid="3">
                                            <p:txEl>
                                              <p:pRg st="2" end="2"/>
                                            </p:txEl>
                                          </p:spTgt>
                                        </p:tgtEl>
                                        <p:attrNameLst>
                                          <p:attrName>r</p:attrName>
                                        </p:attrNameLst>
                                      </p:cBhvr>
                                    </p:animRot>
                                    <p:animRot by="-240000">
                                      <p:cBhvr>
                                        <p:cTn id="23" dur="200" fill="hold">
                                          <p:stCondLst>
                                            <p:cond delay="200"/>
                                          </p:stCondLst>
                                        </p:cTn>
                                        <p:tgtEl>
                                          <p:spTgt spid="3">
                                            <p:txEl>
                                              <p:pRg st="2" end="2"/>
                                            </p:txEl>
                                          </p:spTgt>
                                        </p:tgtEl>
                                        <p:attrNameLst>
                                          <p:attrName>r</p:attrName>
                                        </p:attrNameLst>
                                      </p:cBhvr>
                                    </p:animRot>
                                    <p:animRot by="240000">
                                      <p:cBhvr>
                                        <p:cTn id="24" dur="200" fill="hold">
                                          <p:stCondLst>
                                            <p:cond delay="400"/>
                                          </p:stCondLst>
                                        </p:cTn>
                                        <p:tgtEl>
                                          <p:spTgt spid="3">
                                            <p:txEl>
                                              <p:pRg st="2" end="2"/>
                                            </p:txEl>
                                          </p:spTgt>
                                        </p:tgtEl>
                                        <p:attrNameLst>
                                          <p:attrName>r</p:attrName>
                                        </p:attrNameLst>
                                      </p:cBhvr>
                                    </p:animRot>
                                    <p:animRot by="-240000">
                                      <p:cBhvr>
                                        <p:cTn id="25" dur="200" fill="hold">
                                          <p:stCondLst>
                                            <p:cond delay="600"/>
                                          </p:stCondLst>
                                        </p:cTn>
                                        <p:tgtEl>
                                          <p:spTgt spid="3">
                                            <p:txEl>
                                              <p:pRg st="2" end="2"/>
                                            </p:txEl>
                                          </p:spTgt>
                                        </p:tgtEl>
                                        <p:attrNameLst>
                                          <p:attrName>r</p:attrName>
                                        </p:attrNameLst>
                                      </p:cBhvr>
                                    </p:animRot>
                                    <p:animRot by="120000">
                                      <p:cBhvr>
                                        <p:cTn id="26" dur="200" fill="hold">
                                          <p:stCondLst>
                                            <p:cond delay="800"/>
                                          </p:stCondLst>
                                        </p:cTn>
                                        <p:tgtEl>
                                          <p:spTgt spid="3">
                                            <p:txEl>
                                              <p:pRg st="2" end="2"/>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3">
                                            <p:txEl>
                                              <p:pRg st="4" end="4"/>
                                            </p:txEl>
                                          </p:spTgt>
                                        </p:tgtEl>
                                        <p:attrNameLst>
                                          <p:attrName>r</p:attrName>
                                        </p:attrNameLst>
                                      </p:cBhvr>
                                    </p:animRot>
                                    <p:animRot by="-240000">
                                      <p:cBhvr>
                                        <p:cTn id="31" dur="200" fill="hold">
                                          <p:stCondLst>
                                            <p:cond delay="200"/>
                                          </p:stCondLst>
                                        </p:cTn>
                                        <p:tgtEl>
                                          <p:spTgt spid="3">
                                            <p:txEl>
                                              <p:pRg st="4" end="4"/>
                                            </p:txEl>
                                          </p:spTgt>
                                        </p:tgtEl>
                                        <p:attrNameLst>
                                          <p:attrName>r</p:attrName>
                                        </p:attrNameLst>
                                      </p:cBhvr>
                                    </p:animRot>
                                    <p:animRot by="240000">
                                      <p:cBhvr>
                                        <p:cTn id="32" dur="200" fill="hold">
                                          <p:stCondLst>
                                            <p:cond delay="400"/>
                                          </p:stCondLst>
                                        </p:cTn>
                                        <p:tgtEl>
                                          <p:spTgt spid="3">
                                            <p:txEl>
                                              <p:pRg st="4" end="4"/>
                                            </p:txEl>
                                          </p:spTgt>
                                        </p:tgtEl>
                                        <p:attrNameLst>
                                          <p:attrName>r</p:attrName>
                                        </p:attrNameLst>
                                      </p:cBhvr>
                                    </p:animRot>
                                    <p:animRot by="-240000">
                                      <p:cBhvr>
                                        <p:cTn id="33" dur="200" fill="hold">
                                          <p:stCondLst>
                                            <p:cond delay="600"/>
                                          </p:stCondLst>
                                        </p:cTn>
                                        <p:tgtEl>
                                          <p:spTgt spid="3">
                                            <p:txEl>
                                              <p:pRg st="4" end="4"/>
                                            </p:txEl>
                                          </p:spTgt>
                                        </p:tgtEl>
                                        <p:attrNameLst>
                                          <p:attrName>r</p:attrName>
                                        </p:attrNameLst>
                                      </p:cBhvr>
                                    </p:animRot>
                                    <p:animRot by="120000">
                                      <p:cBhvr>
                                        <p:cTn id="34" dur="200" fill="hold">
                                          <p:stCondLst>
                                            <p:cond delay="800"/>
                                          </p:stCondLst>
                                        </p:cTn>
                                        <p:tgtEl>
                                          <p:spTgt spid="3">
                                            <p:txEl>
                                              <p:pRg st="4" end="4"/>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2" presetClass="emph" presetSubtype="0" fill="hold" grpId="0" nodeType="clickEffect">
                                  <p:stCondLst>
                                    <p:cond delay="0"/>
                                  </p:stCondLst>
                                  <p:childTnLst>
                                    <p:animRot by="120000">
                                      <p:cBhvr>
                                        <p:cTn id="38" dur="100" fill="hold">
                                          <p:stCondLst>
                                            <p:cond delay="0"/>
                                          </p:stCondLst>
                                        </p:cTn>
                                        <p:tgtEl>
                                          <p:spTgt spid="3">
                                            <p:txEl>
                                              <p:pRg st="5" end="5"/>
                                            </p:txEl>
                                          </p:spTgt>
                                        </p:tgtEl>
                                        <p:attrNameLst>
                                          <p:attrName>r</p:attrName>
                                        </p:attrNameLst>
                                      </p:cBhvr>
                                    </p:animRot>
                                    <p:animRot by="-240000">
                                      <p:cBhvr>
                                        <p:cTn id="39" dur="200" fill="hold">
                                          <p:stCondLst>
                                            <p:cond delay="200"/>
                                          </p:stCondLst>
                                        </p:cTn>
                                        <p:tgtEl>
                                          <p:spTgt spid="3">
                                            <p:txEl>
                                              <p:pRg st="5" end="5"/>
                                            </p:txEl>
                                          </p:spTgt>
                                        </p:tgtEl>
                                        <p:attrNameLst>
                                          <p:attrName>r</p:attrName>
                                        </p:attrNameLst>
                                      </p:cBhvr>
                                    </p:animRot>
                                    <p:animRot by="240000">
                                      <p:cBhvr>
                                        <p:cTn id="40" dur="200" fill="hold">
                                          <p:stCondLst>
                                            <p:cond delay="400"/>
                                          </p:stCondLst>
                                        </p:cTn>
                                        <p:tgtEl>
                                          <p:spTgt spid="3">
                                            <p:txEl>
                                              <p:pRg st="5" end="5"/>
                                            </p:txEl>
                                          </p:spTgt>
                                        </p:tgtEl>
                                        <p:attrNameLst>
                                          <p:attrName>r</p:attrName>
                                        </p:attrNameLst>
                                      </p:cBhvr>
                                    </p:animRot>
                                    <p:animRot by="-240000">
                                      <p:cBhvr>
                                        <p:cTn id="41" dur="200" fill="hold">
                                          <p:stCondLst>
                                            <p:cond delay="600"/>
                                          </p:stCondLst>
                                        </p:cTn>
                                        <p:tgtEl>
                                          <p:spTgt spid="3">
                                            <p:txEl>
                                              <p:pRg st="5" end="5"/>
                                            </p:txEl>
                                          </p:spTgt>
                                        </p:tgtEl>
                                        <p:attrNameLst>
                                          <p:attrName>r</p:attrName>
                                        </p:attrNameLst>
                                      </p:cBhvr>
                                    </p:animRot>
                                    <p:animRot by="120000">
                                      <p:cBhvr>
                                        <p:cTn id="42" dur="200" fill="hold">
                                          <p:stCondLst>
                                            <p:cond delay="80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04664"/>
            <a:ext cx="8229600" cy="5721499"/>
          </a:xfrm>
        </p:spPr>
        <p:txBody>
          <a:bodyPr>
            <a:normAutofit fontScale="92500" lnSpcReduction="10000"/>
          </a:bodyPr>
          <a:lstStyle/>
          <a:p>
            <a:r>
              <a:rPr lang="tr-TR" sz="4800" i="1" dirty="0"/>
              <a:t>B</a:t>
            </a:r>
            <a:r>
              <a:rPr lang="tr-TR" sz="4800" i="1" dirty="0" smtClean="0"/>
              <a:t>. x </a:t>
            </a:r>
            <a:r>
              <a:rPr lang="tr-TR" sz="4800" i="1" dirty="0"/>
              <a:t>eksenine paralel </a:t>
            </a:r>
            <a:r>
              <a:rPr lang="tr-TR" sz="4800" i="1" dirty="0" smtClean="0"/>
              <a:t>doğrular</a:t>
            </a:r>
          </a:p>
          <a:p>
            <a:endParaRPr lang="tr-TR" i="1" dirty="0" smtClean="0"/>
          </a:p>
          <a:p>
            <a:r>
              <a:rPr lang="tr-TR" sz="6000" i="1" dirty="0" smtClean="0"/>
              <a:t>y </a:t>
            </a:r>
            <a:r>
              <a:rPr lang="tr-TR" sz="6000" i="1" dirty="0"/>
              <a:t>= k doğrusu; y eksenini k noktasında keser, x eksenine paralel ve y eksenine diktir</a:t>
            </a:r>
            <a:r>
              <a:rPr lang="tr-TR" sz="6000" i="1" dirty="0" smtClean="0"/>
              <a:t>.</a:t>
            </a:r>
          </a:p>
          <a:p>
            <a:pPr marL="0" indent="0">
              <a:buNone/>
            </a:pPr>
            <a:r>
              <a:rPr lang="tr-TR" i="1" dirty="0"/>
              <a:t/>
            </a:r>
            <a:br>
              <a:rPr lang="tr-TR" i="1"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286754643"/>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476672"/>
            <a:ext cx="8229600" cy="5649491"/>
          </a:xfrm>
        </p:spPr>
        <p:txBody>
          <a:bodyPr>
            <a:normAutofit fontScale="92500" lnSpcReduction="10000"/>
          </a:bodyPr>
          <a:lstStyle/>
          <a:p>
            <a:r>
              <a:rPr lang="tr-TR" sz="4800" i="1" dirty="0"/>
              <a:t>C</a:t>
            </a:r>
            <a:r>
              <a:rPr lang="tr-TR" sz="4800" i="1" dirty="0" smtClean="0"/>
              <a:t>.  y </a:t>
            </a:r>
            <a:r>
              <a:rPr lang="tr-TR" sz="4800" i="1" dirty="0"/>
              <a:t>eksenine paralel doğrular</a:t>
            </a:r>
            <a:br>
              <a:rPr lang="tr-TR" sz="4800" i="1" dirty="0"/>
            </a:br>
            <a:endParaRPr lang="tr-TR" sz="4800" i="1" dirty="0" smtClean="0"/>
          </a:p>
          <a:p>
            <a:r>
              <a:rPr lang="tr-TR" sz="6000" i="1" dirty="0" smtClean="0"/>
              <a:t>x </a:t>
            </a:r>
            <a:r>
              <a:rPr lang="tr-TR" sz="6000" i="1" dirty="0"/>
              <a:t>= k doğrusu;</a:t>
            </a:r>
            <a:br>
              <a:rPr lang="tr-TR" sz="6000" i="1" dirty="0"/>
            </a:br>
            <a:r>
              <a:rPr lang="tr-TR" sz="6000" i="1" dirty="0"/>
              <a:t>x eksenini k noktasında keser, y eksenine paralel ve x eksenine diktir.</a:t>
            </a:r>
            <a:br>
              <a:rPr lang="tr-TR" sz="6000" i="1" dirty="0"/>
            </a:br>
            <a:endParaRPr lang="tr-TR" sz="6000"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04878066"/>
      </p:ext>
    </p:extLst>
  </p:cSld>
  <p:clrMapOvr>
    <a:masterClrMapping/>
  </p:clrMapOvr>
  <p:transition spd="slow" advTm="9031">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3">
                                            <p:txEl>
                                              <p:pRg st="1" end="1"/>
                                            </p:txEl>
                                          </p:spTgt>
                                        </p:tgtEl>
                                        <p:attrNameLst>
                                          <p:attrName>r</p:attrName>
                                        </p:attrNameLst>
                                      </p:cBhvr>
                                    </p:animRot>
                                    <p:animRot by="-240000">
                                      <p:cBhvr>
                                        <p:cTn id="15" dur="200" fill="hold">
                                          <p:stCondLst>
                                            <p:cond delay="200"/>
                                          </p:stCondLst>
                                        </p:cTn>
                                        <p:tgtEl>
                                          <p:spTgt spid="3">
                                            <p:txEl>
                                              <p:pRg st="1" end="1"/>
                                            </p:txEl>
                                          </p:spTgt>
                                        </p:tgtEl>
                                        <p:attrNameLst>
                                          <p:attrName>r</p:attrName>
                                        </p:attrNameLst>
                                      </p:cBhvr>
                                    </p:animRot>
                                    <p:animRot by="240000">
                                      <p:cBhvr>
                                        <p:cTn id="16" dur="200" fill="hold">
                                          <p:stCondLst>
                                            <p:cond delay="400"/>
                                          </p:stCondLst>
                                        </p:cTn>
                                        <p:tgtEl>
                                          <p:spTgt spid="3">
                                            <p:txEl>
                                              <p:pRg st="1" end="1"/>
                                            </p:txEl>
                                          </p:spTgt>
                                        </p:tgtEl>
                                        <p:attrNameLst>
                                          <p:attrName>r</p:attrName>
                                        </p:attrNameLst>
                                      </p:cBhvr>
                                    </p:animRot>
                                    <p:animRot by="-240000">
                                      <p:cBhvr>
                                        <p:cTn id="17" dur="200" fill="hold">
                                          <p:stCondLst>
                                            <p:cond delay="600"/>
                                          </p:stCondLst>
                                        </p:cTn>
                                        <p:tgtEl>
                                          <p:spTgt spid="3">
                                            <p:txEl>
                                              <p:pRg st="1" end="1"/>
                                            </p:txEl>
                                          </p:spTgt>
                                        </p:tgtEl>
                                        <p:attrNameLst>
                                          <p:attrName>r</p:attrName>
                                        </p:attrNameLst>
                                      </p:cBhvr>
                                    </p:animRot>
                                    <p:animRot by="120000">
                                      <p:cBhvr>
                                        <p:cTn id="18" dur="200" fill="hold">
                                          <p:stCondLst>
                                            <p:cond delay="800"/>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fontScale="92500" lnSpcReduction="10000"/>
          </a:bodyPr>
          <a:lstStyle/>
          <a:p>
            <a:r>
              <a:rPr lang="tr-TR" sz="4800" i="1" dirty="0"/>
              <a:t>5. Eksenleri Kestiği Noktaları Bilinen Doğruların Denklemi</a:t>
            </a:r>
            <a:br>
              <a:rPr lang="tr-TR" sz="4800" i="1" dirty="0"/>
            </a:br>
            <a:endParaRPr lang="tr-TR" sz="4800" i="1" dirty="0" smtClean="0"/>
          </a:p>
          <a:p>
            <a:r>
              <a:rPr lang="tr-TR" sz="2600" i="1" dirty="0" smtClean="0"/>
              <a:t>x </a:t>
            </a:r>
            <a:r>
              <a:rPr lang="tr-TR" sz="2600" i="1" dirty="0"/>
              <a:t>eksenini a noktasında y eksenini de b noktasında kesen doğrunun denklemi</a:t>
            </a:r>
            <a:br>
              <a:rPr lang="tr-TR" sz="2600" i="1" dirty="0"/>
            </a:br>
            <a:r>
              <a:rPr lang="tr-TR" sz="2600" i="1" dirty="0"/>
              <a:t>Doğru (a, 0) ve (0, b) noktalarından geçtiğine göre, doğrunun denklemi iki noktadan geçen doğru denklemi özelliği kullanılarak da yazılabilir</a:t>
            </a:r>
            <a:r>
              <a:rPr lang="tr-TR" sz="2600" i="1" dirty="0" smtClean="0"/>
              <a:t>.</a:t>
            </a:r>
          </a:p>
          <a:p>
            <a:endParaRPr lang="tr-TR" sz="2800" i="1" dirty="0" smtClean="0"/>
          </a:p>
          <a:p>
            <a:r>
              <a:rPr lang="tr-TR" sz="2800" i="1" dirty="0" smtClean="0"/>
              <a:t>Dik </a:t>
            </a:r>
            <a:r>
              <a:rPr lang="tr-TR" sz="2800" i="1" dirty="0"/>
              <a:t>koordinat sisteminde apsisleri ordinatlarına eşit olan noktaların oluşturduğu doğruya</a:t>
            </a:r>
            <a:br>
              <a:rPr lang="tr-TR" sz="2800" i="1" dirty="0"/>
            </a:br>
            <a:r>
              <a:rPr lang="tr-TR" sz="2800" i="1" dirty="0" smtClean="0"/>
              <a:t>y=x doğrusu </a:t>
            </a:r>
            <a:r>
              <a:rPr lang="tr-TR" sz="2800" i="1" dirty="0"/>
              <a:t>denir.</a:t>
            </a:r>
            <a:r>
              <a:rPr lang="tr-TR" sz="4200" i="1" dirty="0"/>
              <a:t/>
            </a:r>
            <a:br>
              <a:rPr lang="tr-TR" sz="4200" i="1" dirty="0"/>
            </a:br>
            <a:endParaRPr lang="tr-TR" sz="4200" dirty="0" smtClean="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814915714"/>
      </p:ext>
    </p:extLst>
  </p:cSld>
  <p:clrMapOvr>
    <a:masterClrMapping/>
  </p:clrMapOvr>
  <p:transition spd="slow" advTm="1371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3">
                                            <p:txEl>
                                              <p:pRg st="0" end="0"/>
                                            </p:txEl>
                                          </p:spTgt>
                                        </p:tgtEl>
                                        <p:attrNameLst>
                                          <p:attrName>style.color</p:attrName>
                                        </p:attrNameLst>
                                      </p:cBhvr>
                                      <p:to>
                                        <a:schemeClr val="accent2"/>
                                      </p:to>
                                    </p:animClr>
                                    <p:animClr clrSpc="rgb" dir="cw">
                                      <p:cBhvr>
                                        <p:cTn id="7" dur="500" fill="hold"/>
                                        <p:tgtEl>
                                          <p:spTgt spid="3">
                                            <p:txEl>
                                              <p:pRg st="0" end="0"/>
                                            </p:txEl>
                                          </p:spTgt>
                                        </p:tgtEl>
                                        <p:attrNameLst>
                                          <p:attrName>fillcolor</p:attrName>
                                        </p:attrNameLst>
                                      </p:cBhvr>
                                      <p:to>
                                        <a:schemeClr val="accent2"/>
                                      </p:to>
                                    </p:animClr>
                                    <p:set>
                                      <p:cBhvr>
                                        <p:cTn id="8" dur="500" fill="hold"/>
                                        <p:tgtEl>
                                          <p:spTgt spid="3">
                                            <p:txEl>
                                              <p:pRg st="0" end="0"/>
                                            </p:txEl>
                                          </p:spTgt>
                                        </p:tgtEl>
                                        <p:attrNameLst>
                                          <p:attrName>fill.type</p:attrName>
                                        </p:attrNameLst>
                                      </p:cBhvr>
                                      <p:to>
                                        <p:strVal val="solid"/>
                                      </p:to>
                                    </p:set>
                                    <p:set>
                                      <p:cBhvr>
                                        <p:cTn id="9" dur="500" fill="hold"/>
                                        <p:tgtEl>
                                          <p:spTgt spid="3">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9" presetClass="emph" presetSubtype="0" fill="hold" grpId="0" nodeType="clickEffect">
                                  <p:stCondLst>
                                    <p:cond delay="0"/>
                                  </p:stCondLst>
                                  <p:childTnLst>
                                    <p:animClr clrSpc="rgb" dir="cw">
                                      <p:cBhvr override="childStyle">
                                        <p:cTn id="13" dur="500" fill="hold"/>
                                        <p:tgtEl>
                                          <p:spTgt spid="3">
                                            <p:txEl>
                                              <p:pRg st="1" end="1"/>
                                            </p:txEl>
                                          </p:spTgt>
                                        </p:tgtEl>
                                        <p:attrNameLst>
                                          <p:attrName>style.color</p:attrName>
                                        </p:attrNameLst>
                                      </p:cBhvr>
                                      <p:to>
                                        <a:schemeClr val="accent2"/>
                                      </p:to>
                                    </p:animClr>
                                    <p:animClr clrSpc="rgb" dir="cw">
                                      <p:cBhvr>
                                        <p:cTn id="14" dur="500" fill="hold"/>
                                        <p:tgtEl>
                                          <p:spTgt spid="3">
                                            <p:txEl>
                                              <p:pRg st="1" end="1"/>
                                            </p:txEl>
                                          </p:spTgt>
                                        </p:tgtEl>
                                        <p:attrNameLst>
                                          <p:attrName>fillcolor</p:attrName>
                                        </p:attrNameLst>
                                      </p:cBhvr>
                                      <p:to>
                                        <a:schemeClr val="accent2"/>
                                      </p:to>
                                    </p:animClr>
                                    <p:set>
                                      <p:cBhvr>
                                        <p:cTn id="15" dur="500" fill="hold"/>
                                        <p:tgtEl>
                                          <p:spTgt spid="3">
                                            <p:txEl>
                                              <p:pRg st="1" end="1"/>
                                            </p:txEl>
                                          </p:spTgt>
                                        </p:tgtEl>
                                        <p:attrNameLst>
                                          <p:attrName>fill.type</p:attrName>
                                        </p:attrNameLst>
                                      </p:cBhvr>
                                      <p:to>
                                        <p:strVal val="solid"/>
                                      </p:to>
                                    </p:set>
                                    <p:set>
                                      <p:cBhvr>
                                        <p:cTn id="16" dur="500" fill="hold"/>
                                        <p:tgtEl>
                                          <p:spTgt spid="3">
                                            <p:txEl>
                                              <p:pRg st="1" end="1"/>
                                            </p:txEl>
                                          </p:spTgt>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19" presetClass="emph" presetSubtype="0" fill="hold" grpId="0" nodeType="clickEffect">
                                  <p:stCondLst>
                                    <p:cond delay="0"/>
                                  </p:stCondLst>
                                  <p:childTnLst>
                                    <p:animClr clrSpc="rgb" dir="cw">
                                      <p:cBhvr override="childStyle">
                                        <p:cTn id="20" dur="500" fill="hold"/>
                                        <p:tgtEl>
                                          <p:spTgt spid="3">
                                            <p:txEl>
                                              <p:pRg st="3" end="3"/>
                                            </p:txEl>
                                          </p:spTgt>
                                        </p:tgtEl>
                                        <p:attrNameLst>
                                          <p:attrName>style.color</p:attrName>
                                        </p:attrNameLst>
                                      </p:cBhvr>
                                      <p:to>
                                        <a:schemeClr val="accent2"/>
                                      </p:to>
                                    </p:animClr>
                                    <p:animClr clrSpc="rgb" dir="cw">
                                      <p:cBhvr>
                                        <p:cTn id="21" dur="500" fill="hold"/>
                                        <p:tgtEl>
                                          <p:spTgt spid="3">
                                            <p:txEl>
                                              <p:pRg st="3" end="3"/>
                                            </p:txEl>
                                          </p:spTgt>
                                        </p:tgtEl>
                                        <p:attrNameLst>
                                          <p:attrName>fillcolor</p:attrName>
                                        </p:attrNameLst>
                                      </p:cBhvr>
                                      <p:to>
                                        <a:schemeClr val="accent2"/>
                                      </p:to>
                                    </p:animClr>
                                    <p:set>
                                      <p:cBhvr>
                                        <p:cTn id="22" dur="500" fill="hold"/>
                                        <p:tgtEl>
                                          <p:spTgt spid="3">
                                            <p:txEl>
                                              <p:pRg st="3" end="3"/>
                                            </p:txEl>
                                          </p:spTgt>
                                        </p:tgtEl>
                                        <p:attrNameLst>
                                          <p:attrName>fill.type</p:attrName>
                                        </p:attrNameLst>
                                      </p:cBhvr>
                                      <p:to>
                                        <p:strVal val="solid"/>
                                      </p:to>
                                    </p:set>
                                    <p:set>
                                      <p:cBhvr>
                                        <p:cTn id="23"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fontScale="92500" lnSpcReduction="10000"/>
          </a:bodyPr>
          <a:lstStyle/>
          <a:p>
            <a:r>
              <a:rPr lang="tr-TR" i="1" dirty="0"/>
              <a:t>Dik koordinat sisteminde apsisleri ile ordinatları birbirinin ters işaretlisi olan noktaların oluşturduğu doğruya</a:t>
            </a:r>
            <a:br>
              <a:rPr lang="tr-TR" i="1" dirty="0"/>
            </a:br>
            <a:r>
              <a:rPr lang="tr-TR" i="1" dirty="0"/>
              <a:t>y= -x doğrusu denir.</a:t>
            </a:r>
            <a:br>
              <a:rPr lang="tr-TR" i="1" dirty="0"/>
            </a:br>
            <a:endParaRPr lang="tr-TR" i="1" dirty="0"/>
          </a:p>
          <a:p>
            <a:r>
              <a:rPr lang="tr-TR" i="1" dirty="0" smtClean="0"/>
              <a:t>y </a:t>
            </a:r>
            <a:r>
              <a:rPr lang="tr-TR" i="1" dirty="0"/>
              <a:t>= x ve y = –x doğruları aynı zamanda koordinat eksenlerinin açıortaylarıdır. Koordinat eksenleri ile yaptıkları açılar </a:t>
            </a:r>
            <a:r>
              <a:rPr lang="tr-TR" i="1" dirty="0" smtClean="0"/>
              <a:t>45° </a:t>
            </a:r>
            <a:r>
              <a:rPr lang="tr-TR" i="1" dirty="0" err="1"/>
              <a:t>dir</a:t>
            </a:r>
            <a:r>
              <a:rPr lang="tr-TR" i="1" dirty="0" smtClean="0"/>
              <a:t>.</a:t>
            </a:r>
          </a:p>
          <a:p>
            <a:endParaRPr lang="tr-TR" i="1" dirty="0" smtClean="0"/>
          </a:p>
          <a:p>
            <a:r>
              <a:rPr lang="tr-TR" i="1" dirty="0" smtClean="0"/>
              <a:t>Not : Doğrunun grafiği için x ve y noktaları bulunur ve kestikleri noktalar çizilir.</a:t>
            </a:r>
            <a:r>
              <a:rPr lang="tr-TR" i="1" dirty="0"/>
              <a:t/>
            </a:r>
            <a:br>
              <a:rPr lang="tr-TR" i="1"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060864343"/>
      </p:ext>
    </p:extLst>
  </p:cSld>
  <p:clrMapOvr>
    <a:masterClrMapping/>
  </p:clrMapOvr>
  <mc:AlternateContent xmlns:mc="http://schemas.openxmlformats.org/markup-compatibility/2006" xmlns:p14="http://schemas.microsoft.com/office/powerpoint/2010/main">
    <mc:Choice Requires="p14">
      <p:transition spd="slow" p14:dur="800" advTm="27285">
        <p:circle/>
      </p:transition>
    </mc:Choice>
    <mc:Fallback xmlns="">
      <p:transition spd="slow" advTm="27285">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3"/>
                                        </p:tgtEl>
                                        <p:attrNameLst>
                                          <p:attrName>fillcolor</p:attrName>
                                        </p:attrNameLst>
                                      </p:cBhvr>
                                      <p:to>
                                        <a:schemeClr val="accent2"/>
                                      </p:to>
                                    </p:animClr>
                                    <p:set>
                                      <p:cBhvr>
                                        <p:cTn id="7" dur="2000" fill="hold"/>
                                        <p:tgtEl>
                                          <p:spTgt spid="3"/>
                                        </p:tgtEl>
                                        <p:attrNameLst>
                                          <p:attrName>fill.type</p:attrName>
                                        </p:attrNameLst>
                                      </p:cBhvr>
                                      <p:to>
                                        <p:strVal val="solid"/>
                                      </p:to>
                                    </p:set>
                                    <p:set>
                                      <p:cBhvr>
                                        <p:cTn id="8" dur="2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7200" dirty="0" smtClean="0"/>
              <a:t>GEOMETRİ EK ÖDEVİ</a:t>
            </a:r>
            <a:endParaRPr lang="tr-TR" sz="7200" dirty="0"/>
          </a:p>
        </p:txBody>
      </p:sp>
      <p:sp>
        <p:nvSpPr>
          <p:cNvPr id="3" name="İçerik Yer Tutucusu 2"/>
          <p:cNvSpPr>
            <a:spLocks noGrp="1"/>
          </p:cNvSpPr>
          <p:nvPr>
            <p:ph idx="1"/>
          </p:nvPr>
        </p:nvSpPr>
        <p:spPr>
          <a:xfrm>
            <a:off x="539552" y="1844824"/>
            <a:ext cx="8229600" cy="4525963"/>
          </a:xfrm>
        </p:spPr>
        <p:txBody>
          <a:bodyPr>
            <a:normAutofit/>
          </a:bodyPr>
          <a:lstStyle/>
          <a:p>
            <a:pPr marL="0" indent="0">
              <a:buNone/>
            </a:pPr>
            <a:r>
              <a:rPr lang="tr-TR" dirty="0" smtClean="0"/>
              <a:t>            </a:t>
            </a:r>
            <a:r>
              <a:rPr lang="tr-TR" sz="6600" dirty="0" smtClean="0"/>
              <a:t>Seyfettin TEKİN </a:t>
            </a:r>
          </a:p>
          <a:p>
            <a:pPr marL="0" indent="0">
              <a:buNone/>
            </a:pPr>
            <a:r>
              <a:rPr lang="tr-TR" sz="6600" dirty="0"/>
              <a:t> </a:t>
            </a:r>
            <a:r>
              <a:rPr lang="tr-TR" sz="6600" dirty="0" smtClean="0"/>
              <a:t>               10/B</a:t>
            </a:r>
          </a:p>
          <a:p>
            <a:pPr marL="0" indent="0">
              <a:buNone/>
            </a:pPr>
            <a:r>
              <a:rPr lang="tr-TR" sz="6600" dirty="0"/>
              <a:t> </a:t>
            </a:r>
            <a:r>
              <a:rPr lang="tr-TR" sz="6600" dirty="0" smtClean="0"/>
              <a:t>                253</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465730899"/>
      </p:ext>
    </p:extLst>
  </p:cSld>
  <p:clrMapOvr>
    <a:masterClrMapping/>
  </p:clrMapOvr>
  <mc:AlternateContent xmlns:mc="http://schemas.openxmlformats.org/markup-compatibility/2006" xmlns:p14="http://schemas.microsoft.com/office/powerpoint/2010/main">
    <mc:Choice Requires="p14">
      <p:transition spd="slow" p14:dur="800" advTm="1945">
        <p14:flythrough/>
      </p:transition>
    </mc:Choice>
    <mc:Fallback xmlns="">
      <p:transition spd="slow" advTm="1945">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descr="Noktanın Analitik İncelemesi"/>
          <p:cNvPicPr>
            <a:picLocks noGrp="1"/>
          </p:cNvPicPr>
          <p:nvPr>
            <p:ph idx="1"/>
          </p:nvPr>
        </p:nvPicPr>
        <p:blipFill>
          <a:blip r:embed="rId3"/>
          <a:srcRect/>
          <a:stretch>
            <a:fillRect/>
          </a:stretch>
        </p:blipFill>
        <p:spPr bwMode="auto">
          <a:xfrm>
            <a:off x="467544" y="620688"/>
            <a:ext cx="8280920" cy="54006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930468233"/>
      </p:ext>
    </p:extLst>
  </p:cSld>
  <p:clrMapOvr>
    <a:masterClrMapping/>
  </p:clrMapOvr>
  <mc:AlternateContent xmlns:mc="http://schemas.openxmlformats.org/markup-compatibility/2006" xmlns:p14="http://schemas.microsoft.com/office/powerpoint/2010/main">
    <mc:Choice Requires="p14">
      <p:transition spd="slow" p14:dur="2000" advTm="5589"/>
    </mc:Choice>
    <mc:Fallback xmlns="">
      <p:transition spd="slow" advTm="558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pPr marL="0" indent="0">
              <a:buNone/>
            </a:pPr>
            <a:r>
              <a:rPr lang="tr-TR" i="1" dirty="0"/>
              <a:t/>
            </a:r>
            <a:br>
              <a:rPr lang="tr-TR" i="1"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414808317"/>
      </p:ext>
    </p:extLst>
  </p:cSld>
  <p:clrMapOvr>
    <a:masterClrMapping/>
  </p:clrMapOvr>
  <mc:AlternateContent xmlns:mc="http://schemas.openxmlformats.org/markup-compatibility/2006" xmlns:p14="http://schemas.microsoft.com/office/powerpoint/2010/main">
    <mc:Choice Requires="p14">
      <p:transition spd="slow" p14:dur="2000" advTm="3382"/>
    </mc:Choice>
    <mc:Fallback xmlns="">
      <p:transition spd="slow" advTm="3382"/>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922626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6632"/>
            <a:ext cx="8229600" cy="6009531"/>
          </a:xfrm>
        </p:spPr>
        <p:txBody>
          <a:bodyPr/>
          <a:lstStyle/>
          <a:p>
            <a:r>
              <a:rPr lang="tr-TR" dirty="0"/>
              <a:t>Dik koordinat sisteminde yatay eksen x ekseni (apsis ekseni), düşey eksen ise y ekseni (ordinat ekseni) </a:t>
            </a:r>
            <a:r>
              <a:rPr lang="tr-TR" dirty="0" err="1"/>
              <a:t>dir</a:t>
            </a:r>
            <a:r>
              <a:rPr lang="tr-TR" dirty="0"/>
              <a:t>. Eksenlerin kesiştiği noktaya orijin denir. Analitik düzlemde her noktaya bir (x, y) sayı ikilisi karşılık gelir. Bu sayı ikilisine noktanın koordinatları denir. </a:t>
            </a:r>
            <a:endParaRPr lang="tr-TR" dirty="0" smtClean="0"/>
          </a:p>
          <a:p>
            <a:endParaRPr lang="tr-TR" dirty="0"/>
          </a:p>
        </p:txBody>
      </p:sp>
      <p:pic>
        <p:nvPicPr>
          <p:cNvPr id="4" name="Resim 3" descr="Noktanın Analitik İncelemesi"/>
          <p:cNvPicPr/>
          <p:nvPr/>
        </p:nvPicPr>
        <p:blipFill>
          <a:blip r:embed="rId3"/>
          <a:srcRect/>
          <a:stretch>
            <a:fillRect/>
          </a:stretch>
        </p:blipFill>
        <p:spPr bwMode="auto">
          <a:xfrm>
            <a:off x="477053" y="3141411"/>
            <a:ext cx="8136904" cy="2016224"/>
          </a:xfrm>
          <a:prstGeom prst="rect">
            <a:avLst/>
          </a:prstGeom>
          <a:noFill/>
          <a:ln w="9525">
            <a:noFill/>
            <a:miter lim="800000"/>
            <a:headEnd/>
            <a:tailEnd/>
          </a:ln>
        </p:spPr>
      </p:pic>
      <p:sp>
        <p:nvSpPr>
          <p:cNvPr id="5" name="Dikdörtgen 4"/>
          <p:cNvSpPr/>
          <p:nvPr/>
        </p:nvSpPr>
        <p:spPr>
          <a:xfrm>
            <a:off x="501337" y="5408349"/>
            <a:ext cx="8136904" cy="646331"/>
          </a:xfrm>
          <a:prstGeom prst="rect">
            <a:avLst/>
          </a:prstGeom>
        </p:spPr>
        <p:txBody>
          <a:bodyPr wrap="square">
            <a:spAutoFit/>
          </a:bodyPr>
          <a:lstStyle/>
          <a:p>
            <a:r>
              <a:rPr lang="tr-TR" dirty="0"/>
              <a:t>Orijinin koordinatları O(0,0) </a:t>
            </a:r>
            <a:r>
              <a:rPr lang="tr-TR" dirty="0" err="1"/>
              <a:t>dır</a:t>
            </a:r>
            <a:r>
              <a:rPr lang="tr-TR" dirty="0"/>
              <a:t>. x ekseni üzerindeki noktaların ordinatı sıfırdır. A(a, o) noktası gibi. y ekseni üzerindeki noktaların ise apsisi sıfırdır. B(o, b) noktası gibi.</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97867244"/>
      </p:ext>
    </p:extLst>
  </p:cSld>
  <p:clrMapOvr>
    <a:masterClrMapping/>
  </p:clrMapOvr>
  <mc:AlternateContent xmlns:mc="http://schemas.openxmlformats.org/markup-compatibility/2006" xmlns:p14="http://schemas.microsoft.com/office/powerpoint/2010/main">
    <mc:Choice Requires="p14">
      <p:transition spd="slow" p14:dur="2000" advTm="17383"/>
    </mc:Choice>
    <mc:Fallback xmlns="">
      <p:transition spd="slow" advTm="1738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260648"/>
            <a:ext cx="8229600" cy="6009531"/>
          </a:xfrm>
        </p:spPr>
        <p:txBody>
          <a:bodyPr/>
          <a:lstStyle/>
          <a:p>
            <a:pPr lvl="0"/>
            <a:r>
              <a:rPr lang="tr-TR" dirty="0"/>
              <a:t>Koordinat eksenleri analitik düzlemi dört bölgeye ayırırlar.</a:t>
            </a:r>
          </a:p>
          <a:p>
            <a:r>
              <a:rPr lang="tr-TR" dirty="0" smtClean="0"/>
              <a:t>I</a:t>
            </a:r>
            <a:r>
              <a:rPr lang="tr-TR" dirty="0"/>
              <a:t>. Bölge: x &gt; 0 y &gt; 0 </a:t>
            </a:r>
            <a:endParaRPr lang="tr-TR" dirty="0" smtClean="0"/>
          </a:p>
          <a:p>
            <a:r>
              <a:rPr lang="tr-TR" dirty="0" smtClean="0"/>
              <a:t>II</a:t>
            </a:r>
            <a:r>
              <a:rPr lang="tr-TR" dirty="0"/>
              <a:t>. Bölge: x &lt; 0 y &gt; 0 </a:t>
            </a:r>
            <a:endParaRPr lang="tr-TR" dirty="0" smtClean="0"/>
          </a:p>
          <a:p>
            <a:r>
              <a:rPr lang="tr-TR" dirty="0" smtClean="0"/>
              <a:t>III</a:t>
            </a:r>
            <a:r>
              <a:rPr lang="tr-TR" dirty="0"/>
              <a:t>. Bölge: x &lt; 0 y &lt; 0 </a:t>
            </a:r>
            <a:endParaRPr lang="tr-TR" dirty="0" smtClean="0"/>
          </a:p>
          <a:p>
            <a:r>
              <a:rPr lang="tr-TR" dirty="0" smtClean="0"/>
              <a:t>IV</a:t>
            </a:r>
            <a:r>
              <a:rPr lang="tr-TR" dirty="0"/>
              <a:t>. Bölge: x &gt; 0 y </a:t>
            </a:r>
            <a:r>
              <a:rPr lang="tr-TR" dirty="0" smtClean="0"/>
              <a:t>&lt; 0</a:t>
            </a:r>
          </a:p>
          <a:p>
            <a:pPr marL="0" indent="0">
              <a:buNone/>
            </a:pPr>
            <a:endParaRPr lang="tr-TR" dirty="0"/>
          </a:p>
        </p:txBody>
      </p:sp>
      <p:pic>
        <p:nvPicPr>
          <p:cNvPr id="4" name="Resim 3" descr="Noktanın Analitik İncelemesi"/>
          <p:cNvPicPr/>
          <p:nvPr/>
        </p:nvPicPr>
        <p:blipFill>
          <a:blip r:embed="rId3"/>
          <a:srcRect/>
          <a:stretch>
            <a:fillRect/>
          </a:stretch>
        </p:blipFill>
        <p:spPr bwMode="auto">
          <a:xfrm>
            <a:off x="1619672" y="4005064"/>
            <a:ext cx="5976664" cy="242839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499228444"/>
      </p:ext>
    </p:extLst>
  </p:cSld>
  <p:clrMapOvr>
    <a:masterClrMapping/>
  </p:clrMapOvr>
  <mc:AlternateContent xmlns:mc="http://schemas.openxmlformats.org/markup-compatibility/2006" xmlns:p14="http://schemas.microsoft.com/office/powerpoint/2010/main">
    <mc:Choice Requires="p14">
      <p:transition spd="slow" p14:dur="2000" advTm="15233"/>
    </mc:Choice>
    <mc:Fallback xmlns="">
      <p:transition spd="slow" advTm="1523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dirty="0"/>
              <a:t>2. İki nokta arasındaki uzaklık </a:t>
            </a:r>
            <a:endParaRPr lang="tr-TR" dirty="0" smtClean="0"/>
          </a:p>
          <a:p>
            <a:r>
              <a:rPr lang="tr-TR" dirty="0"/>
              <a:t>A</a:t>
            </a:r>
            <a:r>
              <a:rPr lang="tr-TR" dirty="0" smtClean="0"/>
              <a:t>. </a:t>
            </a:r>
            <a:r>
              <a:rPr lang="tr-TR" dirty="0"/>
              <a:t>Apsisleri veya ordinatları eşit olan noktalar arasındaki uzaklık.</a:t>
            </a:r>
          </a:p>
          <a:p>
            <a:pPr lvl="0"/>
            <a:r>
              <a:rPr lang="tr-TR" dirty="0"/>
              <a:t>Apsisleri eşit olan iki nokta arasındaki uzaklık, bu iki noktanın ordinatları farkının mutlak değeridir. A(a, c) ve B(a, b) noktaları için |AB| = |c – b</a:t>
            </a:r>
            <a:r>
              <a:rPr lang="tr-TR" dirty="0" smtClean="0"/>
              <a:t>|</a:t>
            </a:r>
          </a:p>
          <a:p>
            <a:pPr lvl="0"/>
            <a:endParaRPr lang="tr-TR" dirty="0"/>
          </a:p>
          <a:p>
            <a:endParaRPr lang="tr-TR" dirty="0"/>
          </a:p>
        </p:txBody>
      </p:sp>
      <p:pic>
        <p:nvPicPr>
          <p:cNvPr id="4" name="Resim 3" descr="Noktanın Analitik İncelemesi"/>
          <p:cNvPicPr/>
          <p:nvPr/>
        </p:nvPicPr>
        <p:blipFill>
          <a:blip r:embed="rId3"/>
          <a:srcRect/>
          <a:stretch>
            <a:fillRect/>
          </a:stretch>
        </p:blipFill>
        <p:spPr bwMode="auto">
          <a:xfrm>
            <a:off x="1619672" y="3825267"/>
            <a:ext cx="6264696" cy="259228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4105630375"/>
      </p:ext>
    </p:extLst>
  </p:cSld>
  <p:clrMapOvr>
    <a:masterClrMapping/>
  </p:clrMapOvr>
  <mc:AlternateContent xmlns:mc="http://schemas.openxmlformats.org/markup-compatibility/2006" xmlns:p14="http://schemas.microsoft.com/office/powerpoint/2010/main">
    <mc:Choice Requires="p14">
      <p:transition spd="slow" p14:dur="2000" advTm="16402"/>
    </mc:Choice>
    <mc:Fallback xmlns="">
      <p:transition spd="slow" advTm="164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idx="1"/>
          </p:nvPr>
        </p:nvSpPr>
        <p:spPr>
          <a:xfrm>
            <a:off x="457200" y="333375"/>
            <a:ext cx="8229600" cy="5792788"/>
          </a:xfrm>
        </p:spPr>
        <p:txBody>
          <a:bodyPr/>
          <a:lstStyle/>
          <a:p>
            <a:pPr lvl="0"/>
            <a:r>
              <a:rPr lang="tr-TR" dirty="0"/>
              <a:t>Ordinatları eşit olan iki nokta arasındaki uzaklık, bu iki noktanın apsisleri farkının mutlak değeridir</a:t>
            </a:r>
            <a:r>
              <a:rPr lang="tr-TR" dirty="0" smtClean="0"/>
              <a:t>.</a:t>
            </a:r>
          </a:p>
          <a:p>
            <a:pPr lvl="0"/>
            <a:endParaRPr lang="tr-TR" dirty="0"/>
          </a:p>
          <a:p>
            <a:pPr lvl="0"/>
            <a:r>
              <a:rPr lang="tr-TR" dirty="0"/>
              <a:t>A(b, a) ve B(c, a) noktaları için |AB| = |c – b</a:t>
            </a:r>
            <a:r>
              <a:rPr lang="tr-TR" dirty="0" smtClean="0"/>
              <a:t>|</a:t>
            </a:r>
          </a:p>
          <a:p>
            <a:pPr marL="0" lvl="0" indent="0">
              <a:buNone/>
            </a:pPr>
            <a:endParaRPr lang="tr-TR" dirty="0"/>
          </a:p>
          <a:p>
            <a:endParaRPr lang="tr-TR" dirty="0"/>
          </a:p>
        </p:txBody>
      </p:sp>
      <p:pic>
        <p:nvPicPr>
          <p:cNvPr id="6" name="Resim 5" descr="Noktanın Analitik İncelemesi"/>
          <p:cNvPicPr/>
          <p:nvPr/>
        </p:nvPicPr>
        <p:blipFill>
          <a:blip r:embed="rId3"/>
          <a:srcRect/>
          <a:stretch>
            <a:fillRect/>
          </a:stretch>
        </p:blipFill>
        <p:spPr bwMode="auto">
          <a:xfrm>
            <a:off x="1115616" y="2996952"/>
            <a:ext cx="6480720" cy="321092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2894818662"/>
      </p:ext>
    </p:extLst>
  </p:cSld>
  <p:clrMapOvr>
    <a:masterClrMapping/>
  </p:clrMapOvr>
  <mc:AlternateContent xmlns:mc="http://schemas.openxmlformats.org/markup-compatibility/2006" xmlns:p14="http://schemas.microsoft.com/office/powerpoint/2010/main">
    <mc:Choice Requires="p14">
      <p:transition spd="slow" p14:dur="2000" advTm="12916"/>
    </mc:Choice>
    <mc:Fallback xmlns="">
      <p:transition spd="slow" advTm="129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dirty="0"/>
              <a:t>b. Apsisleri ve ordinatları farklı noktalar arasındaki </a:t>
            </a:r>
            <a:r>
              <a:rPr lang="tr-TR" dirty="0" smtClean="0"/>
              <a:t>uzaklık.</a:t>
            </a:r>
          </a:p>
          <a:p>
            <a:pPr marL="0" indent="0">
              <a:buNone/>
            </a:pPr>
            <a:endParaRPr lang="tr-TR" dirty="0"/>
          </a:p>
        </p:txBody>
      </p:sp>
      <p:pic>
        <p:nvPicPr>
          <p:cNvPr id="4" name="Resim 3" descr="Noktanın Analitik İncelemesi"/>
          <p:cNvPicPr/>
          <p:nvPr/>
        </p:nvPicPr>
        <p:blipFill>
          <a:blip r:embed="rId3"/>
          <a:srcRect/>
          <a:stretch>
            <a:fillRect/>
          </a:stretch>
        </p:blipFill>
        <p:spPr bwMode="auto">
          <a:xfrm>
            <a:off x="323528" y="1484784"/>
            <a:ext cx="8640960" cy="3024336"/>
          </a:xfrm>
          <a:prstGeom prst="rect">
            <a:avLst/>
          </a:prstGeom>
          <a:noFill/>
          <a:ln w="9525">
            <a:noFill/>
            <a:miter lim="800000"/>
            <a:headEnd/>
            <a:tailEnd/>
          </a:ln>
        </p:spPr>
      </p:pic>
      <p:sp>
        <p:nvSpPr>
          <p:cNvPr id="5" name="Dikdörtgen 4"/>
          <p:cNvSpPr/>
          <p:nvPr/>
        </p:nvSpPr>
        <p:spPr>
          <a:xfrm>
            <a:off x="539552" y="4797152"/>
            <a:ext cx="8208912" cy="923330"/>
          </a:xfrm>
          <a:prstGeom prst="rect">
            <a:avLst/>
          </a:prstGeom>
        </p:spPr>
        <p:txBody>
          <a:bodyPr wrap="square">
            <a:spAutoFit/>
          </a:bodyPr>
          <a:lstStyle/>
          <a:p>
            <a:r>
              <a:rPr lang="tr-TR" dirty="0"/>
              <a:t>Analitik düzlemde A(x1,y1) ve B(x2,y2) noktaları arasındaki uzaklık |AB| biçiminde gösterilir. A ve B noktalarının analitik düzlemdeki yerleri belirtildiğinde AKB dik üçgeni meydana gelir. AKB dik üçgeninde [AB] </a:t>
            </a:r>
            <a:r>
              <a:rPr lang="tr-TR" dirty="0" smtClean="0"/>
              <a:t>hipotenüstür.</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1495443989"/>
      </p:ext>
    </p:extLst>
  </p:cSld>
  <p:clrMapOvr>
    <a:masterClrMapping/>
  </p:clrMapOvr>
  <mc:AlternateContent xmlns:mc="http://schemas.openxmlformats.org/markup-compatibility/2006" xmlns:p14="http://schemas.microsoft.com/office/powerpoint/2010/main">
    <mc:Choice Requires="p14">
      <p:transition spd="slow" p14:dur="2000" advTm="11434"/>
    </mc:Choice>
    <mc:Fallback xmlns="">
      <p:transition spd="slow" advTm="114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idx="1"/>
          </p:nvPr>
        </p:nvSpPr>
        <p:spPr>
          <a:xfrm>
            <a:off x="457200" y="333375"/>
            <a:ext cx="8229600" cy="5792788"/>
          </a:xfrm>
        </p:spPr>
        <p:txBody>
          <a:bodyPr>
            <a:normAutofit fontScale="85000" lnSpcReduction="20000"/>
          </a:bodyPr>
          <a:lstStyle/>
          <a:p>
            <a:r>
              <a:rPr lang="tr-TR" dirty="0"/>
              <a:t>[AK] dik kenar uzunluğu iki noktanın apsisleri farkı (x2 – x1) ve [BK] dik kenar uzunluğu iki noktanın ordinatları farkı (y2 – y1) </a:t>
            </a:r>
            <a:r>
              <a:rPr lang="tr-TR" dirty="0" err="1"/>
              <a:t>dir</a:t>
            </a:r>
            <a:r>
              <a:rPr lang="tr-TR" dirty="0"/>
              <a:t>. Pisagor teoreminden iki nokta arası uzaklık; </a:t>
            </a:r>
            <a:r>
              <a:rPr lang="tr-TR" dirty="0" smtClean="0"/>
              <a:t>                                 </a:t>
            </a:r>
          </a:p>
          <a:p>
            <a:r>
              <a:rPr lang="tr-TR" dirty="0"/>
              <a:t> </a:t>
            </a:r>
            <a:r>
              <a:rPr lang="tr-TR" dirty="0" smtClean="0"/>
              <a:t>                                       eşitliğiyle bulunabilir. </a:t>
            </a:r>
            <a:r>
              <a:rPr lang="tr-TR" dirty="0"/>
              <a:t>. </a:t>
            </a:r>
            <a:endParaRPr lang="tr-TR" dirty="0" smtClean="0"/>
          </a:p>
          <a:p>
            <a:endParaRPr lang="tr-TR" dirty="0" smtClean="0"/>
          </a:p>
          <a:p>
            <a:endParaRPr lang="tr-TR" dirty="0" smtClean="0"/>
          </a:p>
          <a:p>
            <a:r>
              <a:rPr lang="tr-TR" dirty="0" smtClean="0"/>
              <a:t> </a:t>
            </a:r>
            <a:r>
              <a:rPr lang="tr-TR" dirty="0"/>
              <a:t>Burada x1 ile x2 </a:t>
            </a:r>
            <a:r>
              <a:rPr lang="tr-TR" dirty="0" err="1"/>
              <a:t>nin</a:t>
            </a:r>
            <a:r>
              <a:rPr lang="tr-TR" dirty="0"/>
              <a:t> ve y1 ile y2 </a:t>
            </a:r>
            <a:r>
              <a:rPr lang="tr-TR" dirty="0" err="1"/>
              <a:t>nin</a:t>
            </a:r>
            <a:r>
              <a:rPr lang="tr-TR" dirty="0"/>
              <a:t> yer değiştirmesi sonucu değiştirmez.</a:t>
            </a:r>
          </a:p>
          <a:p>
            <a:pPr lvl="0"/>
            <a:endParaRPr lang="tr-TR" dirty="0" smtClean="0"/>
          </a:p>
          <a:p>
            <a:pPr lvl="0"/>
            <a:r>
              <a:rPr lang="tr-TR" dirty="0" smtClean="0"/>
              <a:t>İki </a:t>
            </a:r>
            <a:r>
              <a:rPr lang="tr-TR" dirty="0"/>
              <a:t>nokta arası uzaklık bulunurken dik üçgenden de yararlanılabilir.</a:t>
            </a:r>
          </a:p>
          <a:p>
            <a:pPr marL="0" indent="0">
              <a:buNone/>
            </a:pPr>
            <a:endParaRPr lang="tr-TR" dirty="0" smtClean="0"/>
          </a:p>
          <a:p>
            <a:pPr marL="0" indent="0">
              <a:buNone/>
            </a:pPr>
            <a:r>
              <a:rPr lang="tr-TR" dirty="0" smtClean="0"/>
              <a:t> </a:t>
            </a:r>
            <a:endParaRPr lang="tr-TR" dirty="0"/>
          </a:p>
          <a:p>
            <a:endParaRPr lang="tr-TR" dirty="0"/>
          </a:p>
        </p:txBody>
      </p:sp>
      <p:pic>
        <p:nvPicPr>
          <p:cNvPr id="5" name="Resim 4" descr="Noktanın Analitik İncelemesi"/>
          <p:cNvPicPr/>
          <p:nvPr/>
        </p:nvPicPr>
        <p:blipFill>
          <a:blip r:embed="rId3"/>
          <a:srcRect/>
          <a:stretch>
            <a:fillRect/>
          </a:stretch>
        </p:blipFill>
        <p:spPr bwMode="auto">
          <a:xfrm>
            <a:off x="878456" y="1700808"/>
            <a:ext cx="3168352" cy="57606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ustDataLst>
      <p:tags r:id="rId1"/>
    </p:custDataLst>
    <p:extLst>
      <p:ext uri="{BB962C8B-B14F-4D97-AF65-F5344CB8AC3E}">
        <p14:creationId xmlns:p14="http://schemas.microsoft.com/office/powerpoint/2010/main" val="593491211"/>
      </p:ext>
    </p:extLst>
  </p:cSld>
  <p:clrMapOvr>
    <a:masterClrMapping/>
  </p:clrMapOvr>
  <mc:AlternateContent xmlns:mc="http://schemas.openxmlformats.org/markup-compatibility/2006" xmlns:p14="http://schemas.microsoft.com/office/powerpoint/2010/main">
    <mc:Choice Requires="p14">
      <p:transition spd="slow" p14:dur="2000" advTm="14784"/>
    </mc:Choice>
    <mc:Fallback xmlns="">
      <p:transition spd="slow" advTm="147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5|2.6|1.7|1.5"/>
</p:tagLst>
</file>

<file path=ppt/tags/tag10.xml><?xml version="1.0" encoding="utf-8"?>
<p:tagLst xmlns:a="http://schemas.openxmlformats.org/drawingml/2006/main" xmlns:r="http://schemas.openxmlformats.org/officeDocument/2006/relationships" xmlns:p="http://schemas.openxmlformats.org/presentationml/2006/main">
  <p:tag name="TİMİNG" val="|4.4|5.6|2"/>
</p:tagLst>
</file>

<file path=ppt/tags/tag11.xml><?xml version="1.0" encoding="utf-8"?>
<p:tagLst xmlns:a="http://schemas.openxmlformats.org/drawingml/2006/main" xmlns:r="http://schemas.openxmlformats.org/officeDocument/2006/relationships" xmlns:p="http://schemas.openxmlformats.org/presentationml/2006/main">
  <p:tag name="TİMİNG" val="|1.4|3.9"/>
</p:tagLst>
</file>

<file path=ppt/tags/tag12.xml><?xml version="1.0" encoding="utf-8"?>
<p:tagLst xmlns:a="http://schemas.openxmlformats.org/drawingml/2006/main" xmlns:r="http://schemas.openxmlformats.org/officeDocument/2006/relationships" xmlns:p="http://schemas.openxmlformats.org/presentationml/2006/main">
  <p:tag name="TİMİNG" val="|2.1|1.7"/>
</p:tagLst>
</file>

<file path=ppt/tags/tag13.xml><?xml version="1.0" encoding="utf-8"?>
<p:tagLst xmlns:a="http://schemas.openxmlformats.org/drawingml/2006/main" xmlns:r="http://schemas.openxmlformats.org/officeDocument/2006/relationships" xmlns:p="http://schemas.openxmlformats.org/presentationml/2006/main">
  <p:tag name="TİMİNG" val="|3.3|9.3|1.3"/>
</p:tagLst>
</file>

<file path=ppt/tags/tag14.xml><?xml version="1.0" encoding="utf-8"?>
<p:tagLst xmlns:a="http://schemas.openxmlformats.org/drawingml/2006/main" xmlns:r="http://schemas.openxmlformats.org/officeDocument/2006/relationships" xmlns:p="http://schemas.openxmlformats.org/presentationml/2006/main">
  <p:tag name="TİMİNG" val="|1|5.3|3.5"/>
</p:tagLst>
</file>

<file path=ppt/tags/tag15.xml><?xml version="1.0" encoding="utf-8"?>
<p:tagLst xmlns:a="http://schemas.openxmlformats.org/drawingml/2006/main" xmlns:r="http://schemas.openxmlformats.org/officeDocument/2006/relationships" xmlns:p="http://schemas.openxmlformats.org/presentationml/2006/main">
  <p:tag name="TİMİNG" val="|1.9"/>
</p:tagLst>
</file>

<file path=ppt/tags/tag16.xml><?xml version="1.0" encoding="utf-8"?>
<p:tagLst xmlns:a="http://schemas.openxmlformats.org/drawingml/2006/main" xmlns:r="http://schemas.openxmlformats.org/officeDocument/2006/relationships" xmlns:p="http://schemas.openxmlformats.org/presentationml/2006/main">
  <p:tag name="TİMİNG" val="|1.5|1.3|1.5"/>
</p:tagLst>
</file>

<file path=ppt/tags/tag17.xml><?xml version="1.0" encoding="utf-8"?>
<p:tagLst xmlns:a="http://schemas.openxmlformats.org/drawingml/2006/main" xmlns:r="http://schemas.openxmlformats.org/officeDocument/2006/relationships" xmlns:p="http://schemas.openxmlformats.org/presentationml/2006/main">
  <p:tag name="TİMİNG" val="|0.7|0.8|0.9|1.6|18.7"/>
</p:tagLst>
</file>

<file path=ppt/tags/tag18.xml><?xml version="1.0" encoding="utf-8"?>
<p:tagLst xmlns:a="http://schemas.openxmlformats.org/drawingml/2006/main" xmlns:r="http://schemas.openxmlformats.org/officeDocument/2006/relationships" xmlns:p="http://schemas.openxmlformats.org/presentationml/2006/main">
  <p:tag name="TİMİNG" val="|24.5|1.2|3|1.9"/>
</p:tagLst>
</file>

<file path=ppt/tags/tag19.xml><?xml version="1.0" encoding="utf-8"?>
<p:tagLst xmlns:a="http://schemas.openxmlformats.org/drawingml/2006/main" xmlns:r="http://schemas.openxmlformats.org/officeDocument/2006/relationships" xmlns:p="http://schemas.openxmlformats.org/presentationml/2006/main">
  <p:tag name="TİMİNG" val="|3.1"/>
</p:tagLst>
</file>

<file path=ppt/tags/tag2.xml><?xml version="1.0" encoding="utf-8"?>
<p:tagLst xmlns:a="http://schemas.openxmlformats.org/drawingml/2006/main" xmlns:r="http://schemas.openxmlformats.org/officeDocument/2006/relationships" xmlns:p="http://schemas.openxmlformats.org/presentationml/2006/main">
  <p:tag name="TİMİNG" val="|1.1|1"/>
</p:tagLst>
</file>

<file path=ppt/tags/tag20.xml><?xml version="1.0" encoding="utf-8"?>
<p:tagLst xmlns:a="http://schemas.openxmlformats.org/drawingml/2006/main" xmlns:r="http://schemas.openxmlformats.org/officeDocument/2006/relationships" xmlns:p="http://schemas.openxmlformats.org/presentationml/2006/main">
  <p:tag name="TİMİNG" val="|19.4|0.8|0.8"/>
</p:tagLst>
</file>

<file path=ppt/tags/tag21.xml><?xml version="1.0" encoding="utf-8"?>
<p:tagLst xmlns:a="http://schemas.openxmlformats.org/drawingml/2006/main" xmlns:r="http://schemas.openxmlformats.org/officeDocument/2006/relationships" xmlns:p="http://schemas.openxmlformats.org/presentationml/2006/main">
  <p:tag name="TİMİNG" val="|6.2|2.3|3.1"/>
</p:tagLst>
</file>

<file path=ppt/tags/tag22.xml><?xml version="1.0" encoding="utf-8"?>
<p:tagLst xmlns:a="http://schemas.openxmlformats.org/drawingml/2006/main" xmlns:r="http://schemas.openxmlformats.org/officeDocument/2006/relationships" xmlns:p="http://schemas.openxmlformats.org/presentationml/2006/main">
  <p:tag name="TİMİNG" val="|1.1|1.7"/>
</p:tagLst>
</file>

<file path=ppt/tags/tag23.xml><?xml version="1.0" encoding="utf-8"?>
<p:tagLst xmlns:a="http://schemas.openxmlformats.org/drawingml/2006/main" xmlns:r="http://schemas.openxmlformats.org/officeDocument/2006/relationships" xmlns:p="http://schemas.openxmlformats.org/presentationml/2006/main">
  <p:tag name="TİMİNG" val="|15.1|1|0.9|1.4|1.4"/>
</p:tagLst>
</file>

<file path=ppt/tags/tag24.xml><?xml version="1.0" encoding="utf-8"?>
<p:tagLst xmlns:a="http://schemas.openxmlformats.org/drawingml/2006/main" xmlns:r="http://schemas.openxmlformats.org/officeDocument/2006/relationships" xmlns:p="http://schemas.openxmlformats.org/presentationml/2006/main">
  <p:tag name="TİMİNG" val="|4.8|2.6"/>
</p:tagLst>
</file>

<file path=ppt/tags/tag25.xml><?xml version="1.0" encoding="utf-8"?>
<p:tagLst xmlns:a="http://schemas.openxmlformats.org/drawingml/2006/main" xmlns:r="http://schemas.openxmlformats.org/officeDocument/2006/relationships" xmlns:p="http://schemas.openxmlformats.org/presentationml/2006/main">
  <p:tag name="TİMİNG" val="|7.2|1.8|2.8"/>
</p:tagLst>
</file>

<file path=ppt/tags/tag26.xml><?xml version="1.0" encoding="utf-8"?>
<p:tagLst xmlns:a="http://schemas.openxmlformats.org/drawingml/2006/main" xmlns:r="http://schemas.openxmlformats.org/officeDocument/2006/relationships" xmlns:p="http://schemas.openxmlformats.org/presentationml/2006/main">
  <p:tag name="TİMİNG" val="|20.8"/>
</p:tagLst>
</file>

<file path=ppt/tags/tag3.xml><?xml version="1.0" encoding="utf-8"?>
<p:tagLst xmlns:a="http://schemas.openxmlformats.org/drawingml/2006/main" xmlns:r="http://schemas.openxmlformats.org/officeDocument/2006/relationships" xmlns:p="http://schemas.openxmlformats.org/presentationml/2006/main">
  <p:tag name="TİMİNG" val="|0.7"/>
</p:tagLst>
</file>

<file path=ppt/tags/tag4.xml><?xml version="1.0" encoding="utf-8"?>
<p:tagLst xmlns:a="http://schemas.openxmlformats.org/drawingml/2006/main" xmlns:r="http://schemas.openxmlformats.org/officeDocument/2006/relationships" xmlns:p="http://schemas.openxmlformats.org/presentationml/2006/main">
  <p:tag name="TİMİNG" val="|3.4|1.3|9.7"/>
</p:tagLst>
</file>

<file path=ppt/tags/tag5.xml><?xml version="1.0" encoding="utf-8"?>
<p:tagLst xmlns:a="http://schemas.openxmlformats.org/drawingml/2006/main" xmlns:r="http://schemas.openxmlformats.org/officeDocument/2006/relationships" xmlns:p="http://schemas.openxmlformats.org/presentationml/2006/main">
  <p:tag name="TİMİNG" val="|1.1|2.9|1.7|1.7|1.5|1.3"/>
</p:tagLst>
</file>

<file path=ppt/tags/tag6.xml><?xml version="1.0" encoding="utf-8"?>
<p:tagLst xmlns:a="http://schemas.openxmlformats.org/drawingml/2006/main" xmlns:r="http://schemas.openxmlformats.org/officeDocument/2006/relationships" xmlns:p="http://schemas.openxmlformats.org/presentationml/2006/main">
  <p:tag name="TİMİNG" val="|1.6|1.5|2.1|2.5"/>
</p:tagLst>
</file>

<file path=ppt/tags/tag7.xml><?xml version="1.0" encoding="utf-8"?>
<p:tagLst xmlns:a="http://schemas.openxmlformats.org/drawingml/2006/main" xmlns:r="http://schemas.openxmlformats.org/officeDocument/2006/relationships" xmlns:p="http://schemas.openxmlformats.org/presentationml/2006/main">
  <p:tag name="TİMİNG" val="|2.3|3.7|2.4"/>
</p:tagLst>
</file>

<file path=ppt/tags/tag8.xml><?xml version="1.0" encoding="utf-8"?>
<p:tagLst xmlns:a="http://schemas.openxmlformats.org/drawingml/2006/main" xmlns:r="http://schemas.openxmlformats.org/officeDocument/2006/relationships" xmlns:p="http://schemas.openxmlformats.org/presentationml/2006/main">
  <p:tag name="TİMİNG" val="|1.3|4.4|2"/>
</p:tagLst>
</file>

<file path=ppt/tags/tag9.xml><?xml version="1.0" encoding="utf-8"?>
<p:tagLst xmlns:a="http://schemas.openxmlformats.org/drawingml/2006/main" xmlns:r="http://schemas.openxmlformats.org/officeDocument/2006/relationships" xmlns:p="http://schemas.openxmlformats.org/presentationml/2006/main">
  <p:tag name="TİMİNG" val="|1.9|3|2.6|3.2|1.8"/>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991</Words>
  <Application>Microsoft Office PowerPoint</Application>
  <PresentationFormat>Ekran Gösterisi (4:3)</PresentationFormat>
  <Paragraphs>145</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Ofis Teması</vt:lpstr>
      <vt:lpstr>Doğru ve Noktanın Analitiği</vt:lpstr>
      <vt:lpstr>Noktanın Analitik İncelenmesi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GEOMETRİ EK ÖDEVİ</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Doğru ve Noktanın Analitiği</dc:title>
  <dc:creator>PC</dc:creator>
  <cp:lastModifiedBy>Administrator</cp:lastModifiedBy>
  <cp:revision>13</cp:revision>
  <dcterms:created xsi:type="dcterms:W3CDTF">2012-05-06T18:02:16Z</dcterms:created>
  <dcterms:modified xsi:type="dcterms:W3CDTF">2012-08-09T22:09:27Z</dcterms:modified>
</cp:coreProperties>
</file>