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79" r:id="rId27"/>
    <p:sldId id="280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42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24.05.2013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1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38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3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62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1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0.png"/><Relationship Id="rId5" Type="http://schemas.openxmlformats.org/officeDocument/2006/relationships/image" Target="../media/image55.png"/><Relationship Id="rId10" Type="http://schemas.openxmlformats.org/officeDocument/2006/relationships/image" Target="../media/image59.png"/><Relationship Id="rId4" Type="http://schemas.openxmlformats.org/officeDocument/2006/relationships/image" Target="../media/image54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28596" y="3643314"/>
            <a:ext cx="6400800" cy="285752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chemeClr val="tx1"/>
                </a:solidFill>
              </a:rPr>
              <a:t>Adı  :  ONUR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Soyadı  :  MAYA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No  :68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Sınıfı  :12-B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Konu  :  Uzayda vektörler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Öğrt</a:t>
            </a:r>
            <a:r>
              <a:rPr lang="tr-TR" dirty="0" smtClean="0">
                <a:solidFill>
                  <a:schemeClr val="tx1"/>
                </a:solidFill>
              </a:rPr>
              <a:t>  adı  :  İbrahim  Halil BABAOĞLU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-214346" y="428604"/>
            <a:ext cx="966399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GEOMETRİ </a:t>
            </a:r>
          </a:p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PERFORMANS</a:t>
            </a:r>
          </a:p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ÖDEVİ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r-TR" u="sng" dirty="0" smtClean="0"/>
              <a:t>Özellikler</a:t>
            </a:r>
          </a:p>
          <a:p>
            <a:pPr>
              <a:buNone/>
            </a:pPr>
            <a:r>
              <a:rPr lang="tr-TR" dirty="0" smtClean="0"/>
              <a:t>&lt;A,B&gt;=||A||.||B||</a:t>
            </a:r>
            <a:r>
              <a:rPr lang="tr-TR" dirty="0" err="1" smtClean="0"/>
              <a:t>cos</a:t>
            </a: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1-)&lt;A,A&gt;=||A||.||A||</a:t>
            </a:r>
          </a:p>
          <a:p>
            <a:pPr>
              <a:buNone/>
            </a:pPr>
            <a:r>
              <a:rPr lang="tr-TR" dirty="0" smtClean="0"/>
              <a:t>2-)&lt;A,B+C&gt;=&lt;A,B&gt;+&lt;A,C&gt;</a:t>
            </a:r>
          </a:p>
          <a:p>
            <a:pPr>
              <a:buNone/>
            </a:pPr>
            <a:r>
              <a:rPr lang="tr-TR" dirty="0" smtClean="0"/>
              <a:t>3-)  A     B  ise &lt;A,B&gt;=0</a:t>
            </a:r>
          </a:p>
          <a:p>
            <a:pPr>
              <a:buNone/>
            </a:pPr>
            <a:r>
              <a:rPr lang="tr-TR" dirty="0" smtClean="0"/>
              <a:t>4-)&lt;A,B&gt;=&lt;B,A&gt;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125124"/>
            <a:ext cx="214314" cy="446488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857496"/>
            <a:ext cx="323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00010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100010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00010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92867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57161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3666" y="157161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63798" y="157161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157161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5038" y="214311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214311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214311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14311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14311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35434" y="214311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14311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6476" y="271462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49418" y="271462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271462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271462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5038" y="328612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3666" y="328612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335756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35756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500"/>
                            </p:stCondLst>
                            <p:childTnLst>
                              <p:par>
                                <p:cTn id="19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2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500"/>
                            </p:stCondLst>
                            <p:childTnLst>
                              <p:par>
                                <p:cTn id="23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UZAYDA DOĞRU ve DÜZLEM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u="sng" dirty="0" smtClean="0"/>
              <a:t>Uzayda doğru denklemi</a:t>
            </a:r>
          </a:p>
          <a:p>
            <a:pPr>
              <a:buNone/>
            </a:pPr>
            <a:r>
              <a:rPr lang="tr-TR" sz="2400" u="sng" dirty="0" smtClean="0"/>
              <a:t>Verilen bir noktadan geçen ve verilen bir vektöre </a:t>
            </a:r>
            <a:r>
              <a:rPr lang="tr-TR" sz="2400" u="sng" dirty="0" err="1" smtClean="0"/>
              <a:t>parelel</a:t>
            </a:r>
            <a:r>
              <a:rPr lang="tr-TR" sz="2400" u="sng" dirty="0" smtClean="0"/>
              <a:t> olan doğrunun denklemi</a:t>
            </a:r>
          </a:p>
          <a:p>
            <a:pPr>
              <a:buNone/>
            </a:pPr>
            <a:r>
              <a:rPr lang="tr-TR" sz="2000" dirty="0" smtClean="0"/>
              <a:t>Uzayda bir A(x1,y1,z1) noktasından geçen ve U(a,b,c)vektörüne </a:t>
            </a:r>
            <a:r>
              <a:rPr lang="tr-TR" sz="2000" dirty="0" err="1" smtClean="0"/>
              <a:t>parelel</a:t>
            </a:r>
            <a:r>
              <a:rPr lang="tr-TR" sz="2000" dirty="0" smtClean="0"/>
              <a:t> bir doğru ve bu doğru üzerinde p(x,y,z) noktası verilsin.A noktasından geçen ve U ‘ya </a:t>
            </a:r>
            <a:r>
              <a:rPr lang="tr-TR" sz="2000" dirty="0" err="1" smtClean="0"/>
              <a:t>parelel</a:t>
            </a:r>
            <a:r>
              <a:rPr lang="tr-TR" sz="2000" dirty="0" smtClean="0"/>
              <a:t> doğrunun </a:t>
            </a:r>
            <a:r>
              <a:rPr lang="tr-TR" sz="2000" dirty="0" err="1" smtClean="0"/>
              <a:t>vektörel</a:t>
            </a:r>
            <a:r>
              <a:rPr lang="tr-TR" sz="2000" dirty="0" smtClean="0"/>
              <a:t> denklemi </a:t>
            </a:r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r>
              <a:rPr lang="tr-TR" sz="2000" dirty="0" smtClean="0"/>
              <a:t>OP=OA+</a:t>
            </a:r>
            <a:r>
              <a:rPr lang="tr-TR" sz="2000" dirty="0" err="1" smtClean="0"/>
              <a:t>kU</a:t>
            </a:r>
            <a:r>
              <a:rPr lang="tr-TR" sz="2000" dirty="0" smtClean="0"/>
              <a:t>  (k </a:t>
            </a:r>
            <a:r>
              <a:rPr lang="tr-TR" sz="2400" dirty="0" smtClean="0"/>
              <a:t>ϵ </a:t>
            </a:r>
            <a:r>
              <a:rPr lang="tr-TR" sz="2000" dirty="0" smtClean="0"/>
              <a:t>R) </a:t>
            </a:r>
            <a:r>
              <a:rPr lang="tr-TR" sz="2000" dirty="0" err="1" smtClean="0"/>
              <a:t>şelindedir</a:t>
            </a:r>
            <a:r>
              <a:rPr lang="tr-TR" sz="2000" dirty="0" smtClean="0"/>
              <a:t>.</a:t>
            </a:r>
          </a:p>
          <a:p>
            <a:pPr>
              <a:buNone/>
            </a:pPr>
            <a:r>
              <a:rPr lang="tr-TR" sz="2000" dirty="0" smtClean="0"/>
              <a:t>(x,y,z)=(x1,y1,z1)+k(a,b,c)</a:t>
            </a:r>
            <a:endParaRPr lang="tr-TR" sz="2400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20" y="414338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14338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9352" y="414338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8605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71462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68" y="307181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35756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"/>
                            </p:stCondLst>
                            <p:childTnLst>
                              <p:par>
                                <p:cTn id="2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00"/>
                            </p:stCondLst>
                            <p:childTnLst>
                              <p:par>
                                <p:cTn id="3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800"/>
                            </p:stCondLst>
                            <p:childTnLst>
                              <p:par>
                                <p:cTn id="4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300"/>
                            </p:stCondLst>
                            <p:childTnLst>
                              <p:par>
                                <p:cTn id="5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800"/>
                            </p:stCondLst>
                            <p:childTnLst>
                              <p:par>
                                <p:cTn id="5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300"/>
                            </p:stCondLst>
                            <p:childTnLst>
                              <p:par>
                                <p:cTn id="6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800"/>
                            </p:stCondLst>
                            <p:childTnLst>
                              <p:par>
                                <p:cTn id="7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300"/>
                            </p:stCondLst>
                            <p:childTnLst>
                              <p:par>
                                <p:cTn id="8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800"/>
                            </p:stCondLst>
                            <p:childTnLst>
                              <p:par>
                                <p:cTn id="9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300"/>
                            </p:stCondLst>
                            <p:childTnLst>
                              <p:par>
                                <p:cTn id="9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r-TR" u="sng" dirty="0" err="1" smtClean="0"/>
              <a:t>Paremetrik</a:t>
            </a:r>
            <a:r>
              <a:rPr lang="tr-TR" u="sng" dirty="0" smtClean="0"/>
              <a:t> denklemi</a:t>
            </a:r>
          </a:p>
          <a:p>
            <a:pPr>
              <a:buNone/>
            </a:pPr>
            <a:r>
              <a:rPr lang="tr-TR" dirty="0" smtClean="0"/>
              <a:t>(x,y,z)=(x1,y1,z1)+k(a,b,c)</a:t>
            </a:r>
          </a:p>
          <a:p>
            <a:pPr>
              <a:buNone/>
            </a:pPr>
            <a:r>
              <a:rPr lang="tr-TR" dirty="0" smtClean="0"/>
              <a:t>(x,y,z)=(x1,y1,z1)+(</a:t>
            </a:r>
            <a:r>
              <a:rPr lang="tr-TR" dirty="0" err="1" smtClean="0"/>
              <a:t>ka</a:t>
            </a:r>
            <a:r>
              <a:rPr lang="tr-TR" dirty="0" smtClean="0"/>
              <a:t>,</a:t>
            </a:r>
            <a:r>
              <a:rPr lang="tr-TR" dirty="0" err="1" smtClean="0"/>
              <a:t>kb</a:t>
            </a:r>
            <a:r>
              <a:rPr lang="tr-TR" dirty="0" smtClean="0"/>
              <a:t>,</a:t>
            </a:r>
            <a:r>
              <a:rPr lang="tr-TR" dirty="0" err="1" smtClean="0"/>
              <a:t>kc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(x,y,z)=(X1+</a:t>
            </a:r>
            <a:r>
              <a:rPr lang="tr-TR" dirty="0" err="1" smtClean="0"/>
              <a:t>ka</a:t>
            </a:r>
            <a:r>
              <a:rPr lang="tr-TR" dirty="0" smtClean="0"/>
              <a:t>,y1+</a:t>
            </a:r>
            <a:r>
              <a:rPr lang="tr-TR" dirty="0" err="1" smtClean="0"/>
              <a:t>kb</a:t>
            </a:r>
            <a:r>
              <a:rPr lang="tr-TR" dirty="0" smtClean="0"/>
              <a:t>,z1+</a:t>
            </a:r>
            <a:r>
              <a:rPr lang="tr-TR" dirty="0" err="1" smtClean="0"/>
              <a:t>kc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X=x1+</a:t>
            </a:r>
            <a:r>
              <a:rPr lang="tr-TR" dirty="0" err="1" smtClean="0"/>
              <a:t>ka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Y=y1+</a:t>
            </a:r>
            <a:r>
              <a:rPr lang="tr-TR" dirty="0" err="1" smtClean="0"/>
              <a:t>kb</a:t>
            </a:r>
            <a:r>
              <a:rPr lang="tr-TR" dirty="0" smtClean="0"/>
              <a:t>              </a:t>
            </a:r>
            <a:r>
              <a:rPr lang="tr-TR" dirty="0" err="1" smtClean="0"/>
              <a:t>paremetrik</a:t>
            </a:r>
            <a:r>
              <a:rPr lang="tr-TR" dirty="0" smtClean="0"/>
              <a:t> denklemi</a:t>
            </a:r>
          </a:p>
          <a:p>
            <a:pPr>
              <a:buNone/>
            </a:pPr>
            <a:r>
              <a:rPr lang="tr-TR" dirty="0" smtClean="0"/>
              <a:t>Z=z1+</a:t>
            </a:r>
            <a:r>
              <a:rPr lang="tr-TR" dirty="0" err="1" smtClean="0"/>
              <a:t>kc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71810"/>
            <a:ext cx="9906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r-TR" u="sng" dirty="0" smtClean="0"/>
              <a:t>Doğrunun kapalı denklemi</a:t>
            </a:r>
          </a:p>
          <a:p>
            <a:pPr>
              <a:buNone/>
            </a:pPr>
            <a:r>
              <a:rPr lang="tr-TR" dirty="0" err="1" smtClean="0"/>
              <a:t>Paremetrik</a:t>
            </a:r>
            <a:r>
              <a:rPr lang="tr-TR" dirty="0" smtClean="0"/>
              <a:t> denklemde </a:t>
            </a:r>
            <a:r>
              <a:rPr lang="tr-TR" dirty="0" err="1" smtClean="0"/>
              <a:t>k’yı</a:t>
            </a:r>
            <a:r>
              <a:rPr lang="tr-TR" dirty="0" smtClean="0"/>
              <a:t> yalnız bırakıp hepsini birbirine eşitlersek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	    =k</a:t>
            </a:r>
            <a:endParaRPr lang="tr-TR" dirty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428868"/>
            <a:ext cx="2786082" cy="985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S1-)A(7,2,1) , B(4,5,0) noktaları arası uzaklık kaç birimdir?</a:t>
            </a:r>
          </a:p>
          <a:p>
            <a:pPr>
              <a:buNone/>
            </a:pPr>
            <a:endParaRPr lang="tr-TR" dirty="0" smtClean="0"/>
          </a:p>
          <a:p>
            <a:pPr lvl="1">
              <a:buNone/>
            </a:pPr>
            <a:r>
              <a:rPr lang="tr-TR" u="sng" dirty="0" smtClean="0"/>
              <a:t>Çözüm</a:t>
            </a:r>
            <a:r>
              <a:rPr lang="tr-TR" dirty="0" smtClean="0"/>
              <a:t>																			=	    =	 =	      =</a:t>
            </a:r>
          </a:p>
          <a:p>
            <a:pPr lvl="1">
              <a:buNone/>
            </a:pPr>
            <a:endParaRPr lang="tr-TR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4071942"/>
            <a:ext cx="3286148" cy="71438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071942"/>
            <a:ext cx="928694" cy="642942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099418"/>
            <a:ext cx="500066" cy="544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20"/>
                            </p:stCondLst>
                            <p:childTnLst>
                              <p:par>
                                <p:cTn id="1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S2-)AB(a,     ,   ) AB birim vektör olduğuna göre</a:t>
            </a:r>
          </a:p>
          <a:p>
            <a:pPr>
              <a:buNone/>
            </a:pPr>
            <a:r>
              <a:rPr lang="tr-TR" dirty="0" smtClean="0"/>
              <a:t>a=? </a:t>
            </a:r>
          </a:p>
          <a:p>
            <a:pPr>
              <a:buNone/>
            </a:pPr>
            <a:r>
              <a:rPr lang="tr-TR" u="sng" dirty="0" smtClean="0"/>
              <a:t>Çözüm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||AB||=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428604"/>
            <a:ext cx="357190" cy="500066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28604"/>
            <a:ext cx="214314" cy="482207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928802"/>
            <a:ext cx="2071702" cy="928694"/>
          </a:xfrm>
          <a:prstGeom prst="rect">
            <a:avLst/>
          </a:prstGeom>
          <a:noFill/>
        </p:spPr>
      </p:pic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214686"/>
            <a:ext cx="1698637" cy="714380"/>
          </a:xfrm>
          <a:prstGeom prst="rect">
            <a:avLst/>
          </a:prstGeom>
          <a:noFill/>
        </p:spPr>
      </p:pic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500570"/>
            <a:ext cx="1833575" cy="785818"/>
          </a:xfrm>
          <a:prstGeom prst="rect">
            <a:avLst/>
          </a:prstGeom>
          <a:noFill/>
        </p:spPr>
      </p:pic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929198"/>
            <a:ext cx="1741301" cy="928694"/>
          </a:xfrm>
          <a:prstGeom prst="rect">
            <a:avLst/>
          </a:prstGeom>
          <a:noFill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85852" y="2142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86116" y="2142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S3-)A(1,3,5)</a:t>
            </a:r>
          </a:p>
          <a:p>
            <a:pPr>
              <a:buNone/>
            </a:pPr>
            <a:r>
              <a:rPr lang="tr-TR" dirty="0" smtClean="0"/>
              <a:t>       B(4,2,6)</a:t>
            </a:r>
          </a:p>
          <a:p>
            <a:pPr>
              <a:buNone/>
            </a:pPr>
            <a:r>
              <a:rPr lang="tr-TR" dirty="0" smtClean="0"/>
              <a:t>a-)A+B=?</a:t>
            </a:r>
          </a:p>
          <a:p>
            <a:pPr>
              <a:buNone/>
            </a:pPr>
            <a:r>
              <a:rPr lang="tr-TR" dirty="0" smtClean="0"/>
              <a:t>B-)A-B=?</a:t>
            </a:r>
          </a:p>
          <a:p>
            <a:pPr>
              <a:buNone/>
            </a:pPr>
            <a:r>
              <a:rPr lang="tr-TR" dirty="0" smtClean="0"/>
              <a:t>C-)2A-3B=?</a:t>
            </a:r>
          </a:p>
          <a:p>
            <a:pPr>
              <a:buNone/>
            </a:pPr>
            <a:r>
              <a:rPr lang="tr-TR" u="sng" dirty="0" smtClean="0"/>
              <a:t>Çözüm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A-)(1+4,3+2,5+6)=(5,5,11)</a:t>
            </a:r>
          </a:p>
          <a:p>
            <a:pPr>
              <a:buNone/>
            </a:pPr>
            <a:r>
              <a:rPr lang="tr-TR" dirty="0" smtClean="0"/>
              <a:t>B-)(1-4,3-2,5-6)=(-3,1,-1)</a:t>
            </a:r>
          </a:p>
          <a:p>
            <a:pPr>
              <a:buNone/>
            </a:pPr>
            <a:r>
              <a:rPr lang="tr-TR" dirty="0" smtClean="0"/>
              <a:t>C-)2(1,3,5)-3(4,2,6)=(2,6,10)+(-12,-6,-18)=</a:t>
            </a:r>
          </a:p>
          <a:p>
            <a:pPr>
              <a:buNone/>
            </a:pPr>
            <a:r>
              <a:rPr lang="tr-TR" dirty="0" smtClean="0"/>
              <a:t>                (2-12,6-6,10-18)=(-10,0,-8)</a:t>
            </a:r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6476" y="2142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6476" y="71435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0790" y="128586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24" y="185736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9352" y="185736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35743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7980" y="235743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S4-)A(1,2,-3) ,  B(-1,0,-2),  V(a-2,1-b,2), AB//V </a:t>
            </a:r>
          </a:p>
          <a:p>
            <a:pPr>
              <a:buNone/>
            </a:pPr>
            <a:r>
              <a:rPr lang="tr-TR" dirty="0" smtClean="0"/>
              <a:t>ise ||V||=?</a:t>
            </a:r>
          </a:p>
          <a:p>
            <a:pPr>
              <a:buNone/>
            </a:pPr>
            <a:r>
              <a:rPr lang="tr-TR" u="sng" dirty="0" smtClean="0"/>
              <a:t>Çözüm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AB//V=        =        =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=    =&gt;-4=a-2		   =    =&gt;-4=1-b</a:t>
            </a:r>
          </a:p>
          <a:p>
            <a:pPr>
              <a:buNone/>
            </a:pPr>
            <a:r>
              <a:rPr lang="tr-TR" dirty="0" smtClean="0"/>
              <a:t>			a=-2					b=5</a:t>
            </a:r>
          </a:p>
          <a:p>
            <a:pPr>
              <a:buNone/>
            </a:pPr>
            <a:r>
              <a:rPr lang="tr-TR" dirty="0" smtClean="0"/>
              <a:t>V(-4,-4,2) </a:t>
            </a:r>
          </a:p>
          <a:p>
            <a:pPr>
              <a:buNone/>
            </a:pPr>
            <a:r>
              <a:rPr lang="tr-TR" dirty="0" smtClean="0"/>
              <a:t>||V||=                 =       =6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4040" y="2085968"/>
            <a:ext cx="526258" cy="557214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32114" y="2071678"/>
            <a:ext cx="539754" cy="571504"/>
          </a:xfrm>
          <a:prstGeom prst="rect">
            <a:avLst/>
          </a:prstGeom>
          <a:noFill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057394"/>
            <a:ext cx="214314" cy="514350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300414"/>
            <a:ext cx="526258" cy="557214"/>
          </a:xfrm>
          <a:prstGeom prst="rect">
            <a:avLst/>
          </a:prstGeom>
          <a:noFill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271840"/>
            <a:ext cx="214314" cy="514350"/>
          </a:xfrm>
          <a:prstGeom prst="rect">
            <a:avLst/>
          </a:prstGeom>
          <a:noFill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143248"/>
            <a:ext cx="539754" cy="571504"/>
          </a:xfrm>
          <a:prstGeom prst="rect">
            <a:avLst/>
          </a:prstGeom>
          <a:noFill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3271840"/>
            <a:ext cx="214314" cy="514350"/>
          </a:xfrm>
          <a:prstGeom prst="rect">
            <a:avLst/>
          </a:prstGeom>
          <a:noFill/>
        </p:spPr>
      </p:pic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072074"/>
            <a:ext cx="1500198" cy="500066"/>
          </a:xfrm>
          <a:prstGeom prst="rect">
            <a:avLst/>
          </a:prstGeom>
          <a:noFill/>
        </p:spPr>
      </p:pic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5072074"/>
            <a:ext cx="503172" cy="428628"/>
          </a:xfrm>
          <a:prstGeom prst="rect">
            <a:avLst/>
          </a:prstGeom>
          <a:noFill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14414" y="2857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00364" y="2142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92690" y="2142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2142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01024" y="2142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00166" y="85723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4972" y="200024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49352" y="200024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28625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000"/>
                            </p:stCondLst>
                            <p:childTnLst>
                              <p:par>
                                <p:cTn id="18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S5-)U(-1,5,-3) vektörünü A(-1,2,1), B(1,-1,3), C(2,0,-2) vektörlerinin  lineer  birleşimi olarak yazınız? </a:t>
            </a:r>
          </a:p>
          <a:p>
            <a:pPr>
              <a:buNone/>
            </a:pPr>
            <a:r>
              <a:rPr lang="tr-TR" u="sng" dirty="0" smtClean="0"/>
              <a:t>çözüm</a:t>
            </a:r>
          </a:p>
          <a:p>
            <a:pPr>
              <a:buNone/>
            </a:pPr>
            <a:r>
              <a:rPr lang="tr-TR" dirty="0" smtClean="0"/>
              <a:t>K1,k2,k3 ϵ R</a:t>
            </a:r>
          </a:p>
          <a:p>
            <a:pPr>
              <a:buNone/>
            </a:pPr>
            <a:r>
              <a:rPr lang="tr-TR" dirty="0" smtClean="0"/>
              <a:t>U=k1.A+k2.B+k3.C</a:t>
            </a:r>
          </a:p>
          <a:p>
            <a:pPr>
              <a:buNone/>
            </a:pPr>
            <a:r>
              <a:rPr lang="tr-TR" sz="2800" dirty="0" smtClean="0"/>
              <a:t>(-1,5,-3)=(-k1,2k1, k1)+(k2,-k2,3k2)+(2k3,0,-2k3)</a:t>
            </a:r>
          </a:p>
          <a:p>
            <a:pPr>
              <a:buNone/>
            </a:pPr>
            <a:r>
              <a:rPr lang="tr-TR" sz="2800" dirty="0" smtClean="0"/>
              <a:t>-k1+k2+2k3=-1    (a)</a:t>
            </a:r>
          </a:p>
          <a:p>
            <a:pPr>
              <a:buNone/>
            </a:pPr>
            <a:r>
              <a:rPr lang="tr-TR" sz="2800" dirty="0" smtClean="0"/>
              <a:t>2k1-k2+0=5           (b)    </a:t>
            </a:r>
          </a:p>
          <a:p>
            <a:pPr>
              <a:buNone/>
            </a:pPr>
            <a:r>
              <a:rPr lang="tr-TR" sz="2800" dirty="0" smtClean="0"/>
              <a:t>K1+3k2-2k3=-3     (c)	</a:t>
            </a:r>
            <a:endParaRPr lang="tr-TR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5716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857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3666" y="307181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2360" y="307181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07181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a  ve c denklemlerini taraf tarafa toplanırsa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4k2=-4 =&gt; k2=-1</a:t>
            </a:r>
          </a:p>
          <a:p>
            <a:pPr>
              <a:buNone/>
            </a:pPr>
            <a:r>
              <a:rPr lang="tr-TR" dirty="0" smtClean="0"/>
              <a:t>K2 değerini b denkleminde yerine yazarsak </a:t>
            </a:r>
          </a:p>
          <a:p>
            <a:pPr>
              <a:buNone/>
            </a:pPr>
            <a:r>
              <a:rPr lang="tr-TR" dirty="0" smtClean="0"/>
              <a:t>2k1-(-1)=5=&gt; k1=2  </a:t>
            </a:r>
          </a:p>
          <a:p>
            <a:pPr>
              <a:buNone/>
            </a:pPr>
            <a:r>
              <a:rPr lang="tr-TR" dirty="0" smtClean="0"/>
              <a:t> k1 ve k2 değerlerini alıp a denkleminde yerine yazarsak </a:t>
            </a:r>
          </a:p>
          <a:p>
            <a:pPr>
              <a:buNone/>
            </a:pPr>
            <a:r>
              <a:rPr lang="tr-TR" dirty="0" smtClean="0"/>
              <a:t>-(2)+(-1)+2k3=-1 =&gt;k3=1</a:t>
            </a:r>
          </a:p>
          <a:p>
            <a:pPr>
              <a:buNone/>
            </a:pPr>
            <a:r>
              <a:rPr lang="tr-TR" dirty="0" smtClean="0"/>
              <a:t>o halde </a:t>
            </a:r>
            <a:r>
              <a:rPr lang="tr-TR" dirty="0" err="1" smtClean="0"/>
              <a:t>vektörel</a:t>
            </a:r>
            <a:r>
              <a:rPr lang="tr-TR" dirty="0" smtClean="0"/>
              <a:t> denklemimiz</a:t>
            </a:r>
          </a:p>
          <a:p>
            <a:pPr>
              <a:buNone/>
            </a:pPr>
            <a:r>
              <a:rPr lang="tr-TR" dirty="0" smtClean="0"/>
              <a:t>U=2A-B+C olur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2162" y="542926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50070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50070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20" y="542926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UZAYDA     VEKTÖRLER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                       kümesine  3 boyutlu vektör uzayı denir.Vektörlerin başlangıç noktası </a:t>
            </a:r>
            <a:r>
              <a:rPr lang="tr-TR" sz="2800" dirty="0" err="1" smtClean="0"/>
              <a:t>orjin</a:t>
            </a:r>
            <a:r>
              <a:rPr lang="tr-TR" sz="2800" dirty="0" smtClean="0"/>
              <a:t> olmak üzere her noktasına bir vektör karşılık gelir.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			</a:t>
            </a:r>
            <a:r>
              <a:rPr lang="tr-TR" sz="2800" dirty="0" smtClean="0"/>
              <a:t>op  vektörüne P noktasının yer</a:t>
            </a:r>
          </a:p>
          <a:p>
            <a:pPr>
              <a:buNone/>
            </a:pPr>
            <a:r>
              <a:rPr lang="tr-TR" sz="2800" dirty="0" smtClean="0"/>
              <a:t>					vektörü denir.</a:t>
            </a:r>
          </a:p>
          <a:p>
            <a:pPr>
              <a:buNone/>
            </a:pPr>
            <a:r>
              <a:rPr lang="tr-TR" sz="2800" dirty="0" smtClean="0"/>
              <a:t>														</a:t>
            </a:r>
            <a:endParaRPr lang="tr-TR" sz="2800" u="sng" dirty="0" smtClean="0"/>
          </a:p>
          <a:p>
            <a:pPr>
              <a:buNone/>
            </a:pPr>
            <a:r>
              <a:rPr lang="tr-TR" sz="2800" u="sng" dirty="0" smtClean="0"/>
              <a:t>				|</a:t>
            </a:r>
            <a:r>
              <a:rPr lang="tr-TR" sz="2800" dirty="0" smtClean="0"/>
              <a:t>	</a:t>
            </a:r>
            <a:r>
              <a:rPr lang="tr-TR" sz="2800" u="sng" dirty="0" smtClean="0"/>
              <a:t>iki nokta arası uzaklık</a:t>
            </a:r>
          </a:p>
          <a:p>
            <a:pPr>
              <a:buNone/>
            </a:pPr>
            <a:r>
              <a:rPr lang="tr-TR" dirty="0" smtClean="0"/>
              <a:t>			|AB|=			</a:t>
            </a:r>
            <a:endParaRPr lang="tr-TR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00372"/>
            <a:ext cx="3095238" cy="260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16 Düz Ok Bağlayıcısı"/>
          <p:cNvCxnSpPr/>
          <p:nvPr/>
        </p:nvCxnSpPr>
        <p:spPr>
          <a:xfrm rot="5400000" flipH="1" flipV="1">
            <a:off x="1285852" y="4143380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998220"/>
            <a:ext cx="428628" cy="206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643050"/>
            <a:ext cx="164956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643578"/>
            <a:ext cx="4286280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4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40"/>
                            </p:stCondLst>
                            <p:childTnLst>
                              <p:par>
                                <p:cTn id="5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r>
              <a:rPr lang="tr-TR" dirty="0" smtClean="0"/>
              <a:t>S6-)A(4,6,-7) vektörünü standart birim vektörlerinin lineer birleşimi olarak yazınız?</a:t>
            </a:r>
          </a:p>
          <a:p>
            <a:r>
              <a:rPr lang="tr-TR" u="sng" dirty="0" smtClean="0"/>
              <a:t>Çözüm</a:t>
            </a:r>
          </a:p>
          <a:p>
            <a:r>
              <a:rPr lang="tr-TR" dirty="0" smtClean="0"/>
              <a:t>A(2,-3,4)=k1e1+k2e2+k3e3</a:t>
            </a:r>
          </a:p>
          <a:p>
            <a:r>
              <a:rPr lang="tr-TR" dirty="0" smtClean="0"/>
              <a:t>(4,6,-7)=k1(1,0,0)+k2(0,1,0)+k3(0,0,1)</a:t>
            </a:r>
          </a:p>
          <a:p>
            <a:r>
              <a:rPr lang="tr-TR" dirty="0" smtClean="0"/>
              <a:t>(4,6,-7)= 4(1,0,0)+6(0,1,0)-7(0,0,1)</a:t>
            </a:r>
          </a:p>
          <a:p>
            <a:r>
              <a:rPr lang="tr-TR" dirty="0" smtClean="0"/>
              <a:t>A=4e1+6e2-7e3</a:t>
            </a:r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9352" y="2857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0024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10" y="371475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r>
              <a:rPr lang="tr-TR" dirty="0" smtClean="0"/>
              <a:t>S7-)A(    ,1,0) , B(1,0,0) arasındaki açı kaç derecedir?</a:t>
            </a:r>
          </a:p>
          <a:p>
            <a:r>
              <a:rPr lang="tr-TR" dirty="0" smtClean="0"/>
              <a:t>&lt;A,B&gt;=||A||.||B||.</a:t>
            </a:r>
            <a:r>
              <a:rPr lang="tr-TR" dirty="0" err="1" smtClean="0"/>
              <a:t>cos</a:t>
            </a:r>
            <a:r>
              <a:rPr lang="tr-TR" dirty="0" smtClean="0"/>
              <a:t>		</a:t>
            </a:r>
          </a:p>
          <a:p>
            <a:pPr lvl="1"/>
            <a:r>
              <a:rPr lang="tr-TR" dirty="0" smtClean="0"/>
              <a:t>  .1 +1.0+0.0=                      </a:t>
            </a:r>
            <a:r>
              <a:rPr lang="tr-TR" dirty="0" err="1" smtClean="0"/>
              <a:t>cos</a:t>
            </a:r>
            <a:endParaRPr lang="tr-TR" dirty="0" smtClean="0"/>
          </a:p>
          <a:p>
            <a:pPr lvl="1"/>
            <a:endParaRPr lang="tr-TR" dirty="0" smtClean="0"/>
          </a:p>
          <a:p>
            <a:pPr lvl="2"/>
            <a:r>
              <a:rPr lang="tr-TR" dirty="0" smtClean="0"/>
              <a:t>=2cos</a:t>
            </a:r>
          </a:p>
          <a:p>
            <a:pPr lvl="2"/>
            <a:endParaRPr lang="tr-TR" dirty="0" smtClean="0"/>
          </a:p>
          <a:p>
            <a:pPr lvl="2"/>
            <a:r>
              <a:rPr lang="tr-TR" dirty="0" err="1" smtClean="0"/>
              <a:t>Cos</a:t>
            </a:r>
            <a:r>
              <a:rPr lang="tr-TR" dirty="0" smtClean="0"/>
              <a:t>    =		             </a:t>
            </a:r>
          </a:p>
          <a:p>
            <a:pPr lvl="8"/>
            <a:r>
              <a:rPr lang="tr-TR" sz="3200" dirty="0" smtClean="0"/>
              <a:t>=30</a:t>
            </a:r>
          </a:p>
          <a:p>
            <a:pPr lvl="8">
              <a:buNone/>
            </a:pPr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105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571480"/>
            <a:ext cx="357190" cy="432388"/>
          </a:xfrm>
          <a:prstGeom prst="rect">
            <a:avLst/>
          </a:prstGeom>
          <a:noFill/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143116"/>
            <a:ext cx="323851" cy="392030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0017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7914" y="150017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9484" y="150017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50017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595496"/>
            <a:ext cx="214282" cy="476182"/>
          </a:xfrm>
          <a:prstGeom prst="rect">
            <a:avLst/>
          </a:prstGeom>
          <a:noFill/>
        </p:spPr>
      </p:pic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1059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2143116"/>
            <a:ext cx="1203166" cy="571504"/>
          </a:xfrm>
          <a:prstGeom prst="rect">
            <a:avLst/>
          </a:prstGeom>
          <a:noFill/>
        </p:spPr>
      </p:pic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1060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143116"/>
            <a:ext cx="428628" cy="428628"/>
          </a:xfrm>
          <a:prstGeom prst="rect">
            <a:avLst/>
          </a:prstGeom>
          <a:noFill/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916" y="2167000"/>
            <a:ext cx="214282" cy="476182"/>
          </a:xfrm>
          <a:prstGeom prst="rect">
            <a:avLst/>
          </a:prstGeom>
          <a:noFill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33439" y="3108408"/>
            <a:ext cx="323851" cy="392030"/>
          </a:xfrm>
          <a:prstGeom prst="rect">
            <a:avLst/>
          </a:prstGeom>
          <a:noFill/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095694"/>
            <a:ext cx="214282" cy="476182"/>
          </a:xfrm>
          <a:prstGeom prst="rect">
            <a:avLst/>
          </a:prstGeom>
          <a:noFill/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024388"/>
            <a:ext cx="214282" cy="476182"/>
          </a:xfrm>
          <a:prstGeom prst="rect">
            <a:avLst/>
          </a:prstGeom>
          <a:noFill/>
        </p:spPr>
      </p:pic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10603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3786190"/>
            <a:ext cx="428628" cy="928694"/>
          </a:xfrm>
          <a:prstGeom prst="rect">
            <a:avLst/>
          </a:prstGeom>
          <a:noFill/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453016"/>
            <a:ext cx="214282" cy="476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500"/>
                            </p:stCondLst>
                            <p:childTnLst>
                              <p:par>
                                <p:cTn id="15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000"/>
                            </p:stCondLst>
                            <p:childTnLst>
                              <p:par>
                                <p:cTn id="17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r>
              <a:rPr lang="tr-TR" dirty="0" smtClean="0"/>
              <a:t>S8-)A(2,-1,2) , B(6,3,-2) vektörleri arası açı kaç derecedir?</a:t>
            </a:r>
          </a:p>
          <a:p>
            <a:r>
              <a:rPr lang="tr-TR" u="sng" dirty="0" smtClean="0"/>
              <a:t>Çözüm</a:t>
            </a:r>
          </a:p>
          <a:p>
            <a:r>
              <a:rPr lang="tr-TR" dirty="0" smtClean="0"/>
              <a:t>&lt;A,B&gt;=||A||.||B||</a:t>
            </a:r>
            <a:r>
              <a:rPr lang="tr-TR" dirty="0" err="1" smtClean="0"/>
              <a:t>cos</a:t>
            </a:r>
            <a:endParaRPr lang="tr-TR" dirty="0" smtClean="0"/>
          </a:p>
          <a:p>
            <a:r>
              <a:rPr lang="tr-TR" dirty="0" smtClean="0"/>
              <a:t>(12-3-4)=                          </a:t>
            </a:r>
            <a:r>
              <a:rPr lang="tr-TR" dirty="0" err="1" smtClean="0"/>
              <a:t>cos</a:t>
            </a:r>
            <a:endParaRPr lang="tr-TR" dirty="0" smtClean="0"/>
          </a:p>
          <a:p>
            <a:r>
              <a:rPr lang="tr-TR" dirty="0" smtClean="0"/>
              <a:t>5=          </a:t>
            </a:r>
            <a:r>
              <a:rPr lang="tr-TR" dirty="0" err="1" smtClean="0"/>
              <a:t>cos</a:t>
            </a:r>
            <a:endParaRPr lang="tr-TR" dirty="0" smtClean="0"/>
          </a:p>
          <a:p>
            <a:r>
              <a:rPr lang="tr-TR" dirty="0" smtClean="0"/>
              <a:t>5=3.7 </a:t>
            </a:r>
            <a:r>
              <a:rPr lang="tr-TR" dirty="0" err="1" smtClean="0"/>
              <a:t>cos</a:t>
            </a:r>
            <a:endParaRPr lang="tr-TR" dirty="0" smtClean="0"/>
          </a:p>
          <a:p>
            <a:r>
              <a:rPr lang="tr-TR" dirty="0" err="1" smtClean="0"/>
              <a:t>Cos</a:t>
            </a:r>
            <a:r>
              <a:rPr lang="tr-TR" dirty="0" smtClean="0"/>
              <a:t>   =			</a:t>
            </a:r>
            <a:r>
              <a:rPr lang="tr-TR" dirty="0" err="1" smtClean="0"/>
              <a:t>arccos</a:t>
            </a:r>
            <a:r>
              <a:rPr lang="tr-TR" dirty="0" smtClean="0"/>
              <a:t>(    )=</a:t>
            </a:r>
            <a:endParaRPr lang="tr-TR" dirty="0"/>
          </a:p>
        </p:txBody>
      </p:sp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95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786058"/>
            <a:ext cx="1214446" cy="428628"/>
          </a:xfrm>
          <a:prstGeom prst="rect">
            <a:avLst/>
          </a:prstGeom>
          <a:noFill/>
        </p:spPr>
      </p:pic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2786058"/>
            <a:ext cx="1143008" cy="428628"/>
          </a:xfrm>
          <a:prstGeom prst="rect">
            <a:avLst/>
          </a:prstGeom>
          <a:noFill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14554"/>
            <a:ext cx="214282" cy="476182"/>
          </a:xfrm>
          <a:prstGeom prst="rect">
            <a:avLst/>
          </a:prstGeom>
          <a:noFill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602" y="2809942"/>
            <a:ext cx="214282" cy="476182"/>
          </a:xfrm>
          <a:prstGeom prst="rect">
            <a:avLst/>
          </a:prstGeom>
          <a:noFill/>
        </p:spPr>
      </p:pic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957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357562"/>
            <a:ext cx="419310" cy="428628"/>
          </a:xfrm>
          <a:prstGeom prst="rect">
            <a:avLst/>
          </a:prstGeom>
          <a:noFill/>
        </p:spPr>
      </p:pic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9575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357562"/>
            <a:ext cx="357190" cy="432388"/>
          </a:xfrm>
          <a:prstGeom prst="rect">
            <a:avLst/>
          </a:prstGeom>
          <a:noFill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381446"/>
            <a:ext cx="214282" cy="476182"/>
          </a:xfrm>
          <a:prstGeom prst="rect">
            <a:avLst/>
          </a:prstGeom>
          <a:noFill/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3952950"/>
            <a:ext cx="214282" cy="476182"/>
          </a:xfrm>
          <a:prstGeom prst="rect">
            <a:avLst/>
          </a:prstGeom>
          <a:noFill/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524454"/>
            <a:ext cx="214282" cy="476182"/>
          </a:xfrm>
          <a:prstGeom prst="rect">
            <a:avLst/>
          </a:prstGeom>
          <a:noFill/>
        </p:spPr>
      </p:pic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9577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429132"/>
            <a:ext cx="357190" cy="803678"/>
          </a:xfrm>
          <a:prstGeom prst="rect">
            <a:avLst/>
          </a:prstGeom>
          <a:noFill/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429132"/>
            <a:ext cx="357190" cy="803678"/>
          </a:xfrm>
          <a:prstGeom prst="rect">
            <a:avLst/>
          </a:prstGeom>
          <a:noFill/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230" y="4500570"/>
            <a:ext cx="214282" cy="476182"/>
          </a:xfrm>
          <a:prstGeom prst="rect">
            <a:avLst/>
          </a:prstGeom>
          <a:noFill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49352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40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868" y="207167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20922" y="207167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7290" y="207167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207167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r>
              <a:rPr lang="tr-TR" dirty="0" smtClean="0"/>
              <a:t>S9-)A(4,-6,12) , B(m,-3,n)</a:t>
            </a:r>
          </a:p>
          <a:p>
            <a:r>
              <a:rPr lang="tr-TR" dirty="0" smtClean="0"/>
              <a:t>A//B ise ||B||=?</a:t>
            </a:r>
          </a:p>
          <a:p>
            <a:r>
              <a:rPr lang="tr-TR" u="sng" dirty="0" smtClean="0"/>
              <a:t>Çözüm</a:t>
            </a:r>
          </a:p>
          <a:p>
            <a:endParaRPr lang="tr-TR" u="sng" dirty="0" smtClean="0"/>
          </a:p>
          <a:p>
            <a:pPr lvl="1"/>
            <a:r>
              <a:rPr lang="tr-TR" dirty="0" smtClean="0"/>
              <a:t>=    =          m=2   n=6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r>
              <a:rPr lang="tr-TR" dirty="0" smtClean="0"/>
              <a:t>B(2,-3,6)</a:t>
            </a:r>
          </a:p>
          <a:p>
            <a:r>
              <a:rPr lang="tr-TR" dirty="0" smtClean="0"/>
              <a:t>||B||=                     =             =7</a:t>
            </a:r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85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643182"/>
            <a:ext cx="285752" cy="791313"/>
          </a:xfrm>
          <a:prstGeom prst="rect">
            <a:avLst/>
          </a:prstGeom>
          <a:noFill/>
        </p:spPr>
      </p:pic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714619"/>
            <a:ext cx="357190" cy="676781"/>
          </a:xfrm>
          <a:prstGeom prst="rect">
            <a:avLst/>
          </a:prstGeom>
          <a:noFill/>
        </p:spPr>
      </p:pic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855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643182"/>
            <a:ext cx="357190" cy="803678"/>
          </a:xfrm>
          <a:prstGeom prst="rect">
            <a:avLst/>
          </a:prstGeom>
          <a:noFill/>
        </p:spPr>
      </p:pic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855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857760"/>
            <a:ext cx="2035983" cy="500066"/>
          </a:xfrm>
          <a:prstGeom prst="rect">
            <a:avLst/>
          </a:prstGeom>
          <a:noFill/>
        </p:spPr>
      </p:pic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855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857760"/>
            <a:ext cx="1250165" cy="428628"/>
          </a:xfrm>
          <a:prstGeom prst="rect">
            <a:avLst/>
          </a:prstGeom>
          <a:noFill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10" y="92867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0010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00010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1481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78632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r>
              <a:rPr lang="tr-TR" dirty="0" smtClean="0"/>
              <a:t>S10-)A(4,-2,0) , B(-1,5,-3) olduğuna göre AB vektörünün bileşenlerinin toplamı kaçtır?</a:t>
            </a:r>
          </a:p>
          <a:p>
            <a:r>
              <a:rPr lang="tr-TR" u="sng" dirty="0" smtClean="0"/>
              <a:t>Çözüm</a:t>
            </a:r>
          </a:p>
          <a:p>
            <a:r>
              <a:rPr lang="tr-TR" dirty="0" smtClean="0"/>
              <a:t>AB ‘</a:t>
            </a:r>
            <a:r>
              <a:rPr lang="tr-TR" dirty="0" err="1" smtClean="0"/>
              <a:t>nin</a:t>
            </a:r>
            <a:r>
              <a:rPr lang="tr-TR" dirty="0" smtClean="0"/>
              <a:t> yer vektörü P olsun </a:t>
            </a:r>
          </a:p>
          <a:p>
            <a:r>
              <a:rPr lang="tr-TR" dirty="0" smtClean="0"/>
              <a:t>P= AB=&gt;P=B - A</a:t>
            </a:r>
          </a:p>
          <a:p>
            <a:pPr lvl="3">
              <a:buNone/>
            </a:pPr>
            <a:r>
              <a:rPr lang="tr-TR" sz="3200" dirty="0" smtClean="0"/>
              <a:t>=&gt;P=(-1,5,-3)-(4,-2,0)</a:t>
            </a:r>
          </a:p>
          <a:p>
            <a:pPr lvl="3">
              <a:buNone/>
            </a:pPr>
            <a:r>
              <a:rPr lang="tr-TR" sz="3200" dirty="0" smtClean="0"/>
              <a:t>=&gt;P=(-1-4,5+2,-3-0)</a:t>
            </a:r>
          </a:p>
          <a:p>
            <a:pPr lvl="3">
              <a:buNone/>
            </a:pPr>
            <a:r>
              <a:rPr lang="tr-TR" sz="3200" dirty="0" smtClean="0"/>
              <a:t>=&gt;P=(-5,7,-3)  </a:t>
            </a:r>
          </a:p>
          <a:p>
            <a:pPr lvl="3">
              <a:buNone/>
            </a:pPr>
            <a:r>
              <a:rPr lang="tr-TR" sz="3200" dirty="0" smtClean="0"/>
              <a:t>Buradan -5+7-3=-1 olur</a:t>
            </a:r>
            <a:endParaRPr lang="tr-TR" sz="32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9616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42860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7167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07167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972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9352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5170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5236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6740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6608" y="328612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6608" y="38576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42913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/>
          <a:lstStyle/>
          <a:p>
            <a:r>
              <a:rPr lang="tr-TR" dirty="0" smtClean="0"/>
              <a:t>S11-)||A||=      birim, ||B||=2 birim, m(A,B)=30 olduğuna göre A+B ile A –B vektörlerinin arasındaki açının kosinüsü nedir?</a:t>
            </a:r>
          </a:p>
          <a:p>
            <a:r>
              <a:rPr lang="tr-TR" u="sng" dirty="0" smtClean="0"/>
              <a:t>Çözüm</a:t>
            </a:r>
          </a:p>
          <a:p>
            <a:r>
              <a:rPr lang="tr-TR" dirty="0" smtClean="0"/>
              <a:t> A+B ile A –B vektörleri arasındaki açı     olsun</a:t>
            </a:r>
          </a:p>
          <a:p>
            <a:endParaRPr lang="tr-TR" dirty="0" smtClean="0"/>
          </a:p>
          <a:p>
            <a:r>
              <a:rPr lang="tr-TR" dirty="0" err="1" smtClean="0"/>
              <a:t>Cos</a:t>
            </a:r>
            <a:r>
              <a:rPr lang="tr-TR" dirty="0" smtClean="0"/>
              <a:t>   =                         =                                   olur</a:t>
            </a:r>
          </a:p>
          <a:p>
            <a:endParaRPr lang="tr-T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28603"/>
            <a:ext cx="428628" cy="36268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2500306"/>
            <a:ext cx="285752" cy="571504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643314"/>
            <a:ext cx="285752" cy="571504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500438"/>
            <a:ext cx="2357454" cy="836516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571876"/>
            <a:ext cx="3214710" cy="677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r>
              <a:rPr lang="tr-TR" dirty="0" smtClean="0"/>
              <a:t>|A+B| ve |A-B| sayılarını hesaplayalım</a:t>
            </a:r>
          </a:p>
          <a:p>
            <a:r>
              <a:rPr lang="tr-TR" dirty="0" smtClean="0"/>
              <a:t>           =       +2.A,B+      </a:t>
            </a:r>
          </a:p>
          <a:p>
            <a:r>
              <a:rPr lang="tr-TR" dirty="0" smtClean="0"/>
              <a:t>          +2.|A|.|B|cos30+      </a:t>
            </a:r>
          </a:p>
          <a:p>
            <a:r>
              <a:rPr lang="tr-TR" dirty="0" smtClean="0"/>
              <a:t>12+2.2    .2.    +4=28=&gt;|A+B|=      </a:t>
            </a:r>
          </a:p>
          <a:p>
            <a:r>
              <a:rPr lang="tr-TR" dirty="0" smtClean="0"/>
              <a:t>            =     -2.A.B+     </a:t>
            </a:r>
          </a:p>
          <a:p>
            <a:r>
              <a:rPr lang="tr-TR" dirty="0" smtClean="0"/>
              <a:t>          -2.|A||B|cos30 +    =&gt;</a:t>
            </a:r>
          </a:p>
          <a:p>
            <a:r>
              <a:rPr lang="tr-TR" dirty="0" smtClean="0"/>
              <a:t>12-2.2     .2    +4=4=&gt;|A-B|=2</a:t>
            </a:r>
          </a:p>
          <a:p>
            <a:r>
              <a:rPr lang="tr-TR" dirty="0" smtClean="0"/>
              <a:t>Bu değerler yerine yazılırsa</a:t>
            </a:r>
          </a:p>
          <a:p>
            <a:r>
              <a:rPr lang="tr-TR" dirty="0" smtClean="0"/>
              <a:t>            =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3" y="1142984"/>
            <a:ext cx="1214446" cy="458281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142984"/>
            <a:ext cx="535785" cy="428628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142984"/>
            <a:ext cx="464347" cy="357190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714488"/>
            <a:ext cx="876739" cy="428628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714488"/>
            <a:ext cx="285752" cy="381002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285992"/>
            <a:ext cx="357190" cy="436565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2285992"/>
            <a:ext cx="285752" cy="619129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214554"/>
            <a:ext cx="533400" cy="457200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857495"/>
            <a:ext cx="1143008" cy="433555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1212" y="2867024"/>
            <a:ext cx="533400" cy="419100"/>
          </a:xfrm>
          <a:prstGeom prst="rect">
            <a:avLst/>
          </a:prstGeom>
          <a:noFill/>
        </p:spPr>
      </p:pic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857496"/>
            <a:ext cx="542925" cy="419100"/>
          </a:xfrm>
          <a:prstGeom prst="rect">
            <a:avLst/>
          </a:prstGeom>
          <a:noFill/>
        </p:spPr>
      </p:pic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429000"/>
            <a:ext cx="876739" cy="428628"/>
          </a:xfrm>
          <a:prstGeom prst="rect">
            <a:avLst/>
          </a:prstGeom>
          <a:noFill/>
        </p:spPr>
      </p:pic>
      <p:pic>
        <p:nvPicPr>
          <p:cNvPr id="28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429000"/>
            <a:ext cx="285752" cy="381002"/>
          </a:xfrm>
          <a:prstGeom prst="rect">
            <a:avLst/>
          </a:prstGeom>
          <a:noFill/>
        </p:spPr>
      </p:pic>
      <p:pic>
        <p:nvPicPr>
          <p:cNvPr id="29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000504"/>
            <a:ext cx="357190" cy="436565"/>
          </a:xfrm>
          <a:prstGeom prst="rect">
            <a:avLst/>
          </a:prstGeom>
          <a:noFill/>
        </p:spPr>
      </p:pic>
      <p:pic>
        <p:nvPicPr>
          <p:cNvPr id="30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952879"/>
            <a:ext cx="285752" cy="619129"/>
          </a:xfrm>
          <a:prstGeom prst="rect">
            <a:avLst/>
          </a:prstGeom>
          <a:noFill/>
        </p:spPr>
      </p:pic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5000636"/>
            <a:ext cx="962025" cy="847725"/>
          </a:xfrm>
          <a:prstGeom prst="rect">
            <a:avLst/>
          </a:prstGeom>
          <a:noFill/>
        </p:spPr>
      </p:pic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072074"/>
            <a:ext cx="53340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000"/>
                            </p:stCondLst>
                            <p:childTnLst>
                              <p:par>
                                <p:cTn id="17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/>
          <a:lstStyle/>
          <a:p>
            <a:r>
              <a:rPr lang="tr-TR" b="1" u="sng" dirty="0" smtClean="0"/>
              <a:t>Kaynakça</a:t>
            </a:r>
            <a:r>
              <a:rPr lang="tr-TR" u="sng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Geometri ve analitik geometri kitabı</a:t>
            </a:r>
          </a:p>
          <a:p>
            <a:r>
              <a:rPr lang="tr-TR" dirty="0" smtClean="0"/>
              <a:t>(Hazırlık yayınları)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6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36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86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360"/>
                            </p:stCondLst>
                            <p:childTnLst>
                              <p:par>
                                <p:cTn id="2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410"/>
                            </p:stCondLst>
                            <p:childTnLst>
                              <p:par>
                                <p:cTn id="3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İçerik Yer Tutucusu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857916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A(x1,y1,z1)  ve  B(x2,y2,z2) noktaları verilmiş olsun. AB yönlü parçasına vektör denir. Ve AB=(x2-x1,y2-y1,z2-z1) şeklinde elde edilir.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		op , AB </a:t>
            </a:r>
            <a:r>
              <a:rPr lang="tr-TR" dirty="0" err="1" smtClean="0"/>
              <a:t>nin</a:t>
            </a:r>
            <a:r>
              <a:rPr lang="tr-TR" dirty="0" smtClean="0"/>
              <a:t> yer vektörü </a:t>
            </a:r>
          </a:p>
          <a:p>
            <a:pPr>
              <a:buNone/>
            </a:pPr>
            <a:r>
              <a:rPr lang="tr-TR" dirty="0" smtClean="0"/>
              <a:t>					denir.</a:t>
            </a:r>
          </a:p>
          <a:p>
            <a:pPr>
              <a:buNone/>
            </a:pPr>
            <a:r>
              <a:rPr lang="tr-TR" dirty="0" smtClean="0"/>
              <a:t>				op=(x2-x1,y2-y1,z2-z1)</a:t>
            </a:r>
          </a:p>
          <a:p>
            <a:pPr>
              <a:buNone/>
            </a:pPr>
            <a:r>
              <a:rPr lang="tr-TR" dirty="0" smtClean="0"/>
              <a:t>					op=AB</a:t>
            </a:r>
            <a:endParaRPr lang="tr-TR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18195"/>
            <a:ext cx="428628" cy="206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822745"/>
            <a:ext cx="428628" cy="206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71744"/>
            <a:ext cx="26003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2643182"/>
            <a:ext cx="3333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2571744"/>
            <a:ext cx="3333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786190"/>
            <a:ext cx="3333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4357694"/>
            <a:ext cx="3333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4286256"/>
            <a:ext cx="3333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Uzunluğu bir birim olan vektörüne birim vektör denir</a:t>
            </a:r>
          </a:p>
          <a:p>
            <a:pPr>
              <a:buNone/>
            </a:pPr>
            <a:r>
              <a:rPr lang="tr-TR" dirty="0" smtClean="0"/>
              <a:t>e1(1,0,0)</a:t>
            </a:r>
          </a:p>
          <a:p>
            <a:pPr>
              <a:buNone/>
            </a:pPr>
            <a:r>
              <a:rPr lang="tr-TR" dirty="0" smtClean="0"/>
              <a:t>e2(0,1,0) </a:t>
            </a:r>
          </a:p>
          <a:p>
            <a:pPr>
              <a:buNone/>
            </a:pPr>
            <a:r>
              <a:rPr lang="tr-TR" dirty="0" smtClean="0"/>
              <a:t>e3(0,0,1)				vektörlerine 						standart 	birim 						vektör denir.</a:t>
            </a:r>
            <a:endParaRPr lang="tr-T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357430"/>
            <a:ext cx="23526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2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A(x1,y1,z1)</a:t>
            </a:r>
          </a:p>
          <a:p>
            <a:pPr>
              <a:buNone/>
            </a:pPr>
            <a:r>
              <a:rPr lang="tr-TR" dirty="0" smtClean="0"/>
              <a:t>B(x2,y2,z2)  </a:t>
            </a:r>
          </a:p>
          <a:p>
            <a:pPr>
              <a:buNone/>
            </a:pPr>
            <a:r>
              <a:rPr lang="tr-TR" dirty="0" smtClean="0"/>
              <a:t>Olmak üzere AB uzunluğu(normu) “||AB||” şeklinde gösterilir.</a:t>
            </a:r>
          </a:p>
          <a:p>
            <a:pPr>
              <a:buNone/>
            </a:pPr>
            <a:r>
              <a:rPr lang="tr-TR" dirty="0" smtClean="0"/>
              <a:t>||AB||=</a:t>
            </a:r>
          </a:p>
          <a:p>
            <a:pPr>
              <a:buNone/>
            </a:pPr>
            <a:r>
              <a:rPr lang="tr-TR" u="sng" dirty="0" smtClean="0"/>
              <a:t>Vektörler kümesinde toplama çıkarma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A=(X1,Y1,Z1)</a:t>
            </a:r>
          </a:p>
          <a:p>
            <a:pPr>
              <a:buNone/>
            </a:pPr>
            <a:r>
              <a:rPr lang="tr-TR" dirty="0" smtClean="0"/>
              <a:t>B=(X2,Y2,Z2)</a:t>
            </a:r>
          </a:p>
          <a:p>
            <a:pPr>
              <a:buNone/>
            </a:pPr>
            <a:r>
              <a:rPr lang="tr-TR" dirty="0" smtClean="0"/>
              <a:t>A+B=(X1+X2,Y1+Y2,Z1+Z2)</a:t>
            </a:r>
          </a:p>
          <a:p>
            <a:pPr>
              <a:buNone/>
            </a:pPr>
            <a:r>
              <a:rPr lang="tr-TR" dirty="0" smtClean="0"/>
              <a:t>A-B=(X1-X2,Y1-Y2,Z1-Z2)</a:t>
            </a:r>
            <a:endParaRPr lang="tr-TR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571744"/>
            <a:ext cx="4286280" cy="642942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428868"/>
            <a:ext cx="5238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428736"/>
            <a:ext cx="5238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428736"/>
            <a:ext cx="5238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İKİ VEKTÖRÜN PARELELLİĞİ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A=(X1,Y1,Z1)</a:t>
            </a:r>
          </a:p>
          <a:p>
            <a:pPr>
              <a:buNone/>
            </a:pPr>
            <a:r>
              <a:rPr lang="tr-TR" dirty="0" smtClean="0"/>
              <a:t>B=(X2,Y2,Z2)</a:t>
            </a:r>
          </a:p>
          <a:p>
            <a:pPr>
              <a:buNone/>
            </a:pPr>
            <a:r>
              <a:rPr lang="tr-TR" dirty="0" smtClean="0"/>
              <a:t>A//B  ise A=B.k =&gt; 	     =k </a:t>
            </a:r>
          </a:p>
          <a:p>
            <a:pPr>
              <a:buNone/>
            </a:pPr>
            <a:r>
              <a:rPr lang="tr-TR" dirty="0" smtClean="0"/>
              <a:t>k </a:t>
            </a:r>
            <a:r>
              <a:rPr lang="tr-TR" sz="4400" dirty="0" smtClean="0"/>
              <a:t>ϵ </a:t>
            </a:r>
            <a:r>
              <a:rPr lang="tr-TR" dirty="0" smtClean="0"/>
              <a:t>R ,   A	0 , B	 0 , k	  0 </a:t>
            </a:r>
          </a:p>
          <a:p>
            <a:pPr>
              <a:buNone/>
            </a:pPr>
            <a:r>
              <a:rPr lang="tr-TR" dirty="0" smtClean="0"/>
              <a:t>				   									        	olmalı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643314"/>
            <a:ext cx="228600" cy="409575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643314"/>
            <a:ext cx="228600" cy="409575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3643314"/>
            <a:ext cx="228600" cy="40957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429132"/>
            <a:ext cx="3143272" cy="1084846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714620"/>
            <a:ext cx="209550" cy="742950"/>
          </a:xfrm>
          <a:prstGeom prst="rect">
            <a:avLst/>
          </a:prstGeom>
          <a:noFill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9" y="1571612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20" y="2143116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714620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0724" y="2714620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0856" y="2714620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0922" y="2714620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2" y="2500306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3500438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3500438"/>
            <a:ext cx="43656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2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20"/>
                            </p:stCondLst>
                            <p:childTnLst>
                              <p:par>
                                <p:cTn id="1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920"/>
                            </p:stCondLst>
                            <p:childTnLst>
                              <p:par>
                                <p:cTn id="2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420"/>
                            </p:stCondLst>
                            <p:childTnLst>
                              <p:par>
                                <p:cTn id="3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920"/>
                            </p:stCondLst>
                            <p:childTnLst>
                              <p:par>
                                <p:cTn id="4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420"/>
                            </p:stCondLst>
                            <p:childTnLst>
                              <p:par>
                                <p:cTn id="5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VEKTÖRLERİN LİNEER BİRLEŞİMİ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V1,V2,V3,….. …… ….. </a:t>
            </a:r>
            <a:r>
              <a:rPr lang="tr-TR" dirty="0" err="1" smtClean="0"/>
              <a:t>Vn</a:t>
            </a:r>
            <a:r>
              <a:rPr lang="tr-TR" dirty="0" smtClean="0"/>
              <a:t> ϵ				</a:t>
            </a:r>
          </a:p>
          <a:p>
            <a:pPr>
              <a:buNone/>
            </a:pPr>
            <a:r>
              <a:rPr lang="tr-TR" dirty="0" smtClean="0"/>
              <a:t>K1,K2,K3,….. …. ……. </a:t>
            </a:r>
            <a:r>
              <a:rPr lang="tr-TR" dirty="0" err="1" smtClean="0"/>
              <a:t>Kn</a:t>
            </a:r>
            <a:r>
              <a:rPr lang="tr-TR" dirty="0" smtClean="0"/>
              <a:t> ϵ R</a:t>
            </a:r>
          </a:p>
          <a:p>
            <a:pPr>
              <a:buNone/>
            </a:pPr>
            <a:r>
              <a:rPr lang="tr-TR" dirty="0" smtClean="0"/>
              <a:t>U= K1.V1+K2.V2+K3.V3+… ….. </a:t>
            </a:r>
            <a:r>
              <a:rPr lang="tr-TR" dirty="0" err="1" smtClean="0"/>
              <a:t>Kn</a:t>
            </a:r>
            <a:r>
              <a:rPr lang="tr-TR" dirty="0" smtClean="0"/>
              <a:t>.</a:t>
            </a:r>
            <a:r>
              <a:rPr lang="tr-TR" dirty="0" err="1" smtClean="0"/>
              <a:t>Vn</a:t>
            </a:r>
            <a:r>
              <a:rPr lang="tr-TR" dirty="0" smtClean="0"/>
              <a:t>    ise U vektörü V1,V2,V3……</a:t>
            </a:r>
            <a:r>
              <a:rPr lang="tr-TR" dirty="0" err="1" smtClean="0"/>
              <a:t>Vn</a:t>
            </a:r>
            <a:r>
              <a:rPr lang="tr-TR" dirty="0" smtClean="0"/>
              <a:t> vektörlerinin lineer birleşimidir.</a:t>
            </a:r>
            <a:endParaRPr lang="tr-T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643050"/>
            <a:ext cx="300039" cy="40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71612"/>
            <a:ext cx="438150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71612"/>
            <a:ext cx="438149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571612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1571612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714620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686046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2412" y="2714620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9866" y="2714620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2686046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8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80"/>
                            </p:stCondLst>
                            <p:childTnLst>
                              <p:par>
                                <p:cTn id="5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80"/>
                            </p:stCondLst>
                            <p:childTnLst>
                              <p:par>
                                <p:cTn id="6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VEKTÖRLERİN SKALEL ÇARPIMI</a:t>
            </a:r>
            <a:endParaRPr lang="tr-TR" dirty="0"/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A=(X1,Y1,Z1) </a:t>
            </a:r>
          </a:p>
          <a:p>
            <a:pPr>
              <a:buNone/>
            </a:pPr>
            <a:r>
              <a:rPr lang="tr-TR" dirty="0" smtClean="0"/>
              <a:t>B=(X2,Y2,Z2) olsun</a:t>
            </a:r>
          </a:p>
          <a:p>
            <a:pPr>
              <a:buNone/>
            </a:pPr>
            <a:r>
              <a:rPr lang="tr-TR" dirty="0" smtClean="0"/>
              <a:t>&lt;A,B&gt; =(X1.X2+Y1.Y2+Z1.Z2) ifadesine </a:t>
            </a:r>
            <a:r>
              <a:rPr lang="tr-TR" dirty="0" err="1" smtClean="0"/>
              <a:t>skalel</a:t>
            </a:r>
            <a:r>
              <a:rPr lang="tr-TR" dirty="0" smtClean="0"/>
              <a:t> (iç)</a:t>
            </a:r>
          </a:p>
          <a:p>
            <a:pPr>
              <a:buNone/>
            </a:pPr>
            <a:r>
              <a:rPr lang="tr-TR" dirty="0" smtClean="0"/>
              <a:t>Çarpım denir.</a:t>
            </a:r>
          </a:p>
          <a:p>
            <a:pPr>
              <a:buNone/>
            </a:pPr>
            <a:r>
              <a:rPr lang="tr-TR" dirty="0" smtClean="0"/>
              <a:t>örnek=&gt; A=(1,-2,3),B=(a,2,1) &lt;AB&gt;=4 ise a=?</a:t>
            </a:r>
          </a:p>
          <a:p>
            <a:pPr>
              <a:buNone/>
            </a:pPr>
            <a:r>
              <a:rPr lang="tr-TR" u="sng" dirty="0" smtClean="0"/>
              <a:t>Çözüm</a:t>
            </a:r>
          </a:p>
          <a:p>
            <a:pPr>
              <a:buNone/>
            </a:pPr>
            <a:r>
              <a:rPr lang="tr-TR" dirty="0" smtClean="0"/>
              <a:t>4=1.a+(-2).2+3.1=&gt; a=5</a:t>
            </a:r>
          </a:p>
          <a:p>
            <a:pPr>
              <a:buNone/>
            </a:pPr>
            <a:endParaRPr lang="tr-TR" dirty="0" smtClean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36" y="1571612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36" y="2143116"/>
            <a:ext cx="4381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618" y="271462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24" y="271462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9418" y="38576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8576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4194" y="38576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2822" y="3857628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İKİ VEKTÖR ARSINDAKİ AÇI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 ve B vektörleri      </a:t>
            </a:r>
            <a:r>
              <a:rPr lang="tr-TR" dirty="0" err="1" smtClean="0"/>
              <a:t>te</a:t>
            </a:r>
            <a:r>
              <a:rPr lang="tr-TR" dirty="0" smtClean="0"/>
              <a:t> iki vektör olsun.Bu iki vektör arası açı </a:t>
            </a:r>
          </a:p>
          <a:p>
            <a:pPr>
              <a:buNone/>
            </a:pPr>
            <a:r>
              <a:rPr lang="tr-TR" dirty="0" smtClean="0"/>
              <a:t>		&lt;A,B&gt;=||A||.||B||</a:t>
            </a:r>
            <a:r>
              <a:rPr lang="tr-TR" dirty="0" err="1" smtClean="0"/>
              <a:t>cos</a:t>
            </a:r>
            <a:r>
              <a:rPr lang="tr-TR" dirty="0" smtClean="0"/>
              <a:t>     A     B ise</a:t>
            </a:r>
          </a:p>
          <a:p>
            <a:pPr>
              <a:buNone/>
            </a:pPr>
            <a:r>
              <a:rPr lang="tr-TR" dirty="0" smtClean="0"/>
              <a:t>     =90 olacağından </a:t>
            </a:r>
            <a:r>
              <a:rPr lang="tr-TR" dirty="0" err="1" smtClean="0"/>
              <a:t>cos</a:t>
            </a:r>
            <a:r>
              <a:rPr lang="tr-TR" dirty="0" smtClean="0"/>
              <a:t> 90=0 ,&lt;A,B&gt;=0 olur</a:t>
            </a:r>
          </a:p>
          <a:p>
            <a:pPr>
              <a:buNone/>
            </a:pPr>
            <a:r>
              <a:rPr lang="tr-TR" dirty="0" smtClean="0"/>
              <a:t>Örnek=&gt; A  =  B ise A(1,0,0) ise B(a,3,6) ise a=?</a:t>
            </a:r>
          </a:p>
          <a:p>
            <a:pPr>
              <a:buNone/>
            </a:pPr>
            <a:r>
              <a:rPr lang="tr-TR" u="sng" dirty="0" smtClean="0"/>
              <a:t>çözüm</a:t>
            </a:r>
            <a:r>
              <a:rPr lang="tr-TR" dirty="0" smtClean="0"/>
              <a:t>=&gt;  0 =1.a+3.0+6.0=&gt;a=0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643050"/>
            <a:ext cx="300039" cy="40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714620"/>
            <a:ext cx="214314" cy="446488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2786058"/>
            <a:ext cx="323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357562"/>
            <a:ext cx="214314" cy="446488"/>
          </a:xfrm>
          <a:prstGeom prst="rect">
            <a:avLst/>
          </a:prstGeom>
          <a:noFill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3929066"/>
            <a:ext cx="323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0790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49418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0988" y="257174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35434" y="257174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2571744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78508" y="2643182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9946" y="321468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3214686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37861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37861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37861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9946" y="3786190"/>
            <a:ext cx="36512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80"/>
                            </p:stCondLst>
                            <p:childTnLst>
                              <p:par>
                                <p:cTn id="2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80"/>
                            </p:stCondLst>
                            <p:childTnLst>
                              <p:par>
                                <p:cTn id="8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380"/>
                            </p:stCondLst>
                            <p:childTnLst>
                              <p:par>
                                <p:cTn id="11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880"/>
                            </p:stCondLst>
                            <p:childTnLst>
                              <p:par>
                                <p:cTn id="15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380"/>
                            </p:stCondLst>
                            <p:childTnLst>
                              <p:par>
                                <p:cTn id="16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513</TotalTime>
  <Words>886</Words>
  <PresentationFormat>Ekran Gösterisi (4:3)</PresentationFormat>
  <Paragraphs>189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Gezinti</vt:lpstr>
      <vt:lpstr>Slayt 1</vt:lpstr>
      <vt:lpstr>UZAYDA     VEKTÖRLER</vt:lpstr>
      <vt:lpstr>Slayt 3</vt:lpstr>
      <vt:lpstr>Slayt 4</vt:lpstr>
      <vt:lpstr>Slayt 5</vt:lpstr>
      <vt:lpstr>İKİ VEKTÖRÜN PARELELLİĞİ</vt:lpstr>
      <vt:lpstr>VEKTÖRLERİN LİNEER BİRLEŞİMİ</vt:lpstr>
      <vt:lpstr>VEKTÖRLERİN SKALEL ÇARPIMI</vt:lpstr>
      <vt:lpstr>İKİ VEKTÖR ARSINDAKİ AÇI</vt:lpstr>
      <vt:lpstr>Slayt 10</vt:lpstr>
      <vt:lpstr>UZAYDA DOĞRU ve DÜZLEM</vt:lpstr>
      <vt:lpstr>Slayt 12</vt:lpstr>
      <vt:lpstr>Slayt 13</vt:lpstr>
      <vt:lpstr>SORULAR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GEOMETRİ PERFORMANS ÖDEVİ</dc:title>
  <dc:creator>zelal</dc:creator>
  <cp:lastModifiedBy>zelal</cp:lastModifiedBy>
  <cp:revision>55</cp:revision>
  <dcterms:created xsi:type="dcterms:W3CDTF">2013-05-23T17:16:15Z</dcterms:created>
  <dcterms:modified xsi:type="dcterms:W3CDTF">2013-05-24T09:15:05Z</dcterms:modified>
</cp:coreProperties>
</file>