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4" r:id="rId1"/>
  </p:sldMasterIdLst>
  <p:notesMasterIdLst>
    <p:notesMasterId r:id="rId26"/>
  </p:notesMasterIdLst>
  <p:sldIdLst>
    <p:sldId id="282" r:id="rId2"/>
    <p:sldId id="256"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rsayılan Bölüm" id="{13BFB441-40B0-407B-9326-926F62C2EA12}">
          <p14:sldIdLst>
            <p14:sldId id="282"/>
            <p14:sldId id="256"/>
            <p14:sldId id="258"/>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71" autoAdjust="0"/>
  </p:normalViewPr>
  <p:slideViewPr>
    <p:cSldViewPr>
      <p:cViewPr varScale="1">
        <p:scale>
          <a:sx n="70" d="100"/>
          <a:sy n="70" d="100"/>
        </p:scale>
        <p:origin x="-516" y="-72"/>
      </p:cViewPr>
      <p:guideLst>
        <p:guide orient="horz" pos="2160"/>
        <p:guide pos="2880"/>
      </p:guideLst>
    </p:cSldViewPr>
  </p:slideViewPr>
  <p:outlineViewPr>
    <p:cViewPr>
      <p:scale>
        <a:sx n="33" d="100"/>
        <a:sy n="33" d="100"/>
      </p:scale>
      <p:origin x="0" y="4381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4CCF47-D7EB-46A2-A4B5-2E62BA812287}" type="datetimeFigureOut">
              <a:rPr lang="tr-TR" smtClean="0"/>
              <a:t>10.08.2012</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826C4A-3C88-4CD8-85FE-4A1FD5DDA13B}" type="slidenum">
              <a:rPr lang="tr-TR" smtClean="0"/>
              <a:t>‹#›</a:t>
            </a:fld>
            <a:endParaRPr lang="tr-TR"/>
          </a:p>
        </p:txBody>
      </p:sp>
    </p:spTree>
    <p:extLst>
      <p:ext uri="{BB962C8B-B14F-4D97-AF65-F5344CB8AC3E}">
        <p14:creationId xmlns:p14="http://schemas.microsoft.com/office/powerpoint/2010/main" val="13827921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dirty="0" smtClean="0"/>
              <a:t>Önemli</a:t>
            </a:r>
            <a:r>
              <a:rPr lang="tr-TR" baseline="0" dirty="0" smtClean="0"/>
              <a:t> Bazı Kavramlar Ve Tanımlar</a:t>
            </a:r>
          </a:p>
        </p:txBody>
      </p:sp>
      <p:sp>
        <p:nvSpPr>
          <p:cNvPr id="4" name="Slayt Numarası Yer Tutucusu 3"/>
          <p:cNvSpPr>
            <a:spLocks noGrp="1"/>
          </p:cNvSpPr>
          <p:nvPr>
            <p:ph type="sldNum" sz="quarter" idx="10"/>
          </p:nvPr>
        </p:nvSpPr>
        <p:spPr/>
        <p:txBody>
          <a:bodyPr/>
          <a:lstStyle/>
          <a:p>
            <a:fld id="{F5826C4A-3C88-4CD8-85FE-4A1FD5DDA13B}" type="slidenum">
              <a:rPr lang="tr-TR" smtClean="0"/>
              <a:t>3</a:t>
            </a:fld>
            <a:endParaRPr lang="tr-TR"/>
          </a:p>
        </p:txBody>
      </p:sp>
    </p:spTree>
    <p:extLst>
      <p:ext uri="{BB962C8B-B14F-4D97-AF65-F5344CB8AC3E}">
        <p14:creationId xmlns:p14="http://schemas.microsoft.com/office/powerpoint/2010/main" val="2409288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F5826C4A-3C88-4CD8-85FE-4A1FD5DDA13B}" type="slidenum">
              <a:rPr lang="tr-TR" smtClean="0"/>
              <a:t>11</a:t>
            </a:fld>
            <a:endParaRPr lang="tr-TR"/>
          </a:p>
        </p:txBody>
      </p:sp>
    </p:spTree>
    <p:extLst>
      <p:ext uri="{BB962C8B-B14F-4D97-AF65-F5344CB8AC3E}">
        <p14:creationId xmlns:p14="http://schemas.microsoft.com/office/powerpoint/2010/main" val="32001194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FFF27995-D7E1-4E3B-8DD6-08FCA371DA14}" type="datetime1">
              <a:rPr lang="tr-TR" smtClean="0"/>
              <a:t>10.08.2012</a:t>
            </a:fld>
            <a:endParaRPr lang="tr-TR"/>
          </a:p>
        </p:txBody>
      </p:sp>
      <p:sp>
        <p:nvSpPr>
          <p:cNvPr id="5" name="Altbilgi Yer Tutucusu 4"/>
          <p:cNvSpPr>
            <a:spLocks noGrp="1"/>
          </p:cNvSpPr>
          <p:nvPr>
            <p:ph type="ftr" sz="quarter" idx="11"/>
          </p:nvPr>
        </p:nvSpPr>
        <p:spPr/>
        <p:txBody>
          <a:bodyPr/>
          <a:lstStyle/>
          <a:p>
            <a:r>
              <a:rPr lang="tr-TR" smtClean="0"/>
              <a:t>www.globalders.com</a:t>
            </a:r>
            <a:endParaRPr lang="tr-TR"/>
          </a:p>
        </p:txBody>
      </p:sp>
      <p:sp>
        <p:nvSpPr>
          <p:cNvPr id="6" name="Slayt Numarası Yer Tutucusu 5"/>
          <p:cNvSpPr>
            <a:spLocks noGrp="1"/>
          </p:cNvSpPr>
          <p:nvPr>
            <p:ph type="sldNum" sz="quarter" idx="12"/>
          </p:nvPr>
        </p:nvSpPr>
        <p:spPr/>
        <p:txBody>
          <a:bodyPr/>
          <a:lstStyle/>
          <a:p>
            <a:fld id="{0F94C28D-5FC5-4D7A-ACEE-D07861970B01}" type="slidenum">
              <a:rPr lang="tr-TR" smtClean="0"/>
              <a:t>‹#›</a:t>
            </a:fld>
            <a:endParaRPr lang="tr-TR"/>
          </a:p>
        </p:txBody>
      </p:sp>
    </p:spTree>
    <p:extLst>
      <p:ext uri="{BB962C8B-B14F-4D97-AF65-F5344CB8AC3E}">
        <p14:creationId xmlns:p14="http://schemas.microsoft.com/office/powerpoint/2010/main" val="1326380756"/>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laser.wav"/>
          </p:stSnd>
        </p:sndAc>
      </p:transition>
    </mc:Choice>
    <mc:Fallback xmlns="">
      <p:transition spd="slow">
        <p:fade/>
        <p:sndAc>
          <p:stSnd>
            <p:snd r:embed="rId3" name="laser.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48373042-3940-45CC-8C5E-26377DAEBA88}" type="datetime1">
              <a:rPr lang="tr-TR" smtClean="0"/>
              <a:t>10.08.2012</a:t>
            </a:fld>
            <a:endParaRPr lang="tr-TR"/>
          </a:p>
        </p:txBody>
      </p:sp>
      <p:sp>
        <p:nvSpPr>
          <p:cNvPr id="5" name="Altbilgi Yer Tutucusu 4"/>
          <p:cNvSpPr>
            <a:spLocks noGrp="1"/>
          </p:cNvSpPr>
          <p:nvPr>
            <p:ph type="ftr" sz="quarter" idx="11"/>
          </p:nvPr>
        </p:nvSpPr>
        <p:spPr/>
        <p:txBody>
          <a:bodyPr/>
          <a:lstStyle/>
          <a:p>
            <a:r>
              <a:rPr lang="tr-TR" smtClean="0"/>
              <a:t>www.globalders.com</a:t>
            </a:r>
            <a:endParaRPr lang="tr-TR"/>
          </a:p>
        </p:txBody>
      </p:sp>
      <p:sp>
        <p:nvSpPr>
          <p:cNvPr id="6" name="Slayt Numarası Yer Tutucusu 5"/>
          <p:cNvSpPr>
            <a:spLocks noGrp="1"/>
          </p:cNvSpPr>
          <p:nvPr>
            <p:ph type="sldNum" sz="quarter" idx="12"/>
          </p:nvPr>
        </p:nvSpPr>
        <p:spPr/>
        <p:txBody>
          <a:bodyPr/>
          <a:lstStyle/>
          <a:p>
            <a:fld id="{0F94C28D-5FC5-4D7A-ACEE-D07861970B01}" type="slidenum">
              <a:rPr lang="tr-TR" smtClean="0"/>
              <a:t>‹#›</a:t>
            </a:fld>
            <a:endParaRPr lang="tr-TR"/>
          </a:p>
        </p:txBody>
      </p:sp>
    </p:spTree>
    <p:extLst>
      <p:ext uri="{BB962C8B-B14F-4D97-AF65-F5344CB8AC3E}">
        <p14:creationId xmlns:p14="http://schemas.microsoft.com/office/powerpoint/2010/main" val="3083931372"/>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laser.wav"/>
          </p:stSnd>
        </p:sndAc>
      </p:transition>
    </mc:Choice>
    <mc:Fallback xmlns="">
      <p:transition spd="slow">
        <p:fade/>
        <p:sndAc>
          <p:stSnd>
            <p:snd r:embed="rId3" name="laser.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EBB99D12-55FB-4131-BACB-36B10F21CCD2}" type="datetime1">
              <a:rPr lang="tr-TR" smtClean="0"/>
              <a:t>10.08.2012</a:t>
            </a:fld>
            <a:endParaRPr lang="tr-TR"/>
          </a:p>
        </p:txBody>
      </p:sp>
      <p:sp>
        <p:nvSpPr>
          <p:cNvPr id="5" name="Altbilgi Yer Tutucusu 4"/>
          <p:cNvSpPr>
            <a:spLocks noGrp="1"/>
          </p:cNvSpPr>
          <p:nvPr>
            <p:ph type="ftr" sz="quarter" idx="11"/>
          </p:nvPr>
        </p:nvSpPr>
        <p:spPr/>
        <p:txBody>
          <a:bodyPr/>
          <a:lstStyle/>
          <a:p>
            <a:r>
              <a:rPr lang="tr-TR" smtClean="0"/>
              <a:t>www.globalders.com</a:t>
            </a:r>
            <a:endParaRPr lang="tr-TR"/>
          </a:p>
        </p:txBody>
      </p:sp>
      <p:sp>
        <p:nvSpPr>
          <p:cNvPr id="6" name="Slayt Numarası Yer Tutucusu 5"/>
          <p:cNvSpPr>
            <a:spLocks noGrp="1"/>
          </p:cNvSpPr>
          <p:nvPr>
            <p:ph type="sldNum" sz="quarter" idx="12"/>
          </p:nvPr>
        </p:nvSpPr>
        <p:spPr/>
        <p:txBody>
          <a:bodyPr/>
          <a:lstStyle/>
          <a:p>
            <a:fld id="{0F94C28D-5FC5-4D7A-ACEE-D07861970B01}" type="slidenum">
              <a:rPr lang="tr-TR" smtClean="0"/>
              <a:t>‹#›</a:t>
            </a:fld>
            <a:endParaRPr lang="tr-TR"/>
          </a:p>
        </p:txBody>
      </p:sp>
    </p:spTree>
    <p:extLst>
      <p:ext uri="{BB962C8B-B14F-4D97-AF65-F5344CB8AC3E}">
        <p14:creationId xmlns:p14="http://schemas.microsoft.com/office/powerpoint/2010/main" val="2044126797"/>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laser.wav"/>
          </p:stSnd>
        </p:sndAc>
      </p:transition>
    </mc:Choice>
    <mc:Fallback xmlns="">
      <p:transition spd="slow">
        <p:fade/>
        <p:sndAc>
          <p:stSnd>
            <p:snd r:embed="rId3" name="laser.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DCF9AA6A-F4A8-4BA6-A983-19847544E3AA}" type="datetime1">
              <a:rPr lang="tr-TR" smtClean="0"/>
              <a:t>10.08.2012</a:t>
            </a:fld>
            <a:endParaRPr lang="tr-TR"/>
          </a:p>
        </p:txBody>
      </p:sp>
      <p:sp>
        <p:nvSpPr>
          <p:cNvPr id="5" name="Altbilgi Yer Tutucusu 4"/>
          <p:cNvSpPr>
            <a:spLocks noGrp="1"/>
          </p:cNvSpPr>
          <p:nvPr>
            <p:ph type="ftr" sz="quarter" idx="11"/>
          </p:nvPr>
        </p:nvSpPr>
        <p:spPr/>
        <p:txBody>
          <a:bodyPr/>
          <a:lstStyle/>
          <a:p>
            <a:r>
              <a:rPr lang="tr-TR" smtClean="0"/>
              <a:t>www.globalders.com</a:t>
            </a:r>
            <a:endParaRPr lang="tr-TR"/>
          </a:p>
        </p:txBody>
      </p:sp>
      <p:sp>
        <p:nvSpPr>
          <p:cNvPr id="6" name="Slayt Numarası Yer Tutucusu 5"/>
          <p:cNvSpPr>
            <a:spLocks noGrp="1"/>
          </p:cNvSpPr>
          <p:nvPr>
            <p:ph type="sldNum" sz="quarter" idx="12"/>
          </p:nvPr>
        </p:nvSpPr>
        <p:spPr/>
        <p:txBody>
          <a:bodyPr/>
          <a:lstStyle/>
          <a:p>
            <a:fld id="{0F94C28D-5FC5-4D7A-ACEE-D07861970B01}" type="slidenum">
              <a:rPr lang="tr-TR" smtClean="0"/>
              <a:t>‹#›</a:t>
            </a:fld>
            <a:endParaRPr lang="tr-TR"/>
          </a:p>
        </p:txBody>
      </p:sp>
    </p:spTree>
    <p:extLst>
      <p:ext uri="{BB962C8B-B14F-4D97-AF65-F5344CB8AC3E}">
        <p14:creationId xmlns:p14="http://schemas.microsoft.com/office/powerpoint/2010/main" val="4233301906"/>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laser.wav"/>
          </p:stSnd>
        </p:sndAc>
      </p:transition>
    </mc:Choice>
    <mc:Fallback xmlns="">
      <p:transition spd="slow">
        <p:fade/>
        <p:sndAc>
          <p:stSnd>
            <p:snd r:embed="rId3" name="laser.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8F6A98D1-4E24-466B-8B97-7BCE9344E8FA}" type="datetime1">
              <a:rPr lang="tr-TR" smtClean="0"/>
              <a:t>10.08.2012</a:t>
            </a:fld>
            <a:endParaRPr lang="tr-TR"/>
          </a:p>
        </p:txBody>
      </p:sp>
      <p:sp>
        <p:nvSpPr>
          <p:cNvPr id="5" name="Altbilgi Yer Tutucusu 4"/>
          <p:cNvSpPr>
            <a:spLocks noGrp="1"/>
          </p:cNvSpPr>
          <p:nvPr>
            <p:ph type="ftr" sz="quarter" idx="11"/>
          </p:nvPr>
        </p:nvSpPr>
        <p:spPr/>
        <p:txBody>
          <a:bodyPr/>
          <a:lstStyle/>
          <a:p>
            <a:r>
              <a:rPr lang="tr-TR" smtClean="0"/>
              <a:t>www.globalders.com</a:t>
            </a:r>
            <a:endParaRPr lang="tr-TR"/>
          </a:p>
        </p:txBody>
      </p:sp>
      <p:sp>
        <p:nvSpPr>
          <p:cNvPr id="6" name="Slayt Numarası Yer Tutucusu 5"/>
          <p:cNvSpPr>
            <a:spLocks noGrp="1"/>
          </p:cNvSpPr>
          <p:nvPr>
            <p:ph type="sldNum" sz="quarter" idx="12"/>
          </p:nvPr>
        </p:nvSpPr>
        <p:spPr/>
        <p:txBody>
          <a:bodyPr/>
          <a:lstStyle/>
          <a:p>
            <a:fld id="{0F94C28D-5FC5-4D7A-ACEE-D07861970B01}" type="slidenum">
              <a:rPr lang="tr-TR" smtClean="0"/>
              <a:t>‹#›</a:t>
            </a:fld>
            <a:endParaRPr lang="tr-TR"/>
          </a:p>
        </p:txBody>
      </p:sp>
    </p:spTree>
    <p:extLst>
      <p:ext uri="{BB962C8B-B14F-4D97-AF65-F5344CB8AC3E}">
        <p14:creationId xmlns:p14="http://schemas.microsoft.com/office/powerpoint/2010/main" val="718406545"/>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laser.wav"/>
          </p:stSnd>
        </p:sndAc>
      </p:transition>
    </mc:Choice>
    <mc:Fallback xmlns="">
      <p:transition spd="slow">
        <p:fade/>
        <p:sndAc>
          <p:stSnd>
            <p:snd r:embed="rId3" name="laser.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7DAF1196-81BA-4F01-B8B2-4B23A16EFF75}" type="datetime1">
              <a:rPr lang="tr-TR" smtClean="0"/>
              <a:t>10.08.2012</a:t>
            </a:fld>
            <a:endParaRPr lang="tr-TR"/>
          </a:p>
        </p:txBody>
      </p:sp>
      <p:sp>
        <p:nvSpPr>
          <p:cNvPr id="6" name="Altbilgi Yer Tutucusu 5"/>
          <p:cNvSpPr>
            <a:spLocks noGrp="1"/>
          </p:cNvSpPr>
          <p:nvPr>
            <p:ph type="ftr" sz="quarter" idx="11"/>
          </p:nvPr>
        </p:nvSpPr>
        <p:spPr/>
        <p:txBody>
          <a:bodyPr/>
          <a:lstStyle/>
          <a:p>
            <a:r>
              <a:rPr lang="tr-TR" smtClean="0"/>
              <a:t>www.globalders.com</a:t>
            </a:r>
            <a:endParaRPr lang="tr-TR"/>
          </a:p>
        </p:txBody>
      </p:sp>
      <p:sp>
        <p:nvSpPr>
          <p:cNvPr id="7" name="Slayt Numarası Yer Tutucusu 6"/>
          <p:cNvSpPr>
            <a:spLocks noGrp="1"/>
          </p:cNvSpPr>
          <p:nvPr>
            <p:ph type="sldNum" sz="quarter" idx="12"/>
          </p:nvPr>
        </p:nvSpPr>
        <p:spPr/>
        <p:txBody>
          <a:bodyPr/>
          <a:lstStyle/>
          <a:p>
            <a:fld id="{0F94C28D-5FC5-4D7A-ACEE-D07861970B01}" type="slidenum">
              <a:rPr lang="tr-TR" smtClean="0"/>
              <a:t>‹#›</a:t>
            </a:fld>
            <a:endParaRPr lang="tr-TR"/>
          </a:p>
        </p:txBody>
      </p:sp>
    </p:spTree>
    <p:extLst>
      <p:ext uri="{BB962C8B-B14F-4D97-AF65-F5344CB8AC3E}">
        <p14:creationId xmlns:p14="http://schemas.microsoft.com/office/powerpoint/2010/main" val="1998356524"/>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laser.wav"/>
          </p:stSnd>
        </p:sndAc>
      </p:transition>
    </mc:Choice>
    <mc:Fallback xmlns="">
      <p:transition spd="slow">
        <p:fade/>
        <p:sndAc>
          <p:stSnd>
            <p:snd r:embed="rId3" name="laser.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38D79BE3-A808-4D38-8060-ABEFBC011685}" type="datetime1">
              <a:rPr lang="tr-TR" smtClean="0"/>
              <a:t>10.08.2012</a:t>
            </a:fld>
            <a:endParaRPr lang="tr-TR"/>
          </a:p>
        </p:txBody>
      </p:sp>
      <p:sp>
        <p:nvSpPr>
          <p:cNvPr id="8" name="Altbilgi Yer Tutucusu 7"/>
          <p:cNvSpPr>
            <a:spLocks noGrp="1"/>
          </p:cNvSpPr>
          <p:nvPr>
            <p:ph type="ftr" sz="quarter" idx="11"/>
          </p:nvPr>
        </p:nvSpPr>
        <p:spPr/>
        <p:txBody>
          <a:bodyPr/>
          <a:lstStyle/>
          <a:p>
            <a:r>
              <a:rPr lang="tr-TR" smtClean="0"/>
              <a:t>www.globalders.com</a:t>
            </a:r>
            <a:endParaRPr lang="tr-TR"/>
          </a:p>
        </p:txBody>
      </p:sp>
      <p:sp>
        <p:nvSpPr>
          <p:cNvPr id="9" name="Slayt Numarası Yer Tutucusu 8"/>
          <p:cNvSpPr>
            <a:spLocks noGrp="1"/>
          </p:cNvSpPr>
          <p:nvPr>
            <p:ph type="sldNum" sz="quarter" idx="12"/>
          </p:nvPr>
        </p:nvSpPr>
        <p:spPr/>
        <p:txBody>
          <a:bodyPr/>
          <a:lstStyle/>
          <a:p>
            <a:fld id="{0F94C28D-5FC5-4D7A-ACEE-D07861970B01}" type="slidenum">
              <a:rPr lang="tr-TR" smtClean="0"/>
              <a:t>‹#›</a:t>
            </a:fld>
            <a:endParaRPr lang="tr-TR"/>
          </a:p>
        </p:txBody>
      </p:sp>
    </p:spTree>
    <p:extLst>
      <p:ext uri="{BB962C8B-B14F-4D97-AF65-F5344CB8AC3E}">
        <p14:creationId xmlns:p14="http://schemas.microsoft.com/office/powerpoint/2010/main" val="1599761667"/>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laser.wav"/>
          </p:stSnd>
        </p:sndAc>
      </p:transition>
    </mc:Choice>
    <mc:Fallback xmlns="">
      <p:transition spd="slow">
        <p:fade/>
        <p:sndAc>
          <p:stSnd>
            <p:snd r:embed="rId3" name="laser.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50C1081B-75B9-451D-9628-40F428B662E7}" type="datetime1">
              <a:rPr lang="tr-TR" smtClean="0"/>
              <a:t>10.08.2012</a:t>
            </a:fld>
            <a:endParaRPr lang="tr-TR"/>
          </a:p>
        </p:txBody>
      </p:sp>
      <p:sp>
        <p:nvSpPr>
          <p:cNvPr id="4" name="Altbilgi Yer Tutucusu 3"/>
          <p:cNvSpPr>
            <a:spLocks noGrp="1"/>
          </p:cNvSpPr>
          <p:nvPr>
            <p:ph type="ftr" sz="quarter" idx="11"/>
          </p:nvPr>
        </p:nvSpPr>
        <p:spPr/>
        <p:txBody>
          <a:bodyPr/>
          <a:lstStyle/>
          <a:p>
            <a:r>
              <a:rPr lang="tr-TR" smtClean="0"/>
              <a:t>www.globalders.com</a:t>
            </a:r>
            <a:endParaRPr lang="tr-TR"/>
          </a:p>
        </p:txBody>
      </p:sp>
      <p:sp>
        <p:nvSpPr>
          <p:cNvPr id="5" name="Slayt Numarası Yer Tutucusu 4"/>
          <p:cNvSpPr>
            <a:spLocks noGrp="1"/>
          </p:cNvSpPr>
          <p:nvPr>
            <p:ph type="sldNum" sz="quarter" idx="12"/>
          </p:nvPr>
        </p:nvSpPr>
        <p:spPr/>
        <p:txBody>
          <a:bodyPr/>
          <a:lstStyle/>
          <a:p>
            <a:fld id="{0F94C28D-5FC5-4D7A-ACEE-D07861970B01}" type="slidenum">
              <a:rPr lang="tr-TR" smtClean="0"/>
              <a:t>‹#›</a:t>
            </a:fld>
            <a:endParaRPr lang="tr-TR"/>
          </a:p>
        </p:txBody>
      </p:sp>
    </p:spTree>
    <p:extLst>
      <p:ext uri="{BB962C8B-B14F-4D97-AF65-F5344CB8AC3E}">
        <p14:creationId xmlns:p14="http://schemas.microsoft.com/office/powerpoint/2010/main" val="890101775"/>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laser.wav"/>
          </p:stSnd>
        </p:sndAc>
      </p:transition>
    </mc:Choice>
    <mc:Fallback xmlns="">
      <p:transition spd="slow">
        <p:fade/>
        <p:sndAc>
          <p:stSnd>
            <p:snd r:embed="rId3" name="laser.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4E483BA4-C845-4A3B-B576-60065D0DAC4D}" type="datetime1">
              <a:rPr lang="tr-TR" smtClean="0"/>
              <a:t>10.08.2012</a:t>
            </a:fld>
            <a:endParaRPr lang="tr-TR"/>
          </a:p>
        </p:txBody>
      </p:sp>
      <p:sp>
        <p:nvSpPr>
          <p:cNvPr id="3" name="Altbilgi Yer Tutucusu 2"/>
          <p:cNvSpPr>
            <a:spLocks noGrp="1"/>
          </p:cNvSpPr>
          <p:nvPr>
            <p:ph type="ftr" sz="quarter" idx="11"/>
          </p:nvPr>
        </p:nvSpPr>
        <p:spPr/>
        <p:txBody>
          <a:bodyPr/>
          <a:lstStyle/>
          <a:p>
            <a:r>
              <a:rPr lang="tr-TR" smtClean="0"/>
              <a:t>www.globalders.com</a:t>
            </a:r>
            <a:endParaRPr lang="tr-TR"/>
          </a:p>
        </p:txBody>
      </p:sp>
      <p:sp>
        <p:nvSpPr>
          <p:cNvPr id="4" name="Slayt Numarası Yer Tutucusu 3"/>
          <p:cNvSpPr>
            <a:spLocks noGrp="1"/>
          </p:cNvSpPr>
          <p:nvPr>
            <p:ph type="sldNum" sz="quarter" idx="12"/>
          </p:nvPr>
        </p:nvSpPr>
        <p:spPr/>
        <p:txBody>
          <a:bodyPr/>
          <a:lstStyle/>
          <a:p>
            <a:fld id="{0F94C28D-5FC5-4D7A-ACEE-D07861970B01}" type="slidenum">
              <a:rPr lang="tr-TR" smtClean="0"/>
              <a:t>‹#›</a:t>
            </a:fld>
            <a:endParaRPr lang="tr-TR"/>
          </a:p>
        </p:txBody>
      </p:sp>
    </p:spTree>
    <p:extLst>
      <p:ext uri="{BB962C8B-B14F-4D97-AF65-F5344CB8AC3E}">
        <p14:creationId xmlns:p14="http://schemas.microsoft.com/office/powerpoint/2010/main" val="825653011"/>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laser.wav"/>
          </p:stSnd>
        </p:sndAc>
      </p:transition>
    </mc:Choice>
    <mc:Fallback xmlns="">
      <p:transition spd="slow">
        <p:fade/>
        <p:sndAc>
          <p:stSnd>
            <p:snd r:embed="rId3" name="laser.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DD667C8F-08F1-4487-B240-46EDF7932785}" type="datetime1">
              <a:rPr lang="tr-TR" smtClean="0"/>
              <a:t>10.08.2012</a:t>
            </a:fld>
            <a:endParaRPr lang="tr-TR"/>
          </a:p>
        </p:txBody>
      </p:sp>
      <p:sp>
        <p:nvSpPr>
          <p:cNvPr id="6" name="Altbilgi Yer Tutucusu 5"/>
          <p:cNvSpPr>
            <a:spLocks noGrp="1"/>
          </p:cNvSpPr>
          <p:nvPr>
            <p:ph type="ftr" sz="quarter" idx="11"/>
          </p:nvPr>
        </p:nvSpPr>
        <p:spPr/>
        <p:txBody>
          <a:bodyPr/>
          <a:lstStyle/>
          <a:p>
            <a:r>
              <a:rPr lang="tr-TR" smtClean="0"/>
              <a:t>www.globalders.com</a:t>
            </a:r>
            <a:endParaRPr lang="tr-TR"/>
          </a:p>
        </p:txBody>
      </p:sp>
      <p:sp>
        <p:nvSpPr>
          <p:cNvPr id="7" name="Slayt Numarası Yer Tutucusu 6"/>
          <p:cNvSpPr>
            <a:spLocks noGrp="1"/>
          </p:cNvSpPr>
          <p:nvPr>
            <p:ph type="sldNum" sz="quarter" idx="12"/>
          </p:nvPr>
        </p:nvSpPr>
        <p:spPr/>
        <p:txBody>
          <a:bodyPr/>
          <a:lstStyle/>
          <a:p>
            <a:fld id="{0F94C28D-5FC5-4D7A-ACEE-D07861970B01}" type="slidenum">
              <a:rPr lang="tr-TR" smtClean="0"/>
              <a:t>‹#›</a:t>
            </a:fld>
            <a:endParaRPr lang="tr-TR"/>
          </a:p>
        </p:txBody>
      </p:sp>
    </p:spTree>
    <p:extLst>
      <p:ext uri="{BB962C8B-B14F-4D97-AF65-F5344CB8AC3E}">
        <p14:creationId xmlns:p14="http://schemas.microsoft.com/office/powerpoint/2010/main" val="1427175395"/>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laser.wav"/>
          </p:stSnd>
        </p:sndAc>
      </p:transition>
    </mc:Choice>
    <mc:Fallback xmlns="">
      <p:transition spd="slow">
        <p:fade/>
        <p:sndAc>
          <p:stSnd>
            <p:snd r:embed="rId3" name="laser.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EAF0E28E-40EB-4B7E-ACE8-A62866B3DD8E}" type="datetime1">
              <a:rPr lang="tr-TR" smtClean="0"/>
              <a:t>10.08.2012</a:t>
            </a:fld>
            <a:endParaRPr lang="tr-TR"/>
          </a:p>
        </p:txBody>
      </p:sp>
      <p:sp>
        <p:nvSpPr>
          <p:cNvPr id="6" name="Altbilgi Yer Tutucusu 5"/>
          <p:cNvSpPr>
            <a:spLocks noGrp="1"/>
          </p:cNvSpPr>
          <p:nvPr>
            <p:ph type="ftr" sz="quarter" idx="11"/>
          </p:nvPr>
        </p:nvSpPr>
        <p:spPr/>
        <p:txBody>
          <a:bodyPr/>
          <a:lstStyle/>
          <a:p>
            <a:r>
              <a:rPr lang="tr-TR" smtClean="0"/>
              <a:t>www.globalders.com</a:t>
            </a:r>
            <a:endParaRPr lang="tr-TR"/>
          </a:p>
        </p:txBody>
      </p:sp>
      <p:sp>
        <p:nvSpPr>
          <p:cNvPr id="7" name="Slayt Numarası Yer Tutucusu 6"/>
          <p:cNvSpPr>
            <a:spLocks noGrp="1"/>
          </p:cNvSpPr>
          <p:nvPr>
            <p:ph type="sldNum" sz="quarter" idx="12"/>
          </p:nvPr>
        </p:nvSpPr>
        <p:spPr/>
        <p:txBody>
          <a:bodyPr/>
          <a:lstStyle/>
          <a:p>
            <a:fld id="{0F94C28D-5FC5-4D7A-ACEE-D07861970B01}" type="slidenum">
              <a:rPr lang="tr-TR" smtClean="0"/>
              <a:t>‹#›</a:t>
            </a:fld>
            <a:endParaRPr lang="tr-TR"/>
          </a:p>
        </p:txBody>
      </p:sp>
    </p:spTree>
    <p:extLst>
      <p:ext uri="{BB962C8B-B14F-4D97-AF65-F5344CB8AC3E}">
        <p14:creationId xmlns:p14="http://schemas.microsoft.com/office/powerpoint/2010/main" val="3229762397"/>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1" name="laser.wav"/>
          </p:stSnd>
        </p:sndAc>
      </p:transition>
    </mc:Choice>
    <mc:Fallback xmlns="">
      <p:transition spd="slow">
        <p:fade/>
        <p:sndAc>
          <p:stSnd>
            <p:snd r:embed="rId3" name="laser.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927C95-5AA0-4EC0-A33B-D0EBBA60EC15}" type="datetime1">
              <a:rPr lang="tr-TR" smtClean="0"/>
              <a:t>10.08.2012</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tr-TR" smtClean="0"/>
              <a:t>www.globalders.com</a:t>
            </a:r>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94C28D-5FC5-4D7A-ACEE-D07861970B01}" type="slidenum">
              <a:rPr lang="tr-TR" smtClean="0"/>
              <a:t>‹#›</a:t>
            </a:fld>
            <a:endParaRPr lang="tr-TR"/>
          </a:p>
        </p:txBody>
      </p:sp>
    </p:spTree>
    <p:extLst>
      <p:ext uri="{BB962C8B-B14F-4D97-AF65-F5344CB8AC3E}">
        <p14:creationId xmlns:p14="http://schemas.microsoft.com/office/powerpoint/2010/main" val="2400832839"/>
      </p:ext>
    </p:extLst>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mc:AlternateContent xmlns:mc="http://schemas.openxmlformats.org/markup-compatibility/2006" xmlns:p14="http://schemas.microsoft.com/office/powerpoint/2010/main">
    <mc:Choice Requires="p14">
      <p:transition spd="slow" p14:dur="3900">
        <p14:glitter pattern="hexagon"/>
        <p:sndAc>
          <p:stSnd>
            <p:snd r:embed="rId13" name="laser.wav"/>
          </p:stSnd>
        </p:sndAc>
      </p:transition>
    </mc:Choice>
    <mc:Fallback xmlns="">
      <p:transition spd="slow">
        <p:fade/>
        <p:sndAc>
          <p:stSnd>
            <p:snd r:embed="rId14" name="laser.wav"/>
          </p:stSnd>
        </p:sndAc>
      </p:transition>
    </mc:Fallback>
  </mc:AlternateConten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audio" Target="../media/audio1.wav"/><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bg2">
                <a:tint val="80000"/>
                <a:satMod val="300000"/>
              </a:schemeClr>
            </a:gs>
            <a:gs pos="100000">
              <a:schemeClr val="bg2">
                <a:shade val="30000"/>
                <a:satMod val="200000"/>
              </a:schemeClr>
            </a:gs>
          </a:gsLst>
          <a:path path="circle">
            <a:fillToRect l="50000" t="50000" r="50000" b="50000"/>
          </a:path>
        </a:gradFill>
        <a:effectLst/>
      </p:bgPr>
    </p:bg>
    <p:spTree>
      <p:nvGrpSpPr>
        <p:cNvPr id="1" name=""/>
        <p:cNvGrpSpPr/>
        <p:nvPr/>
      </p:nvGrpSpPr>
      <p:grpSpPr>
        <a:xfrm>
          <a:off x="0" y="0"/>
          <a:ext cx="0" cy="0"/>
          <a:chOff x="0" y="0"/>
          <a:chExt cx="0" cy="0"/>
        </a:xfrm>
      </p:grpSpPr>
      <p:pic>
        <p:nvPicPr>
          <p:cNvPr id="4" name="İçerik Yer Tutucusu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331640" y="-99392"/>
            <a:ext cx="6192688" cy="7263833"/>
          </a:xfrm>
        </p:spPr>
      </p:pic>
      <p:sp>
        <p:nvSpPr>
          <p:cNvPr id="3" name="Başlık 1"/>
          <p:cNvSpPr txBox="1">
            <a:spLocks/>
          </p:cNvSpPr>
          <p:nvPr/>
        </p:nvSpPr>
        <p:spPr>
          <a:xfrm>
            <a:off x="2627784" y="5877272"/>
            <a:ext cx="3960440" cy="792088"/>
          </a:xfrm>
          <a:prstGeom prst="rect">
            <a:avLst/>
          </a:prstGeom>
        </p:spPr>
        <p:txBody>
          <a:bodyPr vert="horz" lIns="91440" tIns="45720" rIns="91440" bIns="45720" rtlCol="0" anchor="ct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dirty="0" smtClean="0"/>
              <a:t>ÖĞRT:İ.HALİL BABAOĞLU</a:t>
            </a:r>
            <a:endParaRPr lang="tr-TR" dirty="0"/>
          </a:p>
        </p:txBody>
      </p:sp>
      <p:sp>
        <p:nvSpPr>
          <p:cNvPr id="2" name="Altbilgi Yer Tutucusu 1"/>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436822071"/>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4" name="laser.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a:t>Doğrudan İspat Yöntemi</a:t>
            </a:r>
            <a:br>
              <a:rPr lang="tr-TR" sz="2000" b="1" dirty="0"/>
            </a:br>
            <a:r>
              <a:rPr lang="tr-TR" sz="2000" b="1" dirty="0"/>
              <a:t/>
            </a:r>
            <a:br>
              <a:rPr lang="tr-TR" sz="2000" b="1" dirty="0"/>
            </a:br>
            <a:r>
              <a:rPr lang="tr-TR" sz="2000" dirty="0"/>
              <a:t>Doğrudan ispat </a:t>
            </a:r>
            <a:r>
              <a:rPr lang="tr-TR" sz="2000" dirty="0" err="1"/>
              <a:t>yönteminde,eldeki</a:t>
            </a:r>
            <a:r>
              <a:rPr lang="tr-TR" sz="2000" dirty="0"/>
              <a:t> verilerden hareket etmek suretiyle aşamalı olarak istenilen sonuca doğrudan </a:t>
            </a:r>
            <a:r>
              <a:rPr lang="tr-TR" sz="2000" dirty="0" err="1"/>
              <a:t>ulaşılır.Bir</a:t>
            </a:r>
            <a:r>
              <a:rPr lang="tr-TR" sz="2000" dirty="0"/>
              <a:t> teoremin doğrudan ispatlanması matematiksel olarak aşağıdaki gibi gösterilebilir</a:t>
            </a:r>
            <a:br>
              <a:rPr lang="tr-TR" sz="2000" dirty="0"/>
            </a:br>
            <a:r>
              <a:rPr lang="tr-TR" sz="2000" dirty="0"/>
              <a:t/>
            </a:r>
            <a:br>
              <a:rPr lang="tr-TR" sz="2000" dirty="0"/>
            </a:br>
            <a:r>
              <a:rPr lang="tr-TR" sz="2000" dirty="0"/>
              <a:t>p ve q birer önerme olmak üzere,</a:t>
            </a:r>
            <a:br>
              <a:rPr lang="tr-TR" sz="2000" dirty="0"/>
            </a:br>
            <a:r>
              <a:rPr lang="tr-TR" sz="2000" dirty="0"/>
              <a:t/>
            </a:r>
            <a:br>
              <a:rPr lang="tr-TR" sz="2000" dirty="0"/>
            </a:br>
            <a:r>
              <a:rPr lang="tr-TR" sz="2000" dirty="0"/>
              <a:t>p             q ifadesinin doğruluğu p               r</a:t>
            </a:r>
            <a:r>
              <a:rPr lang="tr-TR" sz="1000" dirty="0"/>
              <a:t>1</a:t>
            </a:r>
            <a:r>
              <a:rPr lang="tr-TR" sz="2000" dirty="0"/>
              <a:t>,r</a:t>
            </a:r>
            <a:r>
              <a:rPr lang="tr-TR" sz="1000" dirty="0"/>
              <a:t>1             </a:t>
            </a:r>
            <a:r>
              <a:rPr lang="tr-TR" sz="2000" dirty="0"/>
              <a:t>r</a:t>
            </a:r>
            <a:r>
              <a:rPr lang="tr-TR" sz="1000" dirty="0"/>
              <a:t>2</a:t>
            </a:r>
            <a:r>
              <a:rPr lang="tr-TR" sz="2000" dirty="0"/>
              <a:t>,………,</a:t>
            </a:r>
            <a:r>
              <a:rPr lang="tr-TR" sz="2000" dirty="0" err="1"/>
              <a:t>r</a:t>
            </a:r>
            <a:r>
              <a:rPr lang="tr-TR" sz="1000" dirty="0" err="1"/>
              <a:t>n</a:t>
            </a:r>
            <a:r>
              <a:rPr lang="tr-TR" sz="1000" dirty="0"/>
              <a:t>                       </a:t>
            </a:r>
            <a:r>
              <a:rPr lang="tr-TR" sz="2000" dirty="0"/>
              <a:t>q</a:t>
            </a:r>
            <a:br>
              <a:rPr lang="tr-TR" sz="2000" dirty="0"/>
            </a:br>
            <a:r>
              <a:rPr lang="tr-TR" sz="2000" dirty="0"/>
              <a:t/>
            </a:r>
            <a:br>
              <a:rPr lang="tr-TR" sz="2000" dirty="0"/>
            </a:br>
            <a:r>
              <a:rPr lang="tr-TR" sz="2000" dirty="0"/>
              <a:t>adımları izlenerek ispatlanır,</a:t>
            </a:r>
            <a:br>
              <a:rPr lang="tr-TR" sz="2000" dirty="0"/>
            </a:br>
            <a:r>
              <a:rPr lang="tr-TR" sz="2000" dirty="0"/>
              <a:t/>
            </a:r>
            <a:br>
              <a:rPr lang="tr-TR" sz="2000" dirty="0"/>
            </a:br>
            <a:r>
              <a:rPr lang="tr-TR" sz="2000" b="1" dirty="0"/>
              <a:t>Örnek:</a:t>
            </a:r>
            <a:r>
              <a:rPr lang="tr-TR" sz="2000" dirty="0"/>
              <a:t/>
            </a:r>
            <a:br>
              <a:rPr lang="tr-TR" sz="2000" dirty="0"/>
            </a:br>
            <a:r>
              <a:rPr lang="tr-TR" sz="2000" dirty="0" err="1"/>
              <a:t>Teorem:Bir</a:t>
            </a:r>
            <a:r>
              <a:rPr lang="tr-TR" sz="2000" dirty="0"/>
              <a:t> üçgenin iç açıları toplamı 180° </a:t>
            </a:r>
            <a:r>
              <a:rPr lang="tr-TR" sz="2000" dirty="0" err="1"/>
              <a:t>dir</a:t>
            </a:r>
            <a:r>
              <a:rPr lang="tr-TR" sz="2000" dirty="0"/>
              <a:t>.</a:t>
            </a:r>
            <a:br>
              <a:rPr lang="tr-TR" sz="2000" dirty="0"/>
            </a:br>
            <a:r>
              <a:rPr lang="tr-TR" sz="2000" dirty="0" err="1"/>
              <a:t>Hipotez:ABC</a:t>
            </a:r>
            <a:r>
              <a:rPr lang="tr-TR" sz="2000" dirty="0"/>
              <a:t> bir üçgendir.</a:t>
            </a:r>
            <a:br>
              <a:rPr lang="tr-TR" sz="2000" dirty="0"/>
            </a:br>
            <a:r>
              <a:rPr lang="tr-TR" sz="2000" dirty="0" err="1"/>
              <a:t>Hüküm:m</a:t>
            </a:r>
            <a:r>
              <a:rPr lang="tr-TR" sz="2000" dirty="0"/>
              <a:t>(Â) + m (B) + m(C) =180</a:t>
            </a:r>
            <a:r>
              <a:rPr lang="tr-TR" sz="2000" dirty="0" smtClean="0"/>
              <a:t>°</a:t>
            </a:r>
            <a:r>
              <a:rPr lang="tr-TR" sz="2000" dirty="0"/>
              <a:t/>
            </a:r>
            <a:br>
              <a:rPr lang="tr-TR" sz="2000" dirty="0"/>
            </a:b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endParaRPr lang="tr-TR" sz="2000" b="1" dirty="0"/>
          </a:p>
        </p:txBody>
      </p: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35286651"/>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dirty="0" smtClean="0"/>
              <a:t>İspat:</a:t>
            </a:r>
            <a:br>
              <a:rPr lang="tr-TR" sz="2000" dirty="0" smtClean="0"/>
            </a:br>
            <a:r>
              <a:rPr lang="tr-TR" sz="2000" dirty="0" smtClean="0"/>
              <a:t>                K            A            P      KP // [BC] olacak şekilde KP doğrusunun çizelim.   </a:t>
            </a:r>
            <a:r>
              <a:rPr lang="tr-TR" sz="2000" dirty="0"/>
              <a:t/>
            </a:r>
            <a:br>
              <a:rPr lang="tr-TR" sz="2000" dirty="0"/>
            </a:br>
            <a:r>
              <a:rPr lang="tr-TR" sz="2000" dirty="0" smtClean="0"/>
              <a:t/>
            </a:r>
            <a:br>
              <a:rPr lang="tr-TR" sz="2000" dirty="0" smtClean="0"/>
            </a:br>
            <a:r>
              <a:rPr lang="tr-TR" sz="2000" dirty="0" smtClean="0"/>
              <a:t>                                                      m(B)=m(KAB) (iç ters açılar)</a:t>
            </a:r>
            <a:r>
              <a:rPr lang="tr-TR" sz="2000" dirty="0"/>
              <a:t/>
            </a:r>
            <a:br>
              <a:rPr lang="tr-TR" sz="2000" dirty="0"/>
            </a:br>
            <a:r>
              <a:rPr lang="tr-TR" sz="2000" dirty="0" smtClean="0"/>
              <a:t>                                                                                                </a:t>
            </a:r>
            <a:r>
              <a:rPr lang="tr-TR" sz="2000" dirty="0"/>
              <a:t/>
            </a:r>
            <a:br>
              <a:rPr lang="tr-TR" sz="2000" dirty="0"/>
            </a:br>
            <a:r>
              <a:rPr lang="tr-TR" sz="2000" dirty="0" smtClean="0"/>
              <a:t>                                                      </a:t>
            </a:r>
            <a:r>
              <a:rPr lang="tr-TR" sz="2000" dirty="0"/>
              <a:t>m(C)=m(PAC</a:t>
            </a:r>
            <a:r>
              <a:rPr lang="tr-TR" sz="2000" dirty="0" smtClean="0"/>
              <a:t>) (iç ters açılar)</a:t>
            </a:r>
            <a:br>
              <a:rPr lang="tr-TR" sz="2000" dirty="0" smtClean="0"/>
            </a:br>
            <a:r>
              <a:rPr lang="tr-TR" sz="2000" dirty="0"/>
              <a:t/>
            </a:r>
            <a:br>
              <a:rPr lang="tr-TR" sz="2000" dirty="0"/>
            </a:br>
            <a:r>
              <a:rPr lang="tr-TR" sz="2000" dirty="0" smtClean="0"/>
              <a:t>                B                            C</a:t>
            </a:r>
            <a:br>
              <a:rPr lang="tr-TR" sz="2000" dirty="0" smtClean="0"/>
            </a:br>
            <a:r>
              <a:rPr lang="tr-TR" sz="2000" dirty="0" smtClean="0"/>
              <a:t>          </a:t>
            </a:r>
            <a:r>
              <a:rPr lang="tr-TR" sz="2000" dirty="0"/>
              <a:t/>
            </a:r>
            <a:br>
              <a:rPr lang="tr-TR" sz="2000" dirty="0"/>
            </a:br>
            <a:r>
              <a:rPr lang="tr-TR" sz="2000" dirty="0" smtClean="0"/>
              <a:t>           m(KAB)+m(BAC)+m(PAC)=180° (KAP doğru açı)</a:t>
            </a:r>
            <a:r>
              <a:rPr lang="tr-TR" sz="2000" dirty="0"/>
              <a:t/>
            </a:r>
            <a:br>
              <a:rPr lang="tr-TR" sz="2000" dirty="0"/>
            </a:br>
            <a:r>
              <a:rPr lang="tr-TR" sz="2000" dirty="0" smtClean="0"/>
              <a:t>           O halde, m(Â)+m(B)+m(C)=180° olur.</a:t>
            </a:r>
            <a:br>
              <a:rPr lang="tr-TR" sz="2000" dirty="0" smtClean="0"/>
            </a:br>
            <a:r>
              <a:rPr lang="tr-TR" sz="2000" dirty="0"/>
              <a:t/>
            </a:r>
            <a:br>
              <a:rPr lang="tr-TR" sz="2000" dirty="0"/>
            </a:br>
            <a:r>
              <a:rPr lang="tr-TR" sz="2000" dirty="0" smtClean="0"/>
              <a:t/>
            </a:r>
            <a:br>
              <a:rPr lang="tr-TR" sz="2000" dirty="0" smtClean="0"/>
            </a:br>
            <a:r>
              <a:rPr lang="tr-TR" sz="2000" dirty="0" smtClean="0"/>
              <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a:r>
            <a:br>
              <a:rPr lang="tr-TR" sz="2000" dirty="0" smtClean="0"/>
            </a:br>
            <a:endParaRPr lang="tr-TR" sz="2000" dirty="0"/>
          </a:p>
        </p:txBody>
      </p:sp>
      <p:sp>
        <p:nvSpPr>
          <p:cNvPr id="3" name="İkizkenar Üçgen 2"/>
          <p:cNvSpPr/>
          <p:nvPr/>
        </p:nvSpPr>
        <p:spPr>
          <a:xfrm>
            <a:off x="1111122" y="631398"/>
            <a:ext cx="1728192" cy="1584176"/>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dirty="0" smtClean="0"/>
          </a:p>
          <a:p>
            <a:pPr algn="ctr"/>
            <a:endParaRPr lang="tr-TR" dirty="0"/>
          </a:p>
          <a:p>
            <a:pPr algn="ctr"/>
            <a:endParaRPr lang="tr-TR" dirty="0" smtClean="0"/>
          </a:p>
          <a:p>
            <a:pPr algn="ctr"/>
            <a:endParaRPr lang="tr-TR" dirty="0"/>
          </a:p>
          <a:p>
            <a:pPr algn="ctr"/>
            <a:endParaRPr lang="tr-TR" dirty="0" smtClean="0"/>
          </a:p>
          <a:p>
            <a:pPr algn="ctr"/>
            <a:endParaRPr lang="tr-TR" dirty="0"/>
          </a:p>
          <a:p>
            <a:pPr algn="ctr"/>
            <a:endParaRPr lang="tr-TR" dirty="0" smtClean="0"/>
          </a:p>
          <a:p>
            <a:pPr algn="ctr"/>
            <a:endParaRPr lang="tr-TR" dirty="0"/>
          </a:p>
          <a:p>
            <a:pPr algn="ctr"/>
            <a:endParaRPr lang="tr-TR" dirty="0"/>
          </a:p>
        </p:txBody>
      </p:sp>
      <p:cxnSp>
        <p:nvCxnSpPr>
          <p:cNvPr id="4" name="Düz Bağlayıcı 3"/>
          <p:cNvCxnSpPr/>
          <p:nvPr/>
        </p:nvCxnSpPr>
        <p:spPr>
          <a:xfrm>
            <a:off x="1043608" y="620688"/>
            <a:ext cx="1728192" cy="0"/>
          </a:xfrm>
          <a:prstGeom prst="line">
            <a:avLst/>
          </a:prstGeom>
          <a:ln>
            <a:headEnd type="oval"/>
            <a:tailEnd type="oval"/>
          </a:ln>
        </p:spPr>
        <p:style>
          <a:lnRef idx="1">
            <a:schemeClr val="accent2"/>
          </a:lnRef>
          <a:fillRef idx="0">
            <a:schemeClr val="accent2"/>
          </a:fillRef>
          <a:effectRef idx="0">
            <a:schemeClr val="accent2"/>
          </a:effectRef>
          <a:fontRef idx="minor">
            <a:schemeClr val="tx1"/>
          </a:fontRef>
        </p:style>
      </p:cxnSp>
      <p:sp>
        <p:nvSpPr>
          <p:cNvPr id="6" name="Yukarı Bükülü Ok 5"/>
          <p:cNvSpPr/>
          <p:nvPr/>
        </p:nvSpPr>
        <p:spPr>
          <a:xfrm rot="15365158">
            <a:off x="1164849" y="1910009"/>
            <a:ext cx="380481" cy="102427"/>
          </a:xfrm>
          <a:prstGeom prst="curvedUp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solidFill>
                <a:schemeClr val="tx1"/>
              </a:solidFill>
            </a:endParaRPr>
          </a:p>
        </p:txBody>
      </p:sp>
      <p:sp>
        <p:nvSpPr>
          <p:cNvPr id="7" name="Yukarı Bükülü Ok 6"/>
          <p:cNvSpPr/>
          <p:nvPr/>
        </p:nvSpPr>
        <p:spPr>
          <a:xfrm rot="6099102">
            <a:off x="2310099" y="1910319"/>
            <a:ext cx="380481" cy="102427"/>
          </a:xfrm>
          <a:prstGeom prst="curvedUp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solidFill>
                <a:schemeClr val="tx1"/>
              </a:solidFill>
            </a:endParaRPr>
          </a:p>
        </p:txBody>
      </p:sp>
      <p:sp>
        <p:nvSpPr>
          <p:cNvPr id="8" name="Yukarı Bükülü Ok 7"/>
          <p:cNvSpPr/>
          <p:nvPr/>
        </p:nvSpPr>
        <p:spPr>
          <a:xfrm rot="21448315">
            <a:off x="1741168" y="825694"/>
            <a:ext cx="468100" cy="287960"/>
          </a:xfrm>
          <a:prstGeom prst="curvedUp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solidFill>
                <a:schemeClr val="tx1"/>
              </a:solidFill>
            </a:endParaRPr>
          </a:p>
        </p:txBody>
      </p:sp>
      <p:sp>
        <p:nvSpPr>
          <p:cNvPr id="9" name="Metin kutusu 8"/>
          <p:cNvSpPr txBox="1"/>
          <p:nvPr/>
        </p:nvSpPr>
        <p:spPr>
          <a:xfrm>
            <a:off x="1450547" y="1764249"/>
            <a:ext cx="216982" cy="369332"/>
          </a:xfrm>
          <a:prstGeom prst="rect">
            <a:avLst/>
          </a:prstGeom>
          <a:noFill/>
        </p:spPr>
        <p:txBody>
          <a:bodyPr wrap="square" rtlCol="0">
            <a:spAutoFit/>
          </a:bodyPr>
          <a:lstStyle/>
          <a:p>
            <a:r>
              <a:rPr lang="tr-TR" dirty="0"/>
              <a:t>a</a:t>
            </a:r>
          </a:p>
        </p:txBody>
      </p:sp>
      <p:sp>
        <p:nvSpPr>
          <p:cNvPr id="11" name="Metin kutusu 10"/>
          <p:cNvSpPr txBox="1"/>
          <p:nvPr/>
        </p:nvSpPr>
        <p:spPr>
          <a:xfrm>
            <a:off x="2140299" y="1764249"/>
            <a:ext cx="360040" cy="369332"/>
          </a:xfrm>
          <a:prstGeom prst="rect">
            <a:avLst/>
          </a:prstGeom>
          <a:noFill/>
        </p:spPr>
        <p:txBody>
          <a:bodyPr wrap="square" rtlCol="0">
            <a:spAutoFit/>
          </a:bodyPr>
          <a:lstStyle/>
          <a:p>
            <a:r>
              <a:rPr lang="tr-TR" dirty="0" smtClean="0"/>
              <a:t>ß</a:t>
            </a:r>
            <a:endParaRPr lang="tr-TR" dirty="0"/>
          </a:p>
        </p:txBody>
      </p:sp>
      <mc:AlternateContent xmlns:mc="http://schemas.openxmlformats.org/markup-compatibility/2006" xmlns:a14="http://schemas.microsoft.com/office/drawing/2010/main">
        <mc:Choice Requires="a14">
          <p:sp>
            <p:nvSpPr>
              <p:cNvPr id="12" name="Metin kutusu 11"/>
              <p:cNvSpPr txBox="1"/>
              <p:nvPr/>
            </p:nvSpPr>
            <p:spPr>
              <a:xfrm>
                <a:off x="4139952" y="815510"/>
                <a:ext cx="36004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tr-TR" i="1" smtClean="0">
                          <a:latin typeface="Cambria Math"/>
                        </a:rPr>
                        <m:t>^</m:t>
                      </m:r>
                    </m:oMath>
                  </m:oMathPara>
                </a14:m>
                <a:endParaRPr lang="tr-TR" dirty="0"/>
              </a:p>
            </p:txBody>
          </p:sp>
        </mc:Choice>
        <mc:Fallback xmlns="">
          <p:sp>
            <p:nvSpPr>
              <p:cNvPr id="12" name="Metin kutusu 11"/>
              <p:cNvSpPr txBox="1">
                <a:spLocks noRot="1" noChangeAspect="1" noMove="1" noResize="1" noEditPoints="1" noAdjustHandles="1" noChangeArrowheads="1" noChangeShapeType="1" noTextEdit="1"/>
              </p:cNvSpPr>
              <p:nvPr/>
            </p:nvSpPr>
            <p:spPr>
              <a:xfrm>
                <a:off x="4139952" y="815510"/>
                <a:ext cx="360040" cy="369332"/>
              </a:xfrm>
              <a:prstGeom prst="rect">
                <a:avLst/>
              </a:prstGeom>
              <a:blipFill rotWithShape="1">
                <a:blip r:embed="rId4"/>
                <a:stretch>
                  <a:fillRect/>
                </a:stretch>
              </a:blipFill>
            </p:spPr>
            <p:txBody>
              <a:bodyPr/>
              <a:lstStyle/>
              <a:p>
                <a:r>
                  <a:rPr lang="tr-TR">
                    <a:noFill/>
                  </a:rPr>
                  <a:t> </a:t>
                </a:r>
              </a:p>
            </p:txBody>
          </p:sp>
        </mc:Fallback>
      </mc:AlternateContent>
      <p:sp>
        <p:nvSpPr>
          <p:cNvPr id="13" name="Metin kutusu 12"/>
          <p:cNvSpPr txBox="1"/>
          <p:nvPr/>
        </p:nvSpPr>
        <p:spPr>
          <a:xfrm>
            <a:off x="4113568" y="1395537"/>
            <a:ext cx="360040" cy="369332"/>
          </a:xfrm>
          <a:prstGeom prst="rect">
            <a:avLst/>
          </a:prstGeom>
          <a:noFill/>
        </p:spPr>
        <p:txBody>
          <a:bodyPr wrap="square" rtlCol="0">
            <a:spAutoFit/>
          </a:bodyPr>
          <a:lstStyle/>
          <a:p>
            <a:r>
              <a:rPr lang="tr-TR" dirty="0" smtClean="0"/>
              <a:t>^</a:t>
            </a:r>
            <a:endParaRPr lang="tr-TR" dirty="0"/>
          </a:p>
        </p:txBody>
      </p:sp>
      <p:sp>
        <p:nvSpPr>
          <p:cNvPr id="5" name="Altbilgi Yer Tutucusu 4"/>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788275400"/>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3" name="laser.wav"/>
          </p:stSnd>
        </p:sndAc>
      </p:transition>
    </mc:Choice>
    <mc:Fallback xmlns="">
      <p:transition spd="slow">
        <p:fade/>
        <p:sndAc>
          <p:stSnd>
            <p:snd r:embed="rId5" name="laser.wav"/>
          </p:stSnd>
        </p:sndAc>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a:t>Dolaylı İspat Yöntemi</a:t>
            </a:r>
            <a:r>
              <a:rPr lang="tr-TR" sz="2000" dirty="0"/>
              <a:t/>
            </a:r>
            <a:br>
              <a:rPr lang="tr-TR" sz="2000" dirty="0"/>
            </a:br>
            <a:r>
              <a:rPr lang="tr-TR" sz="2000" dirty="0"/>
              <a:t/>
            </a:r>
            <a:br>
              <a:rPr lang="tr-TR" sz="2000" dirty="0"/>
            </a:br>
            <a:r>
              <a:rPr lang="tr-TR" sz="2000" dirty="0"/>
              <a:t/>
            </a:r>
            <a:br>
              <a:rPr lang="tr-TR" sz="2000" dirty="0"/>
            </a:br>
            <a:r>
              <a:rPr lang="tr-TR" sz="2000" dirty="0"/>
              <a:t>Bazı durumlarda bir teoremin doğrudan ispat yöntemi ile ispatlanması</a:t>
            </a:r>
            <a:br>
              <a:rPr lang="tr-TR" sz="2000" dirty="0"/>
            </a:br>
            <a:r>
              <a:rPr lang="tr-TR" sz="2000" dirty="0"/>
              <a:t>mümkün olmayabilir. İşte bu tür hallerde dolaylı ispat tekniği kullanılır. Bu</a:t>
            </a:r>
            <a:br>
              <a:rPr lang="tr-TR" sz="2000" dirty="0"/>
            </a:br>
            <a:r>
              <a:rPr lang="tr-TR" sz="2000" dirty="0"/>
              <a:t>yöntemde izlenen yol ,ispatlanması istenen teoremin yerine ,tam tersi olan </a:t>
            </a:r>
            <a:br>
              <a:rPr lang="tr-TR" sz="2000" dirty="0"/>
            </a:br>
            <a:r>
              <a:rPr lang="tr-TR" sz="2000" dirty="0"/>
              <a:t>önermenin yanlışlığın gösterilmesi prensibine dayanır .</a:t>
            </a:r>
            <a:br>
              <a:rPr lang="tr-TR" sz="2000" dirty="0"/>
            </a:br>
            <a:r>
              <a:rPr lang="tr-TR" sz="2000" dirty="0"/>
              <a:t/>
            </a:r>
            <a:br>
              <a:rPr lang="tr-TR" sz="2000" dirty="0"/>
            </a:br>
            <a:r>
              <a:rPr lang="tr-TR" sz="2000" dirty="0"/>
              <a:t>Asıl amaç , ispatlanacak teoremin aksi olan önermenin temel aksiyomlarla</a:t>
            </a:r>
            <a:br>
              <a:rPr lang="tr-TR" sz="2000" dirty="0"/>
            </a:br>
            <a:r>
              <a:rPr lang="tr-TR" sz="2000" dirty="0"/>
              <a:t>çelişki içinde olduğunu göstermektedir .Genel olarak dolaylı ispat yönteminde</a:t>
            </a:r>
            <a:br>
              <a:rPr lang="tr-TR" sz="2000" dirty="0"/>
            </a:br>
            <a:r>
              <a:rPr lang="tr-TR" sz="2000" dirty="0"/>
              <a:t>yapılan şey ,p      q  </a:t>
            </a:r>
            <a:r>
              <a:rPr lang="tr-TR" sz="2000" dirty="0" err="1"/>
              <a:t>önermsi</a:t>
            </a:r>
            <a:r>
              <a:rPr lang="tr-TR" sz="2000" dirty="0"/>
              <a:t>  yerine q`  p` ya da p` v </a:t>
            </a:r>
            <a:r>
              <a:rPr lang="tr-TR" sz="2000" dirty="0" err="1"/>
              <a:t>q`önermesinin</a:t>
            </a:r>
            <a:r>
              <a:rPr lang="tr-TR" sz="2000" dirty="0"/>
              <a:t>  ispatının</a:t>
            </a:r>
            <a:br>
              <a:rPr lang="tr-TR" sz="2000" dirty="0"/>
            </a:br>
            <a:r>
              <a:rPr lang="tr-TR" sz="2000" dirty="0"/>
              <a:t>yapılmasıdır.</a:t>
            </a:r>
            <a:br>
              <a:rPr lang="tr-TR" sz="2000" dirty="0"/>
            </a:br>
            <a:r>
              <a:rPr lang="tr-TR" sz="2000" b="1" dirty="0"/>
              <a:t>ÖRNEK:</a:t>
            </a:r>
            <a:r>
              <a:rPr lang="tr-TR" sz="2000" dirty="0"/>
              <a:t/>
            </a:r>
            <a:br>
              <a:rPr lang="tr-TR" sz="2000" dirty="0"/>
            </a:br>
            <a:r>
              <a:rPr lang="tr-TR" sz="2000" dirty="0"/>
              <a:t/>
            </a:r>
            <a:br>
              <a:rPr lang="tr-TR" sz="2000" dirty="0"/>
            </a:br>
            <a:r>
              <a:rPr lang="tr-TR" sz="2000" b="1" dirty="0" err="1" smtClean="0"/>
              <a:t>Teorom:</a:t>
            </a:r>
            <a:r>
              <a:rPr lang="tr-TR" sz="2000" dirty="0" err="1" smtClean="0"/>
              <a:t>bir</a:t>
            </a:r>
            <a:r>
              <a:rPr lang="tr-TR" sz="2000" dirty="0" smtClean="0"/>
              <a:t> </a:t>
            </a:r>
            <a:r>
              <a:rPr lang="tr-TR" sz="2000" dirty="0"/>
              <a:t>düzlemde aynı doğruya </a:t>
            </a:r>
            <a:r>
              <a:rPr lang="tr-TR" sz="2000" dirty="0" err="1"/>
              <a:t>parelel</a:t>
            </a:r>
            <a:r>
              <a:rPr lang="tr-TR" sz="2000" dirty="0"/>
              <a:t> olan iki doğru birbirine para-</a:t>
            </a:r>
            <a:br>
              <a:rPr lang="tr-TR" sz="2000" dirty="0"/>
            </a:br>
            <a:r>
              <a:rPr lang="tr-TR" sz="2000" dirty="0" err="1"/>
              <a:t>leldir</a:t>
            </a:r>
            <a:r>
              <a:rPr lang="tr-TR" sz="2000" dirty="0" smtClean="0"/>
              <a:t>.</a:t>
            </a:r>
            <a:br>
              <a:rPr lang="tr-TR" sz="2000" dirty="0" smtClean="0"/>
            </a:br>
            <a:r>
              <a:rPr lang="tr-TR" sz="2000" dirty="0"/>
              <a:t/>
            </a:r>
            <a:br>
              <a:rPr lang="tr-TR" sz="2000" dirty="0"/>
            </a:br>
            <a:r>
              <a:rPr lang="tr-TR" sz="2000" b="1" dirty="0" smtClean="0"/>
              <a:t>Hipotez:</a:t>
            </a:r>
            <a:r>
              <a:rPr lang="tr-TR" sz="2000" dirty="0" smtClean="0"/>
              <a:t>d</a:t>
            </a:r>
            <a:r>
              <a:rPr lang="tr-TR" sz="1000" dirty="0" smtClean="0"/>
              <a:t>1</a:t>
            </a:r>
            <a:r>
              <a:rPr lang="tr-TR" sz="2000" dirty="0" smtClean="0"/>
              <a:t>,d</a:t>
            </a:r>
            <a:r>
              <a:rPr lang="tr-TR" sz="1000" dirty="0" smtClean="0"/>
              <a:t>2  </a:t>
            </a:r>
            <a:r>
              <a:rPr lang="tr-TR" sz="2000" dirty="0" smtClean="0"/>
              <a:t>ve d</a:t>
            </a:r>
            <a:r>
              <a:rPr lang="tr-TR" sz="1000" dirty="0" smtClean="0"/>
              <a:t>3  </a:t>
            </a:r>
            <a:r>
              <a:rPr lang="tr-TR" sz="2000" dirty="0" smtClean="0"/>
              <a:t>düzlemi bir P düzlemi içindeki doğrular ve d</a:t>
            </a:r>
            <a:r>
              <a:rPr lang="tr-TR" sz="1000" dirty="0" smtClean="0"/>
              <a:t>1 </a:t>
            </a:r>
            <a:r>
              <a:rPr lang="tr-TR" sz="2000" dirty="0" smtClean="0"/>
              <a:t>//</a:t>
            </a:r>
            <a:r>
              <a:rPr lang="tr-TR" sz="1000" dirty="0" smtClean="0"/>
              <a:t> </a:t>
            </a:r>
            <a:r>
              <a:rPr lang="tr-TR" sz="2000" dirty="0" smtClean="0"/>
              <a:t>d</a:t>
            </a:r>
            <a:r>
              <a:rPr lang="tr-TR" sz="1000" dirty="0" smtClean="0"/>
              <a:t>3</a:t>
            </a:r>
            <a:r>
              <a:rPr lang="tr-TR" sz="2000" dirty="0" smtClean="0"/>
              <a:t>,d</a:t>
            </a:r>
            <a:r>
              <a:rPr lang="tr-TR" sz="1000" dirty="0" smtClean="0"/>
              <a:t>2</a:t>
            </a:r>
            <a:r>
              <a:rPr lang="tr-TR" sz="2000" dirty="0" smtClean="0"/>
              <a:t>//d</a:t>
            </a:r>
            <a:r>
              <a:rPr lang="tr-TR" sz="1000" dirty="0" smtClean="0"/>
              <a:t>3  </a:t>
            </a:r>
            <a:br>
              <a:rPr lang="tr-TR" sz="1000" dirty="0" smtClean="0"/>
            </a:br>
            <a:r>
              <a:rPr lang="tr-TR" sz="1000" dirty="0"/>
              <a:t/>
            </a:r>
            <a:br>
              <a:rPr lang="tr-TR" sz="1000" dirty="0"/>
            </a:br>
            <a:r>
              <a:rPr lang="tr-TR" sz="2000" b="1" dirty="0" smtClean="0"/>
              <a:t>Hüküm:</a:t>
            </a:r>
            <a:r>
              <a:rPr lang="tr-TR" sz="2000" dirty="0" smtClean="0"/>
              <a:t>d</a:t>
            </a:r>
            <a:r>
              <a:rPr lang="tr-TR" sz="1000" dirty="0" smtClean="0"/>
              <a:t>1</a:t>
            </a:r>
            <a:r>
              <a:rPr lang="tr-TR" sz="2000" dirty="0" smtClean="0"/>
              <a:t>//d</a:t>
            </a:r>
            <a:r>
              <a:rPr lang="tr-TR" sz="1000" dirty="0" smtClean="0"/>
              <a:t>2 </a:t>
            </a:r>
            <a:endParaRPr lang="tr-TR" sz="1000" b="1" dirty="0"/>
          </a:p>
        </p:txBody>
      </p:sp>
      <p:sp>
        <p:nvSpPr>
          <p:cNvPr id="3" name="Sağ Ok 2"/>
          <p:cNvSpPr/>
          <p:nvPr/>
        </p:nvSpPr>
        <p:spPr>
          <a:xfrm>
            <a:off x="1497096" y="3645024"/>
            <a:ext cx="312440"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497289830"/>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smtClean="0"/>
              <a:t>İspat:</a:t>
            </a:r>
            <a:br>
              <a:rPr lang="tr-TR" sz="2000" b="1" dirty="0" smtClean="0"/>
            </a:br>
            <a:r>
              <a:rPr lang="tr-TR" sz="2000" b="1" dirty="0" smtClean="0"/>
              <a:t>                                                                       </a:t>
            </a:r>
            <a:r>
              <a:rPr lang="tr-TR" sz="2000" dirty="0" smtClean="0"/>
              <a:t>d</a:t>
            </a:r>
            <a:r>
              <a:rPr lang="tr-TR" sz="1100" dirty="0" smtClean="0"/>
              <a:t>1  </a:t>
            </a:r>
            <a:r>
              <a:rPr lang="tr-TR" sz="2000" dirty="0" smtClean="0"/>
              <a:t>doğrusu d</a:t>
            </a:r>
            <a:r>
              <a:rPr lang="tr-TR" sz="1000" dirty="0" smtClean="0"/>
              <a:t>2 </a:t>
            </a:r>
            <a:r>
              <a:rPr lang="tr-TR" sz="2000" dirty="0" smtClean="0"/>
              <a:t>doğrusuna paralel değilse, şekilde </a:t>
            </a:r>
            <a:r>
              <a:rPr lang="tr-TR" sz="2000" b="1" dirty="0"/>
              <a:t/>
            </a:r>
            <a:br>
              <a:rPr lang="tr-TR" sz="2000" b="1" dirty="0"/>
            </a:br>
            <a:r>
              <a:rPr lang="tr-TR" sz="2000" b="1" dirty="0" smtClean="0"/>
              <a:t>                                                                       </a:t>
            </a:r>
            <a:r>
              <a:rPr lang="tr-TR" sz="2000" dirty="0" smtClean="0"/>
              <a:t>görüldüğü gibi bir K noktasında </a:t>
            </a:r>
            <a:r>
              <a:rPr lang="tr-TR" sz="2000" dirty="0" err="1" smtClean="0"/>
              <a:t>kesişirler.Bu</a:t>
            </a:r>
            <a:r>
              <a:rPr lang="tr-TR" sz="2000" b="1" dirty="0" smtClean="0"/>
              <a:t/>
            </a:r>
            <a:br>
              <a:rPr lang="tr-TR" sz="2000" b="1" dirty="0" smtClean="0"/>
            </a:br>
            <a:r>
              <a:rPr lang="tr-TR" sz="2000" b="1" dirty="0" smtClean="0"/>
              <a:t>                                                                       </a:t>
            </a:r>
            <a:r>
              <a:rPr lang="tr-TR" sz="2000" dirty="0" smtClean="0"/>
              <a:t>durumda K noktasından d</a:t>
            </a:r>
            <a:r>
              <a:rPr lang="tr-TR" sz="1000" dirty="0" smtClean="0"/>
              <a:t>3  </a:t>
            </a:r>
            <a:r>
              <a:rPr lang="tr-TR" sz="2000" dirty="0" smtClean="0"/>
              <a:t>doğrusuna </a:t>
            </a:r>
            <a:r>
              <a:rPr lang="tr-TR" sz="2000" dirty="0" err="1" smtClean="0"/>
              <a:t>parelel</a:t>
            </a:r>
            <a:r>
              <a:rPr lang="tr-TR" sz="2000" b="1" dirty="0"/>
              <a:t/>
            </a:r>
            <a:br>
              <a:rPr lang="tr-TR" sz="2000" b="1" dirty="0"/>
            </a:br>
            <a:r>
              <a:rPr lang="tr-TR" sz="2000" b="1" dirty="0" smtClean="0"/>
              <a:t>                                                                       </a:t>
            </a:r>
            <a:r>
              <a:rPr lang="tr-TR" sz="2000" dirty="0" smtClean="0"/>
              <a:t>doğrusuna farklı iki </a:t>
            </a:r>
            <a:r>
              <a:rPr lang="tr-TR" sz="2000" dirty="0" err="1" smtClean="0"/>
              <a:t>parelel</a:t>
            </a:r>
            <a:r>
              <a:rPr lang="tr-TR" sz="2000" dirty="0" smtClean="0"/>
              <a:t> doğru çizilmiş olur.</a:t>
            </a:r>
            <a:r>
              <a:rPr lang="tr-TR" sz="2000" b="1" dirty="0" smtClean="0"/>
              <a:t/>
            </a:r>
            <a:br>
              <a:rPr lang="tr-TR" sz="2000" b="1" dirty="0" smtClean="0"/>
            </a:br>
            <a:r>
              <a:rPr lang="tr-TR" sz="2000" b="1" dirty="0" smtClean="0"/>
              <a:t>                                                                       </a:t>
            </a:r>
            <a:r>
              <a:rPr lang="tr-TR" sz="2000" dirty="0" smtClean="0"/>
              <a:t>Halbuki bu durum ‘’Bir doğruya dışındaki bir</a:t>
            </a:r>
            <a:r>
              <a:rPr lang="tr-TR" sz="2000" b="1" dirty="0"/>
              <a:t/>
            </a:r>
            <a:br>
              <a:rPr lang="tr-TR" sz="2000" b="1" dirty="0"/>
            </a:br>
            <a:r>
              <a:rPr lang="tr-TR" sz="2000" dirty="0" smtClean="0"/>
              <a:t>tane </a:t>
            </a:r>
            <a:r>
              <a:rPr lang="tr-TR" sz="2000" dirty="0" err="1" smtClean="0"/>
              <a:t>parelel</a:t>
            </a:r>
            <a:r>
              <a:rPr lang="tr-TR" sz="2000" dirty="0" smtClean="0"/>
              <a:t> doğru </a:t>
            </a:r>
            <a:r>
              <a:rPr lang="tr-TR" sz="2000" dirty="0" err="1" smtClean="0"/>
              <a:t>çizilebilir’’şeklindeki</a:t>
            </a:r>
            <a:r>
              <a:rPr lang="tr-TR" sz="2000" dirty="0" smtClean="0"/>
              <a:t> </a:t>
            </a:r>
            <a:r>
              <a:rPr lang="tr-TR" sz="2000" dirty="0" err="1" smtClean="0"/>
              <a:t>parelellik</a:t>
            </a:r>
            <a:r>
              <a:rPr lang="tr-TR" sz="2000" dirty="0" smtClean="0"/>
              <a:t> aksiyomuna aykırıdır.</a:t>
            </a:r>
            <a:r>
              <a:rPr lang="tr-TR" sz="2000" b="1" dirty="0" smtClean="0"/>
              <a:t/>
            </a:r>
            <a:br>
              <a:rPr lang="tr-TR" sz="2000" b="1" dirty="0" smtClean="0"/>
            </a:br>
            <a:r>
              <a:rPr lang="tr-TR" sz="2000" dirty="0" smtClean="0"/>
              <a:t>O halde d</a:t>
            </a:r>
            <a:r>
              <a:rPr lang="tr-TR" sz="1000" dirty="0" smtClean="0"/>
              <a:t>1</a:t>
            </a:r>
            <a:r>
              <a:rPr lang="tr-TR" sz="2000" dirty="0" smtClean="0"/>
              <a:t>//d</a:t>
            </a:r>
            <a:r>
              <a:rPr lang="tr-TR" sz="1000" dirty="0" smtClean="0"/>
              <a:t>2  </a:t>
            </a:r>
            <a:r>
              <a:rPr lang="tr-TR" sz="2000" dirty="0" smtClean="0"/>
              <a:t>olmalıdır.</a:t>
            </a:r>
            <a:r>
              <a:rPr lang="tr-TR" sz="2000" dirty="0"/>
              <a:t/>
            </a:r>
            <a:br>
              <a:rPr lang="tr-TR" sz="2000" dirty="0"/>
            </a:br>
            <a:r>
              <a:rPr lang="tr-TR" sz="2000" b="1" dirty="0" smtClean="0"/>
              <a:t/>
            </a:r>
            <a:br>
              <a:rPr lang="tr-TR" sz="2000" b="1" dirty="0" smtClean="0"/>
            </a:br>
            <a:r>
              <a:rPr lang="tr-TR" sz="2000" b="1" dirty="0" smtClean="0"/>
              <a:t>                                                        İSPAT BİÇİMLERİ</a:t>
            </a:r>
            <a:r>
              <a:rPr lang="tr-TR" sz="2000" b="1" dirty="0"/>
              <a:t/>
            </a:r>
            <a:br>
              <a:rPr lang="tr-TR" sz="2000" b="1" dirty="0"/>
            </a:br>
            <a:r>
              <a:rPr lang="tr-TR" sz="2000" dirty="0" smtClean="0"/>
              <a:t>İspat işlemi yapılırken üç farklı ispat biçimi kullanılır.</a:t>
            </a:r>
            <a:r>
              <a:rPr lang="tr-TR" sz="2000" b="1" dirty="0" smtClean="0"/>
              <a:t>                                                              </a:t>
            </a:r>
            <a:br>
              <a:rPr lang="tr-TR" sz="2000" b="1" dirty="0" smtClean="0"/>
            </a:br>
            <a:r>
              <a:rPr lang="tr-TR" sz="2000" b="1" dirty="0"/>
              <a:t/>
            </a:r>
            <a:br>
              <a:rPr lang="tr-TR" sz="2000" b="1" dirty="0"/>
            </a:br>
            <a:r>
              <a:rPr lang="tr-TR" sz="2000" b="1" dirty="0" smtClean="0"/>
              <a:t>1.</a:t>
            </a:r>
            <a:r>
              <a:rPr lang="tr-TR" sz="2000" dirty="0" smtClean="0"/>
              <a:t>İki kolonlu ispat</a:t>
            </a:r>
            <a:r>
              <a:rPr lang="tr-TR" sz="2000" b="1" dirty="0" smtClean="0"/>
              <a:t/>
            </a:r>
            <a:br>
              <a:rPr lang="tr-TR" sz="2000" b="1" dirty="0" smtClean="0"/>
            </a:br>
            <a:r>
              <a:rPr lang="tr-TR" sz="2000" b="1" dirty="0" smtClean="0"/>
              <a:t>2.</a:t>
            </a:r>
            <a:r>
              <a:rPr lang="tr-TR" sz="2000" dirty="0" smtClean="0"/>
              <a:t>Akış </a:t>
            </a:r>
            <a:r>
              <a:rPr lang="tr-TR" sz="2000" dirty="0" err="1" smtClean="0"/>
              <a:t>diyagramlı</a:t>
            </a:r>
            <a:r>
              <a:rPr lang="tr-TR" sz="2000" dirty="0" smtClean="0"/>
              <a:t> ispat</a:t>
            </a:r>
            <a:r>
              <a:rPr lang="tr-TR" sz="2000" b="1" dirty="0"/>
              <a:t/>
            </a:r>
            <a:br>
              <a:rPr lang="tr-TR" sz="2000" b="1" dirty="0"/>
            </a:br>
            <a:r>
              <a:rPr lang="tr-TR" sz="2000" b="1" dirty="0" smtClean="0"/>
              <a:t>3.</a:t>
            </a:r>
            <a:r>
              <a:rPr lang="tr-TR" sz="2000" dirty="0" smtClean="0"/>
              <a:t>Paragraf biçimli ispat</a:t>
            </a:r>
            <a:r>
              <a:rPr lang="tr-TR" sz="2000" b="1" dirty="0" smtClean="0"/>
              <a:t/>
            </a:r>
            <a:br>
              <a:rPr lang="tr-TR" sz="2000" b="1" dirty="0" smtClean="0"/>
            </a:br>
            <a:r>
              <a:rPr lang="tr-TR" sz="2000" b="1" dirty="0"/>
              <a:t/>
            </a:r>
            <a:br>
              <a:rPr lang="tr-TR" sz="2000" b="1" dirty="0"/>
            </a:br>
            <a:r>
              <a:rPr lang="tr-TR" sz="2000" dirty="0" smtClean="0"/>
              <a:t>Bu ispat biçimleri önce ayrı ayrı ele alınacak ve daha sonra üçünün birden aynı teorem</a:t>
            </a:r>
            <a:r>
              <a:rPr lang="tr-TR" sz="2000" b="1" dirty="0" smtClean="0"/>
              <a:t/>
            </a:r>
            <a:br>
              <a:rPr lang="tr-TR" sz="2000" b="1" dirty="0" smtClean="0"/>
            </a:br>
            <a:r>
              <a:rPr lang="tr-TR" sz="2000" dirty="0" smtClean="0"/>
              <a:t>üzerinde nasıl gösterileceği üzerinde durulacaktır.</a:t>
            </a:r>
            <a:r>
              <a:rPr lang="tr-TR" sz="2000" b="1" dirty="0"/>
              <a:t/>
            </a:r>
            <a:br>
              <a:rPr lang="tr-TR" sz="2000" b="1" dirty="0"/>
            </a:br>
            <a:r>
              <a:rPr lang="tr-TR" sz="2000" b="1" dirty="0" smtClean="0"/>
              <a:t/>
            </a:r>
            <a:br>
              <a:rPr lang="tr-TR" sz="2000" b="1" dirty="0" smtClean="0"/>
            </a:br>
            <a:r>
              <a:rPr lang="tr-TR" sz="2000" b="1" dirty="0"/>
              <a:t/>
            </a:r>
            <a:br>
              <a:rPr lang="tr-TR" sz="2000" b="1" dirty="0"/>
            </a:br>
            <a:r>
              <a:rPr lang="tr-TR" sz="2000" b="1" dirty="0" smtClean="0"/>
              <a:t/>
            </a:r>
            <a:br>
              <a:rPr lang="tr-TR" sz="2000" b="1" dirty="0" smtClean="0"/>
            </a:br>
            <a:endParaRPr lang="tr-TR" sz="2000" b="1" dirty="0"/>
          </a:p>
        </p:txBody>
      </p:sp>
      <p:sp>
        <p:nvSpPr>
          <p:cNvPr id="3" name="Akış Çizelgesi: Veri 2"/>
          <p:cNvSpPr/>
          <p:nvPr/>
        </p:nvSpPr>
        <p:spPr>
          <a:xfrm>
            <a:off x="1066110" y="413956"/>
            <a:ext cx="2880320" cy="1368152"/>
          </a:xfrm>
          <a:prstGeom prst="flowChartInputOutpu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cxnSp>
        <p:nvCxnSpPr>
          <p:cNvPr id="5" name="Düz Ok Bağlayıcısı 4"/>
          <p:cNvCxnSpPr/>
          <p:nvPr/>
        </p:nvCxnSpPr>
        <p:spPr>
          <a:xfrm>
            <a:off x="2051720" y="620688"/>
            <a:ext cx="648072" cy="0"/>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a:off x="2699792" y="620688"/>
            <a:ext cx="432048" cy="216024"/>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12" name="Düz Bağlayıcı 11"/>
          <p:cNvCxnSpPr/>
          <p:nvPr/>
        </p:nvCxnSpPr>
        <p:spPr>
          <a:xfrm>
            <a:off x="2055106" y="1016732"/>
            <a:ext cx="644686" cy="0"/>
          </a:xfrm>
          <a:prstGeom prst="line">
            <a:avLst/>
          </a:prstGeom>
          <a:ln>
            <a:headEnd type="triangle"/>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p:nvCxnSpPr>
        <p:spPr>
          <a:xfrm flipV="1">
            <a:off x="2699792" y="836712"/>
            <a:ext cx="432048" cy="18002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16" name="Metin kutusu 15"/>
          <p:cNvSpPr txBox="1"/>
          <p:nvPr/>
        </p:nvSpPr>
        <p:spPr>
          <a:xfrm>
            <a:off x="3131840" y="728700"/>
            <a:ext cx="432048" cy="369332"/>
          </a:xfrm>
          <a:prstGeom prst="rect">
            <a:avLst/>
          </a:prstGeom>
          <a:noFill/>
        </p:spPr>
        <p:txBody>
          <a:bodyPr wrap="square" rtlCol="0">
            <a:spAutoFit/>
          </a:bodyPr>
          <a:lstStyle/>
          <a:p>
            <a:r>
              <a:rPr lang="tr-TR" dirty="0"/>
              <a:t>K</a:t>
            </a:r>
          </a:p>
        </p:txBody>
      </p:sp>
      <p:sp>
        <p:nvSpPr>
          <p:cNvPr id="17" name="Metin kutusu 16"/>
          <p:cNvSpPr txBox="1"/>
          <p:nvPr/>
        </p:nvSpPr>
        <p:spPr>
          <a:xfrm>
            <a:off x="1781690" y="325840"/>
            <a:ext cx="396044" cy="369332"/>
          </a:xfrm>
          <a:prstGeom prst="rect">
            <a:avLst/>
          </a:prstGeom>
          <a:noFill/>
        </p:spPr>
        <p:txBody>
          <a:bodyPr wrap="square" rtlCol="0">
            <a:spAutoFit/>
          </a:bodyPr>
          <a:lstStyle/>
          <a:p>
            <a:r>
              <a:rPr lang="tr-TR" dirty="0" smtClean="0"/>
              <a:t>d</a:t>
            </a:r>
            <a:r>
              <a:rPr lang="tr-TR" sz="1000" dirty="0" smtClean="0"/>
              <a:t>1</a:t>
            </a:r>
            <a:endParaRPr lang="tr-TR" sz="1000" dirty="0"/>
          </a:p>
        </p:txBody>
      </p:sp>
      <p:sp>
        <p:nvSpPr>
          <p:cNvPr id="18" name="Metin kutusu 17"/>
          <p:cNvSpPr txBox="1"/>
          <p:nvPr/>
        </p:nvSpPr>
        <p:spPr>
          <a:xfrm>
            <a:off x="1736685" y="742056"/>
            <a:ext cx="486054" cy="369332"/>
          </a:xfrm>
          <a:prstGeom prst="rect">
            <a:avLst/>
          </a:prstGeom>
          <a:noFill/>
        </p:spPr>
        <p:txBody>
          <a:bodyPr wrap="square" rtlCol="0">
            <a:spAutoFit/>
          </a:bodyPr>
          <a:lstStyle/>
          <a:p>
            <a:r>
              <a:rPr lang="tr-TR" dirty="0" smtClean="0"/>
              <a:t>d</a:t>
            </a:r>
            <a:r>
              <a:rPr lang="tr-TR" sz="1000" dirty="0" smtClean="0"/>
              <a:t>2</a:t>
            </a:r>
            <a:endParaRPr lang="tr-TR" sz="1000" dirty="0"/>
          </a:p>
        </p:txBody>
      </p:sp>
      <p:cxnSp>
        <p:nvCxnSpPr>
          <p:cNvPr id="20" name="Düz Ok Bağlayıcısı 19"/>
          <p:cNvCxnSpPr/>
          <p:nvPr/>
        </p:nvCxnSpPr>
        <p:spPr>
          <a:xfrm>
            <a:off x="1736685" y="1412776"/>
            <a:ext cx="1539171"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Metin kutusu 21"/>
          <p:cNvSpPr txBox="1"/>
          <p:nvPr/>
        </p:nvSpPr>
        <p:spPr>
          <a:xfrm>
            <a:off x="1619672" y="1100734"/>
            <a:ext cx="558062" cy="369332"/>
          </a:xfrm>
          <a:prstGeom prst="rect">
            <a:avLst/>
          </a:prstGeom>
          <a:noFill/>
        </p:spPr>
        <p:txBody>
          <a:bodyPr wrap="square" rtlCol="0">
            <a:spAutoFit/>
          </a:bodyPr>
          <a:lstStyle/>
          <a:p>
            <a:r>
              <a:rPr lang="tr-TR" dirty="0" smtClean="0"/>
              <a:t>d</a:t>
            </a:r>
            <a:r>
              <a:rPr lang="tr-TR" sz="1000" dirty="0" smtClean="0"/>
              <a:t>3</a:t>
            </a:r>
            <a:endParaRPr lang="tr-TR" sz="1000" dirty="0"/>
          </a:p>
        </p:txBody>
      </p:sp>
      <p:sp>
        <p:nvSpPr>
          <p:cNvPr id="23" name="Yay 22"/>
          <p:cNvSpPr/>
          <p:nvPr/>
        </p:nvSpPr>
        <p:spPr>
          <a:xfrm>
            <a:off x="1235732" y="1530080"/>
            <a:ext cx="288032" cy="504056"/>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24" name="Metin kutusu 23"/>
          <p:cNvSpPr txBox="1"/>
          <p:nvPr/>
        </p:nvSpPr>
        <p:spPr>
          <a:xfrm>
            <a:off x="1235732" y="1470066"/>
            <a:ext cx="288032" cy="369332"/>
          </a:xfrm>
          <a:prstGeom prst="rect">
            <a:avLst/>
          </a:prstGeom>
          <a:noFill/>
        </p:spPr>
        <p:txBody>
          <a:bodyPr wrap="square" rtlCol="0">
            <a:spAutoFit/>
          </a:bodyPr>
          <a:lstStyle/>
          <a:p>
            <a:r>
              <a:rPr lang="tr-TR" dirty="0"/>
              <a:t>P</a:t>
            </a:r>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309657261"/>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smtClean="0"/>
              <a:t>                                                               İki Kolonlu İspat</a:t>
            </a:r>
            <a:br>
              <a:rPr lang="tr-TR" sz="2000" b="1" dirty="0" smtClean="0"/>
            </a:br>
            <a:r>
              <a:rPr lang="tr-TR" sz="2000" dirty="0" smtClean="0"/>
              <a:t>Bu ispat </a:t>
            </a:r>
            <a:r>
              <a:rPr lang="tr-TR" sz="2000" dirty="0" err="1" smtClean="0"/>
              <a:t>biçiminde,ilk</a:t>
            </a:r>
            <a:r>
              <a:rPr lang="tr-TR" sz="2000" dirty="0" smtClean="0"/>
              <a:t> kolonda ‘’ifadeler’’ başlığı yer </a:t>
            </a:r>
            <a:r>
              <a:rPr lang="tr-TR" sz="2000" dirty="0" err="1" smtClean="0"/>
              <a:t>alır.Sıra</a:t>
            </a:r>
            <a:r>
              <a:rPr lang="tr-TR" sz="2000" dirty="0" smtClean="0"/>
              <a:t> numarası verilerek adım</a:t>
            </a:r>
            <a:r>
              <a:rPr lang="tr-TR" sz="2000" b="1" dirty="0"/>
              <a:t/>
            </a:r>
            <a:br>
              <a:rPr lang="tr-TR" sz="2000" b="1" dirty="0"/>
            </a:br>
            <a:r>
              <a:rPr lang="tr-TR" sz="2000" dirty="0" smtClean="0"/>
              <a:t>adım son  ifadeye kadar </a:t>
            </a:r>
            <a:r>
              <a:rPr lang="tr-TR" sz="2000" dirty="0" err="1" smtClean="0"/>
              <a:t>yazılır.İkinci</a:t>
            </a:r>
            <a:r>
              <a:rPr lang="tr-TR" sz="2000" dirty="0" smtClean="0"/>
              <a:t> kolonda </a:t>
            </a:r>
            <a:r>
              <a:rPr lang="tr-TR" sz="2000" dirty="0" err="1" smtClean="0"/>
              <a:t>ise,’’Gerekçeler</a:t>
            </a:r>
            <a:r>
              <a:rPr lang="tr-TR" sz="2000" dirty="0" smtClean="0"/>
              <a:t>’’ adı altında ilk kolon </a:t>
            </a:r>
            <a:r>
              <a:rPr lang="tr-TR" sz="2000" b="1" dirty="0" smtClean="0"/>
              <a:t/>
            </a:r>
            <a:br>
              <a:rPr lang="tr-TR" sz="2000" b="1" dirty="0" smtClean="0"/>
            </a:br>
            <a:r>
              <a:rPr lang="tr-TR" sz="2000" dirty="0" smtClean="0"/>
              <a:t>numaralarına </a:t>
            </a:r>
            <a:r>
              <a:rPr lang="tr-TR" sz="2000" dirty="0" err="1" smtClean="0"/>
              <a:t>parelel</a:t>
            </a:r>
            <a:r>
              <a:rPr lang="tr-TR" sz="2000" dirty="0" smtClean="0"/>
              <a:t> olacak şekilde ilk kolondaki ifadelerin yazılma gerekçeleri</a:t>
            </a:r>
            <a:r>
              <a:rPr lang="tr-TR" sz="2000" b="1" dirty="0"/>
              <a:t/>
            </a:r>
            <a:br>
              <a:rPr lang="tr-TR" sz="2000" b="1" dirty="0"/>
            </a:br>
            <a:r>
              <a:rPr lang="tr-TR" sz="2000" dirty="0" err="1" smtClean="0"/>
              <a:t>belirtilir.Bu</a:t>
            </a:r>
            <a:r>
              <a:rPr lang="tr-TR" sz="2000" dirty="0" smtClean="0"/>
              <a:t> gerekçelerin her biri ispatı </a:t>
            </a:r>
            <a:r>
              <a:rPr lang="tr-TR" sz="2000" dirty="0" err="1" smtClean="0"/>
              <a:t>destekler.Gerekçeler;teoremler,aksiyomlar</a:t>
            </a:r>
            <a:r>
              <a:rPr lang="tr-TR" sz="2000" dirty="0" smtClean="0"/>
              <a:t>,</a:t>
            </a:r>
            <a:r>
              <a:rPr lang="tr-TR" sz="2000" b="1" dirty="0"/>
              <a:t/>
            </a:r>
            <a:br>
              <a:rPr lang="tr-TR" sz="2000" b="1" dirty="0"/>
            </a:br>
            <a:r>
              <a:rPr lang="tr-TR" sz="2000" dirty="0" smtClean="0"/>
              <a:t>özellikler ve tanımlar olabilir.</a:t>
            </a:r>
            <a:r>
              <a:rPr lang="tr-TR" sz="2000" b="1" dirty="0"/>
              <a:t/>
            </a:r>
            <a:br>
              <a:rPr lang="tr-TR" sz="2000" b="1" dirty="0"/>
            </a:br>
            <a:r>
              <a:rPr lang="tr-TR" sz="2000" b="1" dirty="0" smtClean="0"/>
              <a:t/>
            </a:r>
            <a:br>
              <a:rPr lang="tr-TR" sz="2000" b="1" dirty="0" smtClean="0"/>
            </a:br>
            <a:r>
              <a:rPr lang="tr-TR" sz="2000" dirty="0" smtClean="0"/>
              <a:t>İki kolonlu ispat biçimi aşağıdaki bileşenlere sahip olmalıdır:</a:t>
            </a:r>
            <a:r>
              <a:rPr lang="tr-TR" sz="2000" b="1" dirty="0" smtClean="0"/>
              <a:t/>
            </a:r>
            <a:br>
              <a:rPr lang="tr-TR" sz="2000" b="1" dirty="0" smtClean="0"/>
            </a:br>
            <a:r>
              <a:rPr lang="tr-TR" sz="2000" b="1" dirty="0" smtClean="0"/>
              <a:t/>
            </a:r>
            <a:br>
              <a:rPr lang="tr-TR" sz="2000" b="1" dirty="0" smtClean="0"/>
            </a:br>
            <a:r>
              <a:rPr lang="tr-TR" sz="2000" b="1" dirty="0" err="1" smtClean="0"/>
              <a:t>a.</a:t>
            </a:r>
            <a:r>
              <a:rPr lang="tr-TR" sz="2000" dirty="0" err="1" smtClean="0"/>
              <a:t>Orjinal</a:t>
            </a:r>
            <a:r>
              <a:rPr lang="tr-TR" sz="2000" dirty="0" smtClean="0"/>
              <a:t> </a:t>
            </a:r>
            <a:r>
              <a:rPr lang="tr-TR" sz="2000" dirty="0" err="1" smtClean="0"/>
              <a:t>teorem,önerme</a:t>
            </a:r>
            <a:r>
              <a:rPr lang="tr-TR" sz="2000" dirty="0" smtClean="0"/>
              <a:t> vb. ifadeler</a:t>
            </a:r>
            <a:r>
              <a:rPr lang="tr-TR" sz="2000" b="1" dirty="0"/>
              <a:t/>
            </a:r>
            <a:br>
              <a:rPr lang="tr-TR" sz="2000" b="1" dirty="0"/>
            </a:br>
            <a:r>
              <a:rPr lang="tr-TR" sz="2000" b="1" dirty="0" err="1" smtClean="0"/>
              <a:t>b.</a:t>
            </a:r>
            <a:r>
              <a:rPr lang="tr-TR" sz="2000" dirty="0" err="1" smtClean="0"/>
              <a:t>Verilen</a:t>
            </a:r>
            <a:r>
              <a:rPr lang="tr-TR" sz="2000" dirty="0" smtClean="0"/>
              <a:t> bilgilerin akış diyagramı</a:t>
            </a:r>
            <a:r>
              <a:rPr lang="tr-TR" sz="2000" b="1" dirty="0" smtClean="0"/>
              <a:t/>
            </a:r>
            <a:br>
              <a:rPr lang="tr-TR" sz="2000" b="1" dirty="0" smtClean="0"/>
            </a:br>
            <a:r>
              <a:rPr lang="tr-TR" sz="2000" b="1" dirty="0" err="1" smtClean="0"/>
              <a:t>c.</a:t>
            </a:r>
            <a:r>
              <a:rPr lang="tr-TR" sz="2000" dirty="0" err="1" smtClean="0"/>
              <a:t>Ispatta</a:t>
            </a:r>
            <a:r>
              <a:rPr lang="tr-TR" sz="2000" dirty="0" smtClean="0"/>
              <a:t> verilenlerin yeni ifadeleri</a:t>
            </a:r>
            <a:r>
              <a:rPr lang="tr-TR" sz="2000" b="1" dirty="0"/>
              <a:t/>
            </a:r>
            <a:br>
              <a:rPr lang="tr-TR" sz="2000" b="1" dirty="0"/>
            </a:br>
            <a:r>
              <a:rPr lang="tr-TR" sz="2000" b="1" dirty="0" err="1" smtClean="0"/>
              <a:t>d.</a:t>
            </a:r>
            <a:r>
              <a:rPr lang="tr-TR" sz="2000" dirty="0" err="1" smtClean="0"/>
              <a:t>Ispattaki</a:t>
            </a:r>
            <a:r>
              <a:rPr lang="tr-TR" sz="2000" dirty="0" smtClean="0"/>
              <a:t> her adımı destekleyen sebepler</a:t>
            </a:r>
            <a:r>
              <a:rPr lang="tr-TR" sz="2000" b="1" dirty="0" smtClean="0"/>
              <a:t/>
            </a:r>
            <a:br>
              <a:rPr lang="tr-TR" sz="2000" b="1" dirty="0" smtClean="0"/>
            </a:br>
            <a:r>
              <a:rPr lang="tr-TR" sz="2000" b="1" dirty="0" err="1" smtClean="0"/>
              <a:t>e.</a:t>
            </a:r>
            <a:r>
              <a:rPr lang="tr-TR" sz="2000" dirty="0" err="1" smtClean="0"/>
              <a:t>Ispatı</a:t>
            </a:r>
            <a:r>
              <a:rPr lang="tr-TR" sz="2000" dirty="0" smtClean="0"/>
              <a:t> yapılan ifade</a:t>
            </a:r>
            <a:r>
              <a:rPr lang="tr-TR" sz="2000" b="1" dirty="0"/>
              <a:t/>
            </a:r>
            <a:br>
              <a:rPr lang="tr-TR" sz="2000" b="1" dirty="0"/>
            </a:br>
            <a:r>
              <a:rPr lang="tr-TR" sz="2000" b="1" dirty="0" smtClean="0"/>
              <a:t/>
            </a:r>
            <a:br>
              <a:rPr lang="tr-TR" sz="2000" b="1" dirty="0" smtClean="0"/>
            </a:br>
            <a:r>
              <a:rPr lang="tr-TR" sz="2000" b="1" dirty="0" smtClean="0"/>
              <a:t>Örnek:</a:t>
            </a:r>
            <a:r>
              <a:rPr lang="tr-TR" sz="2000" b="1" dirty="0"/>
              <a:t/>
            </a:r>
            <a:br>
              <a:rPr lang="tr-TR" sz="2000" b="1" dirty="0"/>
            </a:br>
            <a:r>
              <a:rPr lang="tr-TR" sz="2000" dirty="0" err="1" smtClean="0"/>
              <a:t>Teorem:Komşu</a:t>
            </a:r>
            <a:r>
              <a:rPr lang="tr-TR" sz="2000" dirty="0" smtClean="0"/>
              <a:t> tümler iki açının          </a:t>
            </a:r>
            <a:r>
              <a:rPr lang="tr-TR" sz="2000" b="1" dirty="0" smtClean="0"/>
              <a:t/>
            </a:r>
            <a:br>
              <a:rPr lang="tr-TR" sz="2000" b="1" dirty="0" smtClean="0"/>
            </a:br>
            <a:r>
              <a:rPr lang="tr-TR" sz="2000" b="1" dirty="0" smtClean="0"/>
              <a:t>              </a:t>
            </a:r>
            <a:r>
              <a:rPr lang="tr-TR" sz="2000" dirty="0" smtClean="0"/>
              <a:t>açıortaylarının oluşturduğu</a:t>
            </a:r>
            <a:r>
              <a:rPr lang="tr-TR" sz="2000" b="1" dirty="0" smtClean="0"/>
              <a:t> </a:t>
            </a:r>
            <a:r>
              <a:rPr lang="tr-TR" sz="2000" b="1" dirty="0"/>
              <a:t/>
            </a:r>
            <a:br>
              <a:rPr lang="tr-TR" sz="2000" b="1" dirty="0"/>
            </a:br>
            <a:r>
              <a:rPr lang="tr-TR" sz="2000" b="1" dirty="0" smtClean="0"/>
              <a:t>               </a:t>
            </a:r>
            <a:r>
              <a:rPr lang="tr-TR" sz="2000" dirty="0" smtClean="0"/>
              <a:t>açının ölçüsü 45° </a:t>
            </a:r>
            <a:r>
              <a:rPr lang="tr-TR" sz="2000" dirty="0" err="1" smtClean="0"/>
              <a:t>dir</a:t>
            </a:r>
            <a:r>
              <a:rPr lang="tr-TR" sz="2000" dirty="0" smtClean="0"/>
              <a:t>.</a:t>
            </a:r>
            <a:r>
              <a:rPr lang="tr-TR" sz="2000" b="1" dirty="0" smtClean="0"/>
              <a:t/>
            </a:r>
            <a:br>
              <a:rPr lang="tr-TR" sz="2000" b="1" dirty="0" smtClean="0"/>
            </a:br>
            <a:r>
              <a:rPr lang="tr-TR" sz="2000" b="1" dirty="0"/>
              <a:t/>
            </a:r>
            <a:br>
              <a:rPr lang="tr-TR" sz="2000" b="1" dirty="0"/>
            </a:br>
            <a:r>
              <a:rPr lang="tr-TR" sz="2000" b="1" dirty="0"/>
              <a:t/>
            </a:r>
            <a:br>
              <a:rPr lang="tr-TR" sz="2000" b="1" dirty="0"/>
            </a:br>
            <a:r>
              <a:rPr lang="tr-TR" sz="2000" b="1" dirty="0" smtClean="0"/>
              <a:t>                                                                                                      </a:t>
            </a:r>
            <a:r>
              <a:rPr lang="tr-TR" sz="2000" b="1" dirty="0"/>
              <a:t> </a:t>
            </a:r>
            <a:r>
              <a:rPr lang="tr-TR" sz="2000" b="1" dirty="0" smtClean="0"/>
              <a:t>   </a:t>
            </a:r>
            <a:r>
              <a:rPr lang="tr-TR" sz="2000" dirty="0" smtClean="0"/>
              <a:t>B</a:t>
            </a:r>
            <a:endParaRPr lang="tr-TR" sz="2000" dirty="0"/>
          </a:p>
        </p:txBody>
      </p:sp>
      <p:cxnSp>
        <p:nvCxnSpPr>
          <p:cNvPr id="4" name="Düz Bağlayıcı 3"/>
          <p:cNvCxnSpPr/>
          <p:nvPr/>
        </p:nvCxnSpPr>
        <p:spPr>
          <a:xfrm>
            <a:off x="4283968" y="4509120"/>
            <a:ext cx="0" cy="2016224"/>
          </a:xfrm>
          <a:prstGeom prst="line">
            <a:avLst/>
          </a:prstGeom>
          <a:ln>
            <a:headEnd type="triangle"/>
          </a:ln>
        </p:spPr>
        <p:style>
          <a:lnRef idx="1">
            <a:schemeClr val="dk1"/>
          </a:lnRef>
          <a:fillRef idx="0">
            <a:schemeClr val="dk1"/>
          </a:fillRef>
          <a:effectRef idx="0">
            <a:schemeClr val="dk1"/>
          </a:effectRef>
          <a:fontRef idx="minor">
            <a:schemeClr val="tx1"/>
          </a:fontRef>
        </p:style>
      </p:cxnSp>
      <p:cxnSp>
        <p:nvCxnSpPr>
          <p:cNvPr id="7" name="Düz Ok Bağlayıcısı 6"/>
          <p:cNvCxnSpPr/>
          <p:nvPr/>
        </p:nvCxnSpPr>
        <p:spPr>
          <a:xfrm>
            <a:off x="4283968" y="6525344"/>
            <a:ext cx="2304256" cy="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9" name="Düz Bağlayıcı 8"/>
          <p:cNvCxnSpPr/>
          <p:nvPr/>
        </p:nvCxnSpPr>
        <p:spPr>
          <a:xfrm flipV="1">
            <a:off x="4283968" y="5013176"/>
            <a:ext cx="864096" cy="1485158"/>
          </a:xfrm>
          <a:prstGeom prst="line">
            <a:avLst/>
          </a:prstGeom>
        </p:spPr>
        <p:style>
          <a:lnRef idx="1">
            <a:schemeClr val="dk1"/>
          </a:lnRef>
          <a:fillRef idx="0">
            <a:schemeClr val="dk1"/>
          </a:fillRef>
          <a:effectRef idx="0">
            <a:schemeClr val="dk1"/>
          </a:effectRef>
          <a:fontRef idx="minor">
            <a:schemeClr val="tx1"/>
          </a:fontRef>
        </p:style>
      </p:cxnSp>
      <p:cxnSp>
        <p:nvCxnSpPr>
          <p:cNvPr id="13" name="Düz Ok Bağlayıcısı 12"/>
          <p:cNvCxnSpPr/>
          <p:nvPr/>
        </p:nvCxnSpPr>
        <p:spPr>
          <a:xfrm flipV="1">
            <a:off x="4283968" y="5285079"/>
            <a:ext cx="1440160" cy="119712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8" name="Düz Bağlayıcı 17"/>
          <p:cNvCxnSpPr/>
          <p:nvPr/>
        </p:nvCxnSpPr>
        <p:spPr>
          <a:xfrm flipV="1">
            <a:off x="4283968" y="5899771"/>
            <a:ext cx="1728192" cy="598563"/>
          </a:xfrm>
          <a:prstGeom prst="line">
            <a:avLst/>
          </a:prstGeom>
        </p:spPr>
        <p:style>
          <a:lnRef idx="1">
            <a:schemeClr val="dk1"/>
          </a:lnRef>
          <a:fillRef idx="0">
            <a:schemeClr val="dk1"/>
          </a:fillRef>
          <a:effectRef idx="0">
            <a:schemeClr val="dk1"/>
          </a:effectRef>
          <a:fontRef idx="minor">
            <a:schemeClr val="tx1"/>
          </a:fontRef>
        </p:style>
      </p:cxnSp>
      <p:sp>
        <p:nvSpPr>
          <p:cNvPr id="19" name="Metin kutusu 18"/>
          <p:cNvSpPr txBox="1"/>
          <p:nvPr/>
        </p:nvSpPr>
        <p:spPr>
          <a:xfrm>
            <a:off x="3923928" y="4797152"/>
            <a:ext cx="360040" cy="369332"/>
          </a:xfrm>
          <a:prstGeom prst="rect">
            <a:avLst/>
          </a:prstGeom>
          <a:noFill/>
        </p:spPr>
        <p:txBody>
          <a:bodyPr wrap="square" rtlCol="0">
            <a:spAutoFit/>
          </a:bodyPr>
          <a:lstStyle/>
          <a:p>
            <a:r>
              <a:rPr lang="tr-TR" dirty="0"/>
              <a:t>A</a:t>
            </a:r>
          </a:p>
        </p:txBody>
      </p:sp>
      <p:sp>
        <p:nvSpPr>
          <p:cNvPr id="20" name="Metin kutusu 19"/>
          <p:cNvSpPr txBox="1"/>
          <p:nvPr/>
        </p:nvSpPr>
        <p:spPr>
          <a:xfrm>
            <a:off x="4716016" y="4981818"/>
            <a:ext cx="288032" cy="369332"/>
          </a:xfrm>
          <a:prstGeom prst="rect">
            <a:avLst/>
          </a:prstGeom>
          <a:noFill/>
        </p:spPr>
        <p:txBody>
          <a:bodyPr wrap="square" rtlCol="0">
            <a:spAutoFit/>
          </a:bodyPr>
          <a:lstStyle/>
          <a:p>
            <a:r>
              <a:rPr lang="tr-TR" dirty="0" smtClean="0"/>
              <a:t>P</a:t>
            </a:r>
            <a:endParaRPr lang="tr-TR" dirty="0"/>
          </a:p>
        </p:txBody>
      </p:sp>
      <p:sp>
        <p:nvSpPr>
          <p:cNvPr id="21" name="Metin kutusu 20"/>
          <p:cNvSpPr txBox="1"/>
          <p:nvPr/>
        </p:nvSpPr>
        <p:spPr>
          <a:xfrm>
            <a:off x="5304941" y="5100413"/>
            <a:ext cx="144016" cy="369332"/>
          </a:xfrm>
          <a:prstGeom prst="rect">
            <a:avLst/>
          </a:prstGeom>
          <a:noFill/>
        </p:spPr>
        <p:txBody>
          <a:bodyPr wrap="square" rtlCol="0">
            <a:spAutoFit/>
          </a:bodyPr>
          <a:lstStyle/>
          <a:p>
            <a:r>
              <a:rPr lang="tr-TR" dirty="0" smtClean="0"/>
              <a:t>C</a:t>
            </a:r>
            <a:endParaRPr lang="tr-TR" dirty="0"/>
          </a:p>
        </p:txBody>
      </p:sp>
      <p:sp>
        <p:nvSpPr>
          <p:cNvPr id="22" name="Metin kutusu 21"/>
          <p:cNvSpPr txBox="1"/>
          <p:nvPr/>
        </p:nvSpPr>
        <p:spPr>
          <a:xfrm>
            <a:off x="5751030" y="5940421"/>
            <a:ext cx="288032" cy="369332"/>
          </a:xfrm>
          <a:prstGeom prst="rect">
            <a:avLst/>
          </a:prstGeom>
          <a:noFill/>
        </p:spPr>
        <p:txBody>
          <a:bodyPr wrap="square" rtlCol="0">
            <a:spAutoFit/>
          </a:bodyPr>
          <a:lstStyle/>
          <a:p>
            <a:r>
              <a:rPr lang="tr-TR" dirty="0" smtClean="0"/>
              <a:t>N</a:t>
            </a:r>
            <a:endParaRPr lang="tr-TR" dirty="0"/>
          </a:p>
        </p:txBody>
      </p: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249495438"/>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smtClean="0"/>
              <a:t>  İfadeler                                     Gerekçeler</a:t>
            </a:r>
            <a:br>
              <a:rPr lang="tr-TR" sz="2000" b="1" dirty="0" smtClean="0"/>
            </a:br>
            <a:r>
              <a:rPr lang="tr-TR" sz="2000" b="1" dirty="0" smtClean="0"/>
              <a:t>                                    </a:t>
            </a:r>
            <a:r>
              <a:rPr lang="tr-TR" sz="2000" b="1" dirty="0"/>
              <a:t/>
            </a:r>
            <a:br>
              <a:rPr lang="tr-TR" sz="2000" b="1" dirty="0"/>
            </a:br>
            <a:r>
              <a:rPr lang="tr-TR" sz="2000" b="1" dirty="0" smtClean="0"/>
              <a:t>1.</a:t>
            </a:r>
            <a:r>
              <a:rPr lang="tr-TR" sz="2000" dirty="0" smtClean="0"/>
              <a:t>m(ATP)=m(PTC)                   </a:t>
            </a:r>
            <a:r>
              <a:rPr lang="tr-TR" sz="2000" b="1" dirty="0" smtClean="0"/>
              <a:t>1.</a:t>
            </a:r>
            <a:r>
              <a:rPr lang="tr-TR" sz="2000" dirty="0" smtClean="0"/>
              <a:t>Verilen</a:t>
            </a:r>
            <a:r>
              <a:rPr lang="tr-TR" sz="2000" b="1" dirty="0" smtClean="0"/>
              <a:t/>
            </a:r>
            <a:br>
              <a:rPr lang="tr-TR" sz="2000" b="1" dirty="0" smtClean="0"/>
            </a:br>
            <a:r>
              <a:rPr lang="tr-TR" sz="2000" b="1" dirty="0" smtClean="0"/>
              <a:t>2.</a:t>
            </a:r>
            <a:r>
              <a:rPr lang="tr-TR" sz="2000" dirty="0" smtClean="0"/>
              <a:t>m(CTN)=m(NTB)                 </a:t>
            </a:r>
            <a:r>
              <a:rPr lang="tr-TR" sz="2000" b="1" dirty="0" smtClean="0"/>
              <a:t>2.</a:t>
            </a:r>
            <a:r>
              <a:rPr lang="tr-TR" sz="2000" dirty="0" smtClean="0"/>
              <a:t>Verilen</a:t>
            </a:r>
            <a:r>
              <a:rPr lang="tr-TR" sz="2000" b="1" dirty="0"/>
              <a:t/>
            </a:r>
            <a:br>
              <a:rPr lang="tr-TR" sz="2000" b="1" dirty="0"/>
            </a:br>
            <a:r>
              <a:rPr lang="tr-TR" sz="2000" b="1" dirty="0" smtClean="0"/>
              <a:t>3.</a:t>
            </a:r>
            <a:r>
              <a:rPr lang="tr-TR" sz="2000" dirty="0" smtClean="0"/>
              <a:t>m(ATC)+m(CTB)=90°          </a:t>
            </a:r>
            <a:r>
              <a:rPr lang="tr-TR" sz="2000" b="1" dirty="0" smtClean="0"/>
              <a:t>3.</a:t>
            </a:r>
            <a:r>
              <a:rPr lang="tr-TR" sz="2000" dirty="0" smtClean="0"/>
              <a:t>Komşu tümler açılar</a:t>
            </a:r>
            <a:r>
              <a:rPr lang="tr-TR" sz="2000" b="1" dirty="0" smtClean="0"/>
              <a:t/>
            </a:r>
            <a:br>
              <a:rPr lang="tr-TR" sz="2000" b="1" dirty="0" smtClean="0"/>
            </a:br>
            <a:r>
              <a:rPr lang="tr-TR" sz="2000" b="1" dirty="0" smtClean="0"/>
              <a:t>4.</a:t>
            </a:r>
            <a:r>
              <a:rPr lang="tr-TR" sz="2000" dirty="0" smtClean="0"/>
              <a:t>m(ATC)+m(CTB)=90           </a:t>
            </a:r>
            <a:r>
              <a:rPr lang="tr-TR" sz="2000" b="1" dirty="0" smtClean="0"/>
              <a:t>4.</a:t>
            </a:r>
            <a:r>
              <a:rPr lang="tr-TR" sz="2000" dirty="0" smtClean="0"/>
              <a:t>3 ifadenin her iki tarafının</a:t>
            </a:r>
            <a:r>
              <a:rPr lang="tr-TR" sz="2000" b="1" dirty="0"/>
              <a:t/>
            </a:r>
            <a:br>
              <a:rPr lang="tr-TR" sz="2000" b="1" dirty="0"/>
            </a:br>
            <a:r>
              <a:rPr lang="tr-TR" sz="2000" b="1" dirty="0" smtClean="0"/>
              <a:t>         </a:t>
            </a:r>
            <a:r>
              <a:rPr lang="tr-TR" sz="2000" dirty="0" smtClean="0"/>
              <a:t>2             2          2              2 ile bölünmesinden</a:t>
            </a:r>
            <a:r>
              <a:rPr lang="tr-TR" sz="2000" b="1" dirty="0" smtClean="0"/>
              <a:t/>
            </a:r>
            <a:br>
              <a:rPr lang="tr-TR" sz="2000" b="1" dirty="0" smtClean="0"/>
            </a:br>
            <a:r>
              <a:rPr lang="tr-TR" sz="2000" b="1" dirty="0" smtClean="0"/>
              <a:t>5.</a:t>
            </a:r>
            <a:r>
              <a:rPr lang="tr-TR" sz="2000" dirty="0" smtClean="0"/>
              <a:t>m(PTC)+m(CTN)=45°         </a:t>
            </a:r>
            <a:r>
              <a:rPr lang="tr-TR" sz="2000" b="1" dirty="0" smtClean="0"/>
              <a:t>5.</a:t>
            </a:r>
            <a:r>
              <a:rPr lang="tr-TR" sz="2000" dirty="0" smtClean="0"/>
              <a:t>[TP ve [TN açıortaylar</a:t>
            </a:r>
            <a:r>
              <a:rPr lang="tr-TR" sz="2000" b="1" dirty="0"/>
              <a:t/>
            </a:r>
            <a:br>
              <a:rPr lang="tr-TR" sz="2000" b="1" dirty="0"/>
            </a:br>
            <a:r>
              <a:rPr lang="tr-TR" sz="2000" b="1" dirty="0" smtClean="0"/>
              <a:t>6.</a:t>
            </a:r>
            <a:r>
              <a:rPr lang="tr-TR" sz="2000" dirty="0" smtClean="0"/>
              <a:t>m(PTN)=45°                       </a:t>
            </a:r>
            <a:r>
              <a:rPr lang="tr-TR" sz="2000" b="1" dirty="0" smtClean="0"/>
              <a:t>  6.</a:t>
            </a:r>
            <a:r>
              <a:rPr lang="tr-TR" sz="2000" dirty="0" smtClean="0"/>
              <a:t>Açı toplama aksiyomundan</a:t>
            </a:r>
            <a:r>
              <a:rPr lang="tr-TR" sz="2000" b="1" dirty="0" smtClean="0"/>
              <a:t/>
            </a:r>
            <a:br>
              <a:rPr lang="tr-TR" sz="2000" b="1" dirty="0" smtClean="0"/>
            </a:br>
            <a:r>
              <a:rPr lang="tr-TR" sz="2000" b="1" dirty="0"/>
              <a:t/>
            </a:r>
            <a:br>
              <a:rPr lang="tr-TR" sz="2000" b="1" dirty="0"/>
            </a:br>
            <a:r>
              <a:rPr lang="tr-TR" sz="2000" b="1" dirty="0" smtClean="0"/>
              <a:t>Örnek:</a:t>
            </a:r>
            <a:r>
              <a:rPr lang="tr-TR" sz="2000" b="1" dirty="0"/>
              <a:t/>
            </a:r>
            <a:br>
              <a:rPr lang="tr-TR" sz="2000" b="1" dirty="0"/>
            </a:br>
            <a:r>
              <a:rPr lang="tr-TR" sz="2000" b="1" dirty="0" err="1" smtClean="0"/>
              <a:t>Teorem:</a:t>
            </a:r>
            <a:r>
              <a:rPr lang="tr-TR" sz="2000" dirty="0" err="1" smtClean="0"/>
              <a:t>Bir</a:t>
            </a:r>
            <a:r>
              <a:rPr lang="tr-TR" sz="2000" dirty="0" smtClean="0"/>
              <a:t> üçgenin dış açılarının toplamı 360° </a:t>
            </a:r>
            <a:r>
              <a:rPr lang="tr-TR" sz="2000" dirty="0" err="1" smtClean="0"/>
              <a:t>dir</a:t>
            </a:r>
            <a:r>
              <a:rPr lang="tr-TR" sz="2000" dirty="0" smtClean="0"/>
              <a:t>.</a:t>
            </a:r>
            <a:r>
              <a:rPr lang="tr-TR" sz="2000" b="1" dirty="0"/>
              <a:t/>
            </a:r>
            <a:br>
              <a:rPr lang="tr-TR" sz="2000" b="1" dirty="0"/>
            </a:br>
            <a:r>
              <a:rPr lang="tr-TR" sz="2000" b="1" dirty="0" smtClean="0"/>
              <a:t/>
            </a:r>
            <a:br>
              <a:rPr lang="tr-TR" sz="2000" b="1" dirty="0" smtClean="0"/>
            </a:br>
            <a:r>
              <a:rPr lang="tr-TR" sz="2000" b="1" dirty="0" smtClean="0"/>
              <a:t>                                             D</a:t>
            </a:r>
            <a:r>
              <a:rPr lang="tr-TR" sz="2000" b="1" dirty="0"/>
              <a:t/>
            </a:r>
            <a:br>
              <a:rPr lang="tr-TR" sz="2000" b="1" dirty="0"/>
            </a:br>
            <a:r>
              <a:rPr lang="tr-TR" sz="2000" b="1" dirty="0" smtClean="0"/>
              <a:t>                                          A        </a:t>
            </a:r>
            <a:r>
              <a:rPr lang="tr-TR" sz="2000" b="1" dirty="0" err="1"/>
              <a:t>a</a:t>
            </a:r>
            <a:r>
              <a:rPr lang="tr-TR" sz="2000" b="1" dirty="0" smtClean="0"/>
              <a:t/>
            </a:r>
            <a:br>
              <a:rPr lang="tr-TR" sz="2000" b="1" dirty="0" smtClean="0"/>
            </a:br>
            <a:r>
              <a:rPr lang="tr-TR" sz="2000" b="1" dirty="0"/>
              <a:t/>
            </a:r>
            <a:br>
              <a:rPr lang="tr-TR" sz="2000" b="1" dirty="0"/>
            </a:br>
            <a:r>
              <a:rPr lang="tr-TR" sz="2000" b="1" dirty="0" smtClean="0"/>
              <a:t/>
            </a:r>
            <a:br>
              <a:rPr lang="tr-TR" sz="2000" b="1" dirty="0" smtClean="0"/>
            </a:br>
            <a:r>
              <a:rPr lang="tr-TR" sz="2000" b="1" dirty="0"/>
              <a:t/>
            </a:r>
            <a:br>
              <a:rPr lang="tr-TR" sz="2000" b="1" dirty="0"/>
            </a:br>
            <a:r>
              <a:rPr lang="tr-TR" sz="2000" b="1" dirty="0" smtClean="0"/>
              <a:t>                         </a:t>
            </a:r>
            <a:br>
              <a:rPr lang="tr-TR" sz="2000" b="1" dirty="0" smtClean="0"/>
            </a:br>
            <a:r>
              <a:rPr lang="tr-TR" sz="2000" b="1" dirty="0"/>
              <a:t/>
            </a:r>
            <a:br>
              <a:rPr lang="tr-TR" sz="2000" b="1" dirty="0"/>
            </a:br>
            <a:r>
              <a:rPr lang="tr-TR" sz="2000" b="1" dirty="0" smtClean="0"/>
              <a:t>                      E         B                          ß     F</a:t>
            </a:r>
            <a:br>
              <a:rPr lang="tr-TR" sz="2000" b="1" dirty="0" smtClean="0"/>
            </a:br>
            <a:endParaRPr lang="tr-TR" sz="2000" b="1" dirty="0"/>
          </a:p>
        </p:txBody>
      </p:sp>
      <p:cxnSp>
        <p:nvCxnSpPr>
          <p:cNvPr id="4" name="Düz Bağlayıcı 3"/>
          <p:cNvCxnSpPr/>
          <p:nvPr/>
        </p:nvCxnSpPr>
        <p:spPr>
          <a:xfrm>
            <a:off x="126019" y="404664"/>
            <a:ext cx="1043608" cy="0"/>
          </a:xfrm>
          <a:prstGeom prst="line">
            <a:avLst/>
          </a:prstGeom>
        </p:spPr>
        <p:style>
          <a:lnRef idx="1">
            <a:schemeClr val="dk1"/>
          </a:lnRef>
          <a:fillRef idx="0">
            <a:schemeClr val="dk1"/>
          </a:fillRef>
          <a:effectRef idx="0">
            <a:schemeClr val="dk1"/>
          </a:effectRef>
          <a:fontRef idx="minor">
            <a:schemeClr val="tx1"/>
          </a:fontRef>
        </p:style>
      </p:cxnSp>
      <p:cxnSp>
        <p:nvCxnSpPr>
          <p:cNvPr id="8" name="Düz Bağlayıcı 7"/>
          <p:cNvCxnSpPr/>
          <p:nvPr/>
        </p:nvCxnSpPr>
        <p:spPr>
          <a:xfrm>
            <a:off x="377539" y="1916832"/>
            <a:ext cx="666069" cy="0"/>
          </a:xfrm>
          <a:prstGeom prst="line">
            <a:avLst/>
          </a:prstGeom>
        </p:spPr>
        <p:style>
          <a:lnRef idx="1">
            <a:schemeClr val="dk1"/>
          </a:lnRef>
          <a:fillRef idx="0">
            <a:schemeClr val="dk1"/>
          </a:fillRef>
          <a:effectRef idx="0">
            <a:schemeClr val="dk1"/>
          </a:effectRef>
          <a:fontRef idx="minor">
            <a:schemeClr val="tx1"/>
          </a:fontRef>
        </p:style>
      </p:cxnSp>
      <p:cxnSp>
        <p:nvCxnSpPr>
          <p:cNvPr id="13" name="Düz Bağlayıcı 12"/>
          <p:cNvCxnSpPr/>
          <p:nvPr/>
        </p:nvCxnSpPr>
        <p:spPr>
          <a:xfrm>
            <a:off x="1211978" y="1915475"/>
            <a:ext cx="666069" cy="0"/>
          </a:xfrm>
          <a:prstGeom prst="line">
            <a:avLst/>
          </a:prstGeom>
        </p:spPr>
        <p:style>
          <a:lnRef idx="1">
            <a:schemeClr val="dk1"/>
          </a:lnRef>
          <a:fillRef idx="0">
            <a:schemeClr val="dk1"/>
          </a:fillRef>
          <a:effectRef idx="0">
            <a:schemeClr val="dk1"/>
          </a:effectRef>
          <a:fontRef idx="minor">
            <a:schemeClr val="tx1"/>
          </a:fontRef>
        </p:style>
      </p:cxnSp>
      <p:cxnSp>
        <p:nvCxnSpPr>
          <p:cNvPr id="17" name="Düz Bağlayıcı 16"/>
          <p:cNvCxnSpPr/>
          <p:nvPr/>
        </p:nvCxnSpPr>
        <p:spPr>
          <a:xfrm>
            <a:off x="2051720" y="1916832"/>
            <a:ext cx="360040" cy="0"/>
          </a:xfrm>
          <a:prstGeom prst="line">
            <a:avLst/>
          </a:prstGeom>
        </p:spPr>
        <p:style>
          <a:lnRef idx="1">
            <a:schemeClr val="dk1"/>
          </a:lnRef>
          <a:fillRef idx="0">
            <a:schemeClr val="dk1"/>
          </a:fillRef>
          <a:effectRef idx="0">
            <a:schemeClr val="dk1"/>
          </a:effectRef>
          <a:fontRef idx="minor">
            <a:schemeClr val="tx1"/>
          </a:fontRef>
        </p:style>
      </p:cxnSp>
      <p:cxnSp>
        <p:nvCxnSpPr>
          <p:cNvPr id="19" name="Düz Bağlayıcı 18"/>
          <p:cNvCxnSpPr/>
          <p:nvPr/>
        </p:nvCxnSpPr>
        <p:spPr>
          <a:xfrm>
            <a:off x="3131840" y="404664"/>
            <a:ext cx="1224136" cy="0"/>
          </a:xfrm>
          <a:prstGeom prst="line">
            <a:avLst/>
          </a:prstGeom>
        </p:spPr>
        <p:style>
          <a:lnRef idx="1">
            <a:schemeClr val="dk1"/>
          </a:lnRef>
          <a:fillRef idx="0">
            <a:schemeClr val="dk1"/>
          </a:fillRef>
          <a:effectRef idx="0">
            <a:schemeClr val="dk1"/>
          </a:effectRef>
          <a:fontRef idx="minor">
            <a:schemeClr val="tx1"/>
          </a:fontRef>
        </p:style>
      </p:cxnSp>
      <p:cxnSp>
        <p:nvCxnSpPr>
          <p:cNvPr id="21" name="Düz Ok Bağlayıcısı 20"/>
          <p:cNvCxnSpPr/>
          <p:nvPr/>
        </p:nvCxnSpPr>
        <p:spPr>
          <a:xfrm flipH="1">
            <a:off x="2051720" y="4005064"/>
            <a:ext cx="1080120" cy="2088232"/>
          </a:xfrm>
          <a:prstGeom prst="straightConnector1">
            <a:avLst/>
          </a:prstGeom>
          <a:ln>
            <a:headEnd type="triangle"/>
            <a:tailEnd type="none"/>
          </a:ln>
        </p:spPr>
        <p:style>
          <a:lnRef idx="1">
            <a:schemeClr val="dk1"/>
          </a:lnRef>
          <a:fillRef idx="0">
            <a:schemeClr val="dk1"/>
          </a:fillRef>
          <a:effectRef idx="0">
            <a:schemeClr val="dk1"/>
          </a:effectRef>
          <a:fontRef idx="minor">
            <a:schemeClr val="tx1"/>
          </a:fontRef>
        </p:style>
      </p:cxnSp>
      <p:cxnSp>
        <p:nvCxnSpPr>
          <p:cNvPr id="24" name="Düz Ok Bağlayıcısı 23"/>
          <p:cNvCxnSpPr/>
          <p:nvPr/>
        </p:nvCxnSpPr>
        <p:spPr>
          <a:xfrm>
            <a:off x="2843808" y="4509120"/>
            <a:ext cx="1512168" cy="187220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7" name="Düz Bağlayıcı 26"/>
          <p:cNvCxnSpPr/>
          <p:nvPr/>
        </p:nvCxnSpPr>
        <p:spPr>
          <a:xfrm>
            <a:off x="1370059" y="6093296"/>
            <a:ext cx="2808312" cy="0"/>
          </a:xfrm>
          <a:prstGeom prst="line">
            <a:avLst/>
          </a:prstGeom>
          <a:ln>
            <a:headEnd type="triangle"/>
          </a:ln>
        </p:spPr>
        <p:style>
          <a:lnRef idx="1">
            <a:schemeClr val="dk1"/>
          </a:lnRef>
          <a:fillRef idx="0">
            <a:schemeClr val="dk1"/>
          </a:fillRef>
          <a:effectRef idx="0">
            <a:schemeClr val="dk1"/>
          </a:effectRef>
          <a:fontRef idx="minor">
            <a:schemeClr val="tx1"/>
          </a:fontRef>
        </p:style>
      </p:cxnSp>
      <p:sp>
        <p:nvSpPr>
          <p:cNvPr id="28" name="Yay 27"/>
          <p:cNvSpPr/>
          <p:nvPr/>
        </p:nvSpPr>
        <p:spPr>
          <a:xfrm rot="15691079">
            <a:off x="2012166" y="5759408"/>
            <a:ext cx="353693" cy="57606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tr-TR"/>
          </a:p>
        </p:txBody>
      </p:sp>
      <p:sp>
        <p:nvSpPr>
          <p:cNvPr id="30" name="Yay 29"/>
          <p:cNvSpPr/>
          <p:nvPr/>
        </p:nvSpPr>
        <p:spPr>
          <a:xfrm rot="15691079">
            <a:off x="3817992" y="5759407"/>
            <a:ext cx="353693" cy="57606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tr-TR"/>
          </a:p>
        </p:txBody>
      </p:sp>
      <p:sp>
        <p:nvSpPr>
          <p:cNvPr id="31" name="Yay 30"/>
          <p:cNvSpPr/>
          <p:nvPr/>
        </p:nvSpPr>
        <p:spPr>
          <a:xfrm rot="935539">
            <a:off x="2666411" y="4330030"/>
            <a:ext cx="353693" cy="576064"/>
          </a:xfrm>
          <a:prstGeom prst="arc">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tr-TR"/>
          </a:p>
        </p:txBody>
      </p: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690421981"/>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smtClean="0"/>
              <a:t>  İfadeler                                                           Gerekçeler</a:t>
            </a:r>
            <a:br>
              <a:rPr lang="tr-TR" sz="2000" b="1" dirty="0" smtClean="0"/>
            </a:br>
            <a:r>
              <a:rPr lang="tr-TR" sz="2000" b="1" dirty="0" smtClean="0"/>
              <a:t> </a:t>
            </a:r>
            <a:r>
              <a:rPr lang="tr-TR" sz="2000" b="1" dirty="0"/>
              <a:t/>
            </a:r>
            <a:br>
              <a:rPr lang="tr-TR" sz="2000" b="1" dirty="0"/>
            </a:br>
            <a:r>
              <a:rPr lang="tr-TR" sz="2000" b="1" dirty="0" smtClean="0"/>
              <a:t>1.</a:t>
            </a:r>
            <a:r>
              <a:rPr lang="tr-TR" sz="2000" dirty="0" smtClean="0"/>
              <a:t>m(DAC)+m(Â^)=180°                               </a:t>
            </a:r>
            <a:r>
              <a:rPr lang="tr-TR" sz="2000" b="1" dirty="0" smtClean="0"/>
              <a:t>1.</a:t>
            </a:r>
            <a:r>
              <a:rPr lang="tr-TR" sz="2000" dirty="0" smtClean="0"/>
              <a:t>Komşu bütünler açılar</a:t>
            </a:r>
            <a:r>
              <a:rPr lang="tr-TR" sz="2000" b="1" dirty="0" smtClean="0"/>
              <a:t/>
            </a:r>
            <a:br>
              <a:rPr lang="tr-TR" sz="2000" b="1" dirty="0" smtClean="0"/>
            </a:br>
            <a:r>
              <a:rPr lang="tr-TR" sz="2000" b="1" dirty="0" smtClean="0"/>
              <a:t>2.</a:t>
            </a:r>
            <a:r>
              <a:rPr lang="tr-TR" sz="2000" dirty="0" smtClean="0"/>
              <a:t>m(EBA)+m(B)=180°                                  </a:t>
            </a:r>
            <a:r>
              <a:rPr lang="tr-TR" sz="2000" b="1" dirty="0" smtClean="0"/>
              <a:t>2.</a:t>
            </a:r>
            <a:r>
              <a:rPr lang="tr-TR" sz="2000" dirty="0" smtClean="0"/>
              <a:t>Komşu bütünler açılar</a:t>
            </a:r>
            <a:r>
              <a:rPr lang="tr-TR" sz="2000" b="1" dirty="0"/>
              <a:t/>
            </a:r>
            <a:br>
              <a:rPr lang="tr-TR" sz="2000" b="1" dirty="0"/>
            </a:br>
            <a:r>
              <a:rPr lang="tr-TR" sz="2000" b="1" dirty="0" smtClean="0"/>
              <a:t>3.</a:t>
            </a:r>
            <a:r>
              <a:rPr lang="tr-TR" sz="2000" dirty="0" smtClean="0"/>
              <a:t>m(FCB)+m(C)=180                                    </a:t>
            </a:r>
            <a:r>
              <a:rPr lang="tr-TR" sz="2000" b="1" dirty="0" smtClean="0"/>
              <a:t>3.</a:t>
            </a:r>
            <a:r>
              <a:rPr lang="tr-TR" sz="2000" dirty="0" smtClean="0"/>
              <a:t>Komşu bütünler açılar</a:t>
            </a:r>
            <a:r>
              <a:rPr lang="tr-TR" sz="2000" b="1" dirty="0" smtClean="0"/>
              <a:t/>
            </a:r>
            <a:br>
              <a:rPr lang="tr-TR" sz="2000" b="1" dirty="0" smtClean="0"/>
            </a:br>
            <a:r>
              <a:rPr lang="tr-TR" sz="2000" b="1" dirty="0" smtClean="0"/>
              <a:t>4.</a:t>
            </a:r>
            <a:r>
              <a:rPr lang="tr-TR" sz="2000" dirty="0" smtClean="0"/>
              <a:t>a+ß+0+m(Â)+m(B)+m(C)=540°              </a:t>
            </a:r>
            <a:r>
              <a:rPr lang="tr-TR" sz="2000" b="1" dirty="0" smtClean="0"/>
              <a:t>4.</a:t>
            </a:r>
            <a:r>
              <a:rPr lang="tr-TR" sz="2000" dirty="0" smtClean="0"/>
              <a:t>(1),(2) ve (3) eşitliklerinin taraf </a:t>
            </a:r>
            <a:r>
              <a:rPr lang="tr-TR" sz="2000" b="1" dirty="0"/>
              <a:t/>
            </a:r>
            <a:br>
              <a:rPr lang="tr-TR" sz="2000" b="1" dirty="0"/>
            </a:br>
            <a:r>
              <a:rPr lang="tr-TR" sz="2000" b="1" dirty="0"/>
              <a:t> </a:t>
            </a:r>
            <a:r>
              <a:rPr lang="tr-TR" sz="2000" b="1" dirty="0" smtClean="0"/>
              <a:t>                                                                          </a:t>
            </a:r>
            <a:r>
              <a:rPr lang="tr-TR" sz="2000" dirty="0" smtClean="0"/>
              <a:t>tarafa toplanmasından</a:t>
            </a:r>
            <a:r>
              <a:rPr lang="tr-TR" sz="2000" b="1" dirty="0" smtClean="0"/>
              <a:t/>
            </a:r>
            <a:br>
              <a:rPr lang="tr-TR" sz="2000" b="1" dirty="0" smtClean="0"/>
            </a:br>
            <a:r>
              <a:rPr lang="tr-TR" sz="2000" b="1" dirty="0" smtClean="0"/>
              <a:t>5.</a:t>
            </a:r>
            <a:r>
              <a:rPr lang="tr-TR" sz="2000" dirty="0" smtClean="0"/>
              <a:t>m(Â)+m(B)+m(C)=180°                           </a:t>
            </a:r>
            <a:r>
              <a:rPr lang="tr-TR" sz="2000" b="1" dirty="0" smtClean="0"/>
              <a:t>5.</a:t>
            </a:r>
            <a:r>
              <a:rPr lang="tr-TR" sz="2000" dirty="0" smtClean="0"/>
              <a:t>Üçgenin iç açıları toplamının 180° olması</a:t>
            </a:r>
            <a:r>
              <a:rPr lang="tr-TR" sz="2000" b="1" dirty="0"/>
              <a:t/>
            </a:r>
            <a:br>
              <a:rPr lang="tr-TR" sz="2000" b="1" dirty="0"/>
            </a:br>
            <a:r>
              <a:rPr lang="tr-TR" sz="2000" b="1" dirty="0" smtClean="0"/>
              <a:t>                                                                           </a:t>
            </a:r>
            <a:r>
              <a:rPr lang="tr-TR" sz="2000" dirty="0" smtClean="0"/>
              <a:t>teoreminden</a:t>
            </a:r>
            <a:r>
              <a:rPr lang="tr-TR" sz="2000" b="1" dirty="0" smtClean="0"/>
              <a:t/>
            </a:r>
            <a:br>
              <a:rPr lang="tr-TR" sz="2000" b="1" dirty="0" smtClean="0"/>
            </a:br>
            <a:r>
              <a:rPr lang="tr-TR" sz="2000" b="1" dirty="0"/>
              <a:t/>
            </a:r>
            <a:br>
              <a:rPr lang="tr-TR" sz="2000" b="1" dirty="0"/>
            </a:br>
            <a:r>
              <a:rPr lang="tr-TR" sz="2000" b="1" dirty="0" smtClean="0"/>
              <a:t>6.</a:t>
            </a:r>
            <a:r>
              <a:rPr lang="tr-TR" sz="2000" dirty="0" smtClean="0"/>
              <a:t>m(DAC)+m(EBA)+m(FCB)=360°             </a:t>
            </a:r>
            <a:r>
              <a:rPr lang="tr-TR" sz="2000" b="1" dirty="0" smtClean="0"/>
              <a:t>6.</a:t>
            </a:r>
            <a:r>
              <a:rPr lang="tr-TR" sz="2000" dirty="0" smtClean="0"/>
              <a:t>(4) ifadesinde çıkarma işleminin özelliğinin</a:t>
            </a:r>
            <a:r>
              <a:rPr lang="tr-TR" sz="2000" b="1" dirty="0" smtClean="0"/>
              <a:t/>
            </a:r>
            <a:br>
              <a:rPr lang="tr-TR" sz="2000" b="1" dirty="0" smtClean="0"/>
            </a:br>
            <a:r>
              <a:rPr lang="tr-TR" sz="2000" b="1" dirty="0" smtClean="0"/>
              <a:t>                                                                           </a:t>
            </a:r>
            <a:r>
              <a:rPr lang="tr-TR" sz="2000" dirty="0" smtClean="0"/>
              <a:t>kullanılmasından</a:t>
            </a:r>
            <a:r>
              <a:rPr lang="tr-TR" sz="2000" b="1" dirty="0"/>
              <a:t/>
            </a:r>
            <a:br>
              <a:rPr lang="tr-TR" sz="2000" b="1" dirty="0"/>
            </a:br>
            <a:r>
              <a:rPr lang="tr-TR" sz="2000" b="1" dirty="0" smtClean="0"/>
              <a:t/>
            </a:r>
            <a:br>
              <a:rPr lang="tr-TR" sz="2000" b="1" dirty="0" smtClean="0"/>
            </a:br>
            <a:r>
              <a:rPr lang="tr-TR" sz="2000" b="1" dirty="0" smtClean="0"/>
              <a:t>Örnek:</a:t>
            </a:r>
            <a:r>
              <a:rPr lang="tr-TR" sz="2000" b="1" dirty="0"/>
              <a:t/>
            </a:r>
            <a:br>
              <a:rPr lang="tr-TR" sz="2000" b="1" dirty="0"/>
            </a:br>
            <a:r>
              <a:rPr lang="tr-TR" sz="2000" b="1" dirty="0" smtClean="0"/>
              <a:t>Teorem:                 A                          </a:t>
            </a:r>
            <a:r>
              <a:rPr lang="tr-TR" sz="2000" dirty="0" smtClean="0"/>
              <a:t>Bir üçgenin herhangi iki kenarı eş </a:t>
            </a:r>
            <a:r>
              <a:rPr lang="tr-TR" sz="2000" dirty="0" err="1" smtClean="0"/>
              <a:t>değilse,bu</a:t>
            </a:r>
            <a:r>
              <a:rPr lang="tr-TR" sz="2000" b="1" dirty="0" smtClean="0"/>
              <a:t/>
            </a:r>
            <a:br>
              <a:rPr lang="tr-TR" sz="2000" b="1" dirty="0" smtClean="0"/>
            </a:br>
            <a:r>
              <a:rPr lang="tr-TR" sz="2000" b="1" dirty="0" smtClean="0"/>
              <a:t>                                                             </a:t>
            </a:r>
            <a:r>
              <a:rPr lang="tr-TR" sz="2000" dirty="0" smtClean="0"/>
              <a:t>kenarlardan büyük olanın karşısındaki açının</a:t>
            </a:r>
            <a:r>
              <a:rPr lang="tr-TR" sz="2000" b="1" dirty="0"/>
              <a:t/>
            </a:r>
            <a:br>
              <a:rPr lang="tr-TR" sz="2000" b="1" dirty="0"/>
            </a:br>
            <a:r>
              <a:rPr lang="tr-TR" sz="2000" b="1" dirty="0" smtClean="0"/>
              <a:t>                                                             </a:t>
            </a:r>
            <a:r>
              <a:rPr lang="tr-TR" sz="2000" dirty="0" err="1" smtClean="0"/>
              <a:t>ölçüsü,diğer</a:t>
            </a:r>
            <a:r>
              <a:rPr lang="tr-TR" sz="2000" dirty="0" smtClean="0"/>
              <a:t> kenarın karşısındaki açının ölçüsünden</a:t>
            </a:r>
            <a:r>
              <a:rPr lang="tr-TR" sz="2000" b="1" dirty="0" smtClean="0"/>
              <a:t/>
            </a:r>
            <a:br>
              <a:rPr lang="tr-TR" sz="2000" b="1" dirty="0" smtClean="0"/>
            </a:br>
            <a:r>
              <a:rPr lang="tr-TR" sz="2000" b="1" dirty="0" smtClean="0"/>
              <a:t>                      D                                    </a:t>
            </a:r>
            <a:r>
              <a:rPr lang="tr-TR" sz="2000" dirty="0" smtClean="0"/>
              <a:t>büyüktür.</a:t>
            </a:r>
            <a:r>
              <a:rPr lang="tr-TR" sz="2000" b="1" dirty="0" smtClean="0"/>
              <a:t/>
            </a:r>
            <a:br>
              <a:rPr lang="tr-TR" sz="2000" b="1" dirty="0" smtClean="0"/>
            </a:br>
            <a:r>
              <a:rPr lang="tr-TR" sz="2000" b="1" dirty="0"/>
              <a:t/>
            </a:r>
            <a:br>
              <a:rPr lang="tr-TR" sz="2000" b="1" dirty="0"/>
            </a:br>
            <a:r>
              <a:rPr lang="tr-TR" sz="2000" b="1" dirty="0" smtClean="0"/>
              <a:t>              </a:t>
            </a:r>
            <a:br>
              <a:rPr lang="tr-TR" sz="2000" b="1" dirty="0" smtClean="0"/>
            </a:br>
            <a:r>
              <a:rPr lang="tr-TR" sz="2000" b="1" dirty="0"/>
              <a:t/>
            </a:r>
            <a:br>
              <a:rPr lang="tr-TR" sz="2000" b="1" dirty="0"/>
            </a:br>
            <a:r>
              <a:rPr lang="tr-TR" sz="2000" b="1" dirty="0" smtClean="0"/>
              <a:t>                B                                       C</a:t>
            </a:r>
            <a:endParaRPr lang="tr-TR" sz="2000" b="1" dirty="0"/>
          </a:p>
        </p:txBody>
      </p:sp>
      <p:cxnSp>
        <p:nvCxnSpPr>
          <p:cNvPr id="4" name="Düz Bağlayıcı 3"/>
          <p:cNvCxnSpPr/>
          <p:nvPr/>
        </p:nvCxnSpPr>
        <p:spPr>
          <a:xfrm>
            <a:off x="130958" y="434729"/>
            <a:ext cx="971600" cy="0"/>
          </a:xfrm>
          <a:prstGeom prst="line">
            <a:avLst/>
          </a:prstGeom>
        </p:spPr>
        <p:style>
          <a:lnRef idx="1">
            <a:schemeClr val="dk1"/>
          </a:lnRef>
          <a:fillRef idx="0">
            <a:schemeClr val="dk1"/>
          </a:fillRef>
          <a:effectRef idx="0">
            <a:schemeClr val="dk1"/>
          </a:effectRef>
          <a:fontRef idx="minor">
            <a:schemeClr val="tx1"/>
          </a:fontRef>
        </p:style>
      </p:cxnSp>
      <p:cxnSp>
        <p:nvCxnSpPr>
          <p:cNvPr id="6" name="Düz Bağlayıcı 5"/>
          <p:cNvCxnSpPr/>
          <p:nvPr/>
        </p:nvCxnSpPr>
        <p:spPr>
          <a:xfrm>
            <a:off x="1128693" y="2276872"/>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Düz Bağlayıcı 8"/>
          <p:cNvCxnSpPr/>
          <p:nvPr/>
        </p:nvCxnSpPr>
        <p:spPr>
          <a:xfrm>
            <a:off x="4283968" y="434729"/>
            <a:ext cx="1296144" cy="0"/>
          </a:xfrm>
          <a:prstGeom prst="line">
            <a:avLst/>
          </a:prstGeom>
        </p:spPr>
        <p:style>
          <a:lnRef idx="1">
            <a:schemeClr val="dk1"/>
          </a:lnRef>
          <a:fillRef idx="0">
            <a:schemeClr val="dk1"/>
          </a:fillRef>
          <a:effectRef idx="0">
            <a:schemeClr val="dk1"/>
          </a:effectRef>
          <a:fontRef idx="minor">
            <a:schemeClr val="tx1"/>
          </a:fontRef>
        </p:style>
      </p:cxnSp>
      <p:sp>
        <p:nvSpPr>
          <p:cNvPr id="10" name="İkizkenar Üçgen 9"/>
          <p:cNvSpPr/>
          <p:nvPr/>
        </p:nvSpPr>
        <p:spPr>
          <a:xfrm>
            <a:off x="1061864" y="4398794"/>
            <a:ext cx="2358008" cy="2016224"/>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cxnSp>
        <p:nvCxnSpPr>
          <p:cNvPr id="12" name="Düz Bağlayıcı 11"/>
          <p:cNvCxnSpPr/>
          <p:nvPr/>
        </p:nvCxnSpPr>
        <p:spPr>
          <a:xfrm flipH="1" flipV="1">
            <a:off x="1670087" y="5406906"/>
            <a:ext cx="1768506" cy="1008112"/>
          </a:xfrm>
          <a:prstGeom prst="line">
            <a:avLst/>
          </a:prstGeom>
        </p:spPr>
        <p:style>
          <a:lnRef idx="1">
            <a:schemeClr val="accent1"/>
          </a:lnRef>
          <a:fillRef idx="0">
            <a:schemeClr val="accent1"/>
          </a:fillRef>
          <a:effectRef idx="0">
            <a:schemeClr val="accent1"/>
          </a:effectRef>
          <a:fontRef idx="minor">
            <a:schemeClr val="tx1"/>
          </a:fontRef>
        </p:style>
      </p:cxn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609356077"/>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fontScale="90000"/>
          </a:bodyPr>
          <a:lstStyle/>
          <a:p>
            <a:pPr algn="l"/>
            <a:r>
              <a:rPr lang="tr-TR" sz="2000" b="1" dirty="0" err="1" smtClean="0"/>
              <a:t>Örnek:</a:t>
            </a:r>
            <a:r>
              <a:rPr lang="tr-TR" sz="2000" dirty="0" err="1" smtClean="0"/>
              <a:t>Şekilde</a:t>
            </a:r>
            <a:r>
              <a:rPr lang="tr-TR" sz="2000" dirty="0" smtClean="0"/>
              <a:t> verilen ABC üçgeninde                       </a:t>
            </a:r>
            <a:r>
              <a:rPr lang="tr-TR" sz="2000" b="1" dirty="0" smtClean="0"/>
              <a:t>A</a:t>
            </a:r>
            <a:r>
              <a:rPr lang="tr-TR" sz="2000" dirty="0" smtClean="0"/>
              <a:t/>
            </a:r>
            <a:br>
              <a:rPr lang="tr-TR" sz="2000" dirty="0" smtClean="0"/>
            </a:br>
            <a:r>
              <a:rPr lang="tr-TR" sz="2000" dirty="0" smtClean="0"/>
              <a:t> m(B)&gt;m(C),</a:t>
            </a:r>
            <a:br>
              <a:rPr lang="tr-TR" sz="2000" dirty="0" smtClean="0"/>
            </a:br>
            <a:r>
              <a:rPr lang="tr-TR" sz="2000" dirty="0" smtClean="0"/>
              <a:t>[AH]    I   [BC] ve </a:t>
            </a:r>
            <a:br>
              <a:rPr lang="tr-TR" sz="2000" dirty="0" smtClean="0"/>
            </a:br>
            <a:r>
              <a:rPr lang="tr-TR" sz="2000" dirty="0" smtClean="0"/>
              <a:t> m(BAD)=m(DAC)</a:t>
            </a:r>
            <a:br>
              <a:rPr lang="tr-TR" sz="2000" dirty="0" smtClean="0"/>
            </a:br>
            <a:r>
              <a:rPr lang="tr-TR" sz="2000" dirty="0"/>
              <a:t/>
            </a:r>
            <a:br>
              <a:rPr lang="tr-TR" sz="2000" dirty="0"/>
            </a:br>
            <a:r>
              <a:rPr lang="tr-TR" sz="2000" dirty="0" smtClean="0"/>
              <a:t> </a:t>
            </a:r>
            <a:br>
              <a:rPr lang="tr-TR" sz="2000" dirty="0" smtClean="0"/>
            </a:br>
            <a:r>
              <a:rPr lang="tr-TR" sz="2000" dirty="0"/>
              <a:t/>
            </a:r>
            <a:br>
              <a:rPr lang="tr-TR" sz="2000" dirty="0"/>
            </a:br>
            <a:r>
              <a:rPr lang="tr-TR" sz="2000" dirty="0" smtClean="0"/>
              <a:t>                                                                   </a:t>
            </a:r>
            <a:r>
              <a:rPr lang="tr-TR" sz="2000" b="1" dirty="0" smtClean="0"/>
              <a:t>B                         H        D            C</a:t>
            </a:r>
            <a:r>
              <a:rPr lang="tr-TR" sz="2000" dirty="0" smtClean="0"/>
              <a:t/>
            </a:r>
            <a:br>
              <a:rPr lang="tr-TR" sz="2000" dirty="0" smtClean="0"/>
            </a:br>
            <a:r>
              <a:rPr lang="tr-TR" sz="2000" dirty="0" smtClean="0"/>
              <a:t>                    </a:t>
            </a:r>
            <a:r>
              <a:rPr lang="tr-TR" sz="2000" dirty="0"/>
              <a:t/>
            </a:r>
            <a:br>
              <a:rPr lang="tr-TR" sz="2000" dirty="0"/>
            </a:br>
            <a:r>
              <a:rPr lang="tr-TR" sz="2000" dirty="0" smtClean="0"/>
              <a:t>olduğuna göre m(HAD)=m(B)–m(C)   olduğunu ispatlayınız.</a:t>
            </a:r>
            <a:br>
              <a:rPr lang="tr-TR" sz="2000" dirty="0" smtClean="0"/>
            </a:br>
            <a:r>
              <a:rPr lang="tr-TR" sz="2000" dirty="0" smtClean="0"/>
              <a:t>                                                 2</a:t>
            </a:r>
            <a:r>
              <a:rPr lang="tr-TR" sz="2000" dirty="0"/>
              <a:t/>
            </a:r>
            <a:br>
              <a:rPr lang="tr-TR" sz="2000" dirty="0"/>
            </a:br>
            <a:r>
              <a:rPr lang="tr-TR" sz="2000" dirty="0" smtClean="0"/>
              <a:t>  </a:t>
            </a:r>
            <a:r>
              <a:rPr lang="tr-TR" sz="2000" b="1" dirty="0" smtClean="0"/>
              <a:t>İfadeler                                           Gerekçeler</a:t>
            </a:r>
            <a:r>
              <a:rPr lang="tr-TR" sz="2000" dirty="0" smtClean="0"/>
              <a:t/>
            </a:r>
            <a:br>
              <a:rPr lang="tr-TR" sz="2000" dirty="0" smtClean="0"/>
            </a:br>
            <a:r>
              <a:rPr lang="tr-TR" sz="2000" dirty="0"/>
              <a:t/>
            </a:r>
            <a:br>
              <a:rPr lang="tr-TR" sz="2000" dirty="0"/>
            </a:br>
            <a:r>
              <a:rPr lang="tr-TR" sz="2000" b="1" dirty="0" smtClean="0"/>
              <a:t>1.</a:t>
            </a:r>
            <a:r>
              <a:rPr lang="tr-TR" sz="2000" dirty="0" smtClean="0"/>
              <a:t>m(B)&gt;m(C)                                   </a:t>
            </a:r>
            <a:r>
              <a:rPr lang="tr-TR" sz="2000" b="1" dirty="0" smtClean="0"/>
              <a:t>1.</a:t>
            </a:r>
            <a:r>
              <a:rPr lang="tr-TR" sz="2000" dirty="0" smtClean="0"/>
              <a:t>Verilen</a:t>
            </a:r>
            <a:br>
              <a:rPr lang="tr-TR" sz="2000" dirty="0" smtClean="0"/>
            </a:br>
            <a:r>
              <a:rPr lang="tr-TR" sz="2000" b="1" dirty="0" smtClean="0"/>
              <a:t>2.</a:t>
            </a:r>
            <a:r>
              <a:rPr lang="tr-TR" sz="2000" dirty="0" smtClean="0"/>
              <a:t>m(BAD)=m(DAC)                         </a:t>
            </a:r>
            <a:r>
              <a:rPr lang="tr-TR" sz="2000" b="1" dirty="0" smtClean="0"/>
              <a:t>2.</a:t>
            </a:r>
            <a:r>
              <a:rPr lang="tr-TR" sz="2000" dirty="0" smtClean="0"/>
              <a:t>Verilen</a:t>
            </a:r>
            <a:r>
              <a:rPr lang="tr-TR" sz="2000" dirty="0"/>
              <a:t/>
            </a:r>
            <a:br>
              <a:rPr lang="tr-TR" sz="2000" dirty="0"/>
            </a:br>
            <a:r>
              <a:rPr lang="tr-TR" sz="2000" b="1" dirty="0" smtClean="0"/>
              <a:t>3.</a:t>
            </a:r>
            <a:r>
              <a:rPr lang="tr-TR" sz="2000" dirty="0" smtClean="0"/>
              <a:t>[AH]   I    [BC]                               </a:t>
            </a:r>
            <a:r>
              <a:rPr lang="tr-TR" sz="2000" b="1" dirty="0" smtClean="0"/>
              <a:t>3.</a:t>
            </a:r>
            <a:r>
              <a:rPr lang="tr-TR" sz="2000" dirty="0" smtClean="0"/>
              <a:t>Verilen</a:t>
            </a:r>
            <a:br>
              <a:rPr lang="tr-TR" sz="2000" dirty="0" smtClean="0"/>
            </a:br>
            <a:r>
              <a:rPr lang="tr-TR" sz="2000" b="1" dirty="0" smtClean="0"/>
              <a:t>4.</a:t>
            </a:r>
            <a:r>
              <a:rPr lang="tr-TR" sz="2000" dirty="0" smtClean="0"/>
              <a:t>m(HAD)+m(DAC)+m(C)=90°     </a:t>
            </a:r>
            <a:r>
              <a:rPr lang="tr-TR" sz="2000" b="1" dirty="0" smtClean="0"/>
              <a:t>4. </a:t>
            </a:r>
            <a:r>
              <a:rPr lang="tr-TR" sz="2000" dirty="0" smtClean="0"/>
              <a:t>AHC dik üçgeninden</a:t>
            </a:r>
            <a:r>
              <a:rPr lang="tr-TR" sz="2000" dirty="0"/>
              <a:t/>
            </a:r>
            <a:br>
              <a:rPr lang="tr-TR" sz="2000" dirty="0"/>
            </a:br>
            <a:r>
              <a:rPr lang="tr-TR" sz="2000" b="1" dirty="0" smtClean="0"/>
              <a:t>5.</a:t>
            </a:r>
            <a:r>
              <a:rPr lang="tr-TR" sz="2000" dirty="0" smtClean="0"/>
              <a:t>m(Â)+m(B)+m(C)=90°                </a:t>
            </a:r>
            <a:r>
              <a:rPr lang="tr-TR" sz="2000" b="1" dirty="0" smtClean="0"/>
              <a:t>5. </a:t>
            </a:r>
            <a:r>
              <a:rPr lang="tr-TR" sz="2000" dirty="0" smtClean="0"/>
              <a:t>Üçgenin iç açıları toplamının 180° olmasından</a:t>
            </a:r>
            <a:br>
              <a:rPr lang="tr-TR" sz="2000" dirty="0" smtClean="0"/>
            </a:br>
            <a:r>
              <a:rPr lang="tr-TR" sz="2000" dirty="0" smtClean="0"/>
              <a:t>     2           2       2</a:t>
            </a:r>
            <a:r>
              <a:rPr lang="tr-TR" sz="2000" dirty="0"/>
              <a:t/>
            </a:r>
            <a:br>
              <a:rPr lang="tr-TR" sz="2000" dirty="0"/>
            </a:br>
            <a:r>
              <a:rPr lang="tr-TR" sz="2000" b="1" dirty="0" smtClean="0"/>
              <a:t>6.</a:t>
            </a:r>
            <a:r>
              <a:rPr lang="tr-TR" sz="2000" dirty="0" smtClean="0"/>
              <a:t>m(HAD)+m(DAC)+m(C)             </a:t>
            </a:r>
            <a:r>
              <a:rPr lang="tr-TR" sz="2000" b="1" dirty="0" smtClean="0"/>
              <a:t>6. </a:t>
            </a:r>
            <a:r>
              <a:rPr lang="tr-TR" sz="2000" dirty="0" smtClean="0"/>
              <a:t>(4) ve (5) den</a:t>
            </a:r>
            <a:br>
              <a:rPr lang="tr-TR" sz="2000" dirty="0" smtClean="0"/>
            </a:br>
            <a:r>
              <a:rPr lang="tr-TR" sz="2000" dirty="0" smtClean="0"/>
              <a:t>=m(Â)+m(B)+m(C)</a:t>
            </a:r>
            <a:r>
              <a:rPr lang="tr-TR" sz="2000" dirty="0"/>
              <a:t/>
            </a:r>
            <a:br>
              <a:rPr lang="tr-TR" sz="2000" dirty="0"/>
            </a:br>
            <a:r>
              <a:rPr lang="tr-TR" sz="2000" dirty="0" smtClean="0"/>
              <a:t>     2        2        2</a:t>
            </a:r>
            <a:br>
              <a:rPr lang="tr-TR" sz="2000" dirty="0" smtClean="0"/>
            </a:br>
            <a:r>
              <a:rPr lang="tr-TR" sz="2000" dirty="0" smtClean="0"/>
              <a:t> </a:t>
            </a:r>
            <a:r>
              <a:rPr lang="tr-TR" sz="2000" dirty="0"/>
              <a:t/>
            </a:r>
            <a:br>
              <a:rPr lang="tr-TR" sz="2000" dirty="0"/>
            </a:br>
            <a:endParaRPr lang="tr-TR" sz="2000" b="1" dirty="0"/>
          </a:p>
        </p:txBody>
      </p:sp>
      <p:cxnSp>
        <p:nvCxnSpPr>
          <p:cNvPr id="4" name="Düz Bağlayıcı 3"/>
          <p:cNvCxnSpPr/>
          <p:nvPr/>
        </p:nvCxnSpPr>
        <p:spPr>
          <a:xfrm>
            <a:off x="611560" y="908720"/>
            <a:ext cx="216024" cy="0"/>
          </a:xfrm>
          <a:prstGeom prst="line">
            <a:avLst/>
          </a:prstGeom>
        </p:spPr>
        <p:style>
          <a:lnRef idx="1">
            <a:schemeClr val="dk1"/>
          </a:lnRef>
          <a:fillRef idx="0">
            <a:schemeClr val="dk1"/>
          </a:fillRef>
          <a:effectRef idx="0">
            <a:schemeClr val="dk1"/>
          </a:effectRef>
          <a:fontRef idx="minor">
            <a:schemeClr val="tx1"/>
          </a:fontRef>
        </p:style>
      </p:cxnSp>
      <p:sp>
        <p:nvSpPr>
          <p:cNvPr id="7" name="İkizkenar Üçgen 6"/>
          <p:cNvSpPr/>
          <p:nvPr/>
        </p:nvSpPr>
        <p:spPr>
          <a:xfrm>
            <a:off x="3707904" y="116632"/>
            <a:ext cx="2736304" cy="1800200"/>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cxnSp>
        <p:nvCxnSpPr>
          <p:cNvPr id="9" name="Düz Bağlayıcı 8"/>
          <p:cNvCxnSpPr>
            <a:stCxn id="7" idx="0"/>
            <a:endCxn id="7" idx="3"/>
          </p:cNvCxnSpPr>
          <p:nvPr/>
        </p:nvCxnSpPr>
        <p:spPr>
          <a:xfrm>
            <a:off x="5076056" y="116632"/>
            <a:ext cx="0" cy="1800200"/>
          </a:xfrm>
          <a:prstGeom prst="line">
            <a:avLst/>
          </a:prstGeom>
        </p:spPr>
        <p:style>
          <a:lnRef idx="1">
            <a:schemeClr val="dk1"/>
          </a:lnRef>
          <a:fillRef idx="0">
            <a:schemeClr val="dk1"/>
          </a:fillRef>
          <a:effectRef idx="0">
            <a:schemeClr val="dk1"/>
          </a:effectRef>
          <a:fontRef idx="minor">
            <a:schemeClr val="tx1"/>
          </a:fontRef>
        </p:style>
      </p:cxnSp>
      <p:cxnSp>
        <p:nvCxnSpPr>
          <p:cNvPr id="11" name="Düz Bağlayıcı 10"/>
          <p:cNvCxnSpPr>
            <a:stCxn id="7" idx="0"/>
          </p:cNvCxnSpPr>
          <p:nvPr/>
        </p:nvCxnSpPr>
        <p:spPr>
          <a:xfrm>
            <a:off x="5076056" y="116632"/>
            <a:ext cx="576064" cy="1800200"/>
          </a:xfrm>
          <a:prstGeom prst="line">
            <a:avLst/>
          </a:prstGeom>
        </p:spPr>
        <p:style>
          <a:lnRef idx="1">
            <a:schemeClr val="dk1"/>
          </a:lnRef>
          <a:fillRef idx="0">
            <a:schemeClr val="dk1"/>
          </a:fillRef>
          <a:effectRef idx="0">
            <a:schemeClr val="dk1"/>
          </a:effectRef>
          <a:fontRef idx="minor">
            <a:schemeClr val="tx1"/>
          </a:fontRef>
        </p:style>
      </p:cxnSp>
      <p:sp>
        <p:nvSpPr>
          <p:cNvPr id="12" name="Dikdörtgen 11"/>
          <p:cNvSpPr/>
          <p:nvPr/>
        </p:nvSpPr>
        <p:spPr>
          <a:xfrm>
            <a:off x="5076056" y="1700808"/>
            <a:ext cx="216024" cy="21602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b="1" dirty="0"/>
              <a:t>.</a:t>
            </a:r>
          </a:p>
        </p:txBody>
      </p:sp>
      <p:cxnSp>
        <p:nvCxnSpPr>
          <p:cNvPr id="14" name="Düz Bağlayıcı 13"/>
          <p:cNvCxnSpPr/>
          <p:nvPr/>
        </p:nvCxnSpPr>
        <p:spPr>
          <a:xfrm>
            <a:off x="2339752" y="2852936"/>
            <a:ext cx="1008112" cy="0"/>
          </a:xfrm>
          <a:prstGeom prst="line">
            <a:avLst/>
          </a:prstGeom>
        </p:spPr>
        <p:style>
          <a:lnRef idx="1">
            <a:schemeClr val="dk1"/>
          </a:lnRef>
          <a:fillRef idx="0">
            <a:schemeClr val="dk1"/>
          </a:fillRef>
          <a:effectRef idx="0">
            <a:schemeClr val="dk1"/>
          </a:effectRef>
          <a:fontRef idx="minor">
            <a:schemeClr val="tx1"/>
          </a:fontRef>
        </p:style>
      </p:cxnSp>
      <p:cxnSp>
        <p:nvCxnSpPr>
          <p:cNvPr id="16" name="Düz Bağlayıcı 15"/>
          <p:cNvCxnSpPr/>
          <p:nvPr/>
        </p:nvCxnSpPr>
        <p:spPr>
          <a:xfrm>
            <a:off x="143508" y="3429000"/>
            <a:ext cx="936104" cy="0"/>
          </a:xfrm>
          <a:prstGeom prst="line">
            <a:avLst/>
          </a:prstGeom>
        </p:spPr>
        <p:style>
          <a:lnRef idx="1">
            <a:schemeClr val="dk1"/>
          </a:lnRef>
          <a:fillRef idx="0">
            <a:schemeClr val="dk1"/>
          </a:fillRef>
          <a:effectRef idx="0">
            <a:schemeClr val="dk1"/>
          </a:effectRef>
          <a:fontRef idx="minor">
            <a:schemeClr val="tx1"/>
          </a:fontRef>
        </p:style>
      </p:cxnSp>
      <p:cxnSp>
        <p:nvCxnSpPr>
          <p:cNvPr id="19" name="Düz Bağlayıcı 18"/>
          <p:cNvCxnSpPr/>
          <p:nvPr/>
        </p:nvCxnSpPr>
        <p:spPr>
          <a:xfrm>
            <a:off x="763403" y="4438702"/>
            <a:ext cx="213415" cy="0"/>
          </a:xfrm>
          <a:prstGeom prst="line">
            <a:avLst/>
          </a:prstGeom>
        </p:spPr>
        <p:style>
          <a:lnRef idx="1">
            <a:schemeClr val="dk1"/>
          </a:lnRef>
          <a:fillRef idx="0">
            <a:schemeClr val="dk1"/>
          </a:fillRef>
          <a:effectRef idx="0">
            <a:schemeClr val="dk1"/>
          </a:effectRef>
          <a:fontRef idx="minor">
            <a:schemeClr val="tx1"/>
          </a:fontRef>
        </p:style>
      </p:cxnSp>
      <p:cxnSp>
        <p:nvCxnSpPr>
          <p:cNvPr id="23" name="Düz Bağlayıcı 22"/>
          <p:cNvCxnSpPr/>
          <p:nvPr/>
        </p:nvCxnSpPr>
        <p:spPr>
          <a:xfrm>
            <a:off x="251520" y="5085184"/>
            <a:ext cx="468052" cy="0"/>
          </a:xfrm>
          <a:prstGeom prst="line">
            <a:avLst/>
          </a:prstGeom>
        </p:spPr>
        <p:style>
          <a:lnRef idx="1">
            <a:schemeClr val="dk1"/>
          </a:lnRef>
          <a:fillRef idx="0">
            <a:schemeClr val="dk1"/>
          </a:fillRef>
          <a:effectRef idx="0">
            <a:schemeClr val="dk1"/>
          </a:effectRef>
          <a:fontRef idx="minor">
            <a:schemeClr val="tx1"/>
          </a:fontRef>
        </p:style>
      </p:cxnSp>
      <p:cxnSp>
        <p:nvCxnSpPr>
          <p:cNvPr id="26" name="Düz Bağlayıcı 25"/>
          <p:cNvCxnSpPr/>
          <p:nvPr/>
        </p:nvCxnSpPr>
        <p:spPr>
          <a:xfrm>
            <a:off x="870110" y="5085184"/>
            <a:ext cx="389522" cy="0"/>
          </a:xfrm>
          <a:prstGeom prst="line">
            <a:avLst/>
          </a:prstGeom>
        </p:spPr>
        <p:style>
          <a:lnRef idx="1">
            <a:schemeClr val="dk1"/>
          </a:lnRef>
          <a:fillRef idx="0">
            <a:schemeClr val="dk1"/>
          </a:fillRef>
          <a:effectRef idx="0">
            <a:schemeClr val="dk1"/>
          </a:effectRef>
          <a:fontRef idx="minor">
            <a:schemeClr val="tx1"/>
          </a:fontRef>
        </p:style>
      </p:cxnSp>
      <p:cxnSp>
        <p:nvCxnSpPr>
          <p:cNvPr id="29" name="Düz Bağlayıcı 28"/>
          <p:cNvCxnSpPr/>
          <p:nvPr/>
        </p:nvCxnSpPr>
        <p:spPr>
          <a:xfrm>
            <a:off x="1403648" y="5085184"/>
            <a:ext cx="432048" cy="0"/>
          </a:xfrm>
          <a:prstGeom prst="line">
            <a:avLst/>
          </a:prstGeom>
        </p:spPr>
        <p:style>
          <a:lnRef idx="1">
            <a:schemeClr val="dk1"/>
          </a:lnRef>
          <a:fillRef idx="0">
            <a:schemeClr val="dk1"/>
          </a:fillRef>
          <a:effectRef idx="0">
            <a:schemeClr val="dk1"/>
          </a:effectRef>
          <a:fontRef idx="minor">
            <a:schemeClr val="tx1"/>
          </a:fontRef>
        </p:style>
      </p:cxnSp>
      <p:cxnSp>
        <p:nvCxnSpPr>
          <p:cNvPr id="31" name="Düz Bağlayıcı 30"/>
          <p:cNvCxnSpPr/>
          <p:nvPr/>
        </p:nvCxnSpPr>
        <p:spPr>
          <a:xfrm>
            <a:off x="143508" y="5907193"/>
            <a:ext cx="468052" cy="0"/>
          </a:xfrm>
          <a:prstGeom prst="line">
            <a:avLst/>
          </a:prstGeom>
        </p:spPr>
        <p:style>
          <a:lnRef idx="1">
            <a:schemeClr val="dk1"/>
          </a:lnRef>
          <a:fillRef idx="0">
            <a:schemeClr val="dk1"/>
          </a:fillRef>
          <a:effectRef idx="0">
            <a:schemeClr val="dk1"/>
          </a:effectRef>
          <a:fontRef idx="minor">
            <a:schemeClr val="tx1"/>
          </a:fontRef>
        </p:style>
      </p:cxnSp>
      <p:cxnSp>
        <p:nvCxnSpPr>
          <p:cNvPr id="33" name="Düz Bağlayıcı 32"/>
          <p:cNvCxnSpPr/>
          <p:nvPr/>
        </p:nvCxnSpPr>
        <p:spPr>
          <a:xfrm>
            <a:off x="763403" y="5907193"/>
            <a:ext cx="316209" cy="0"/>
          </a:xfrm>
          <a:prstGeom prst="line">
            <a:avLst/>
          </a:prstGeom>
        </p:spPr>
        <p:style>
          <a:lnRef idx="1">
            <a:schemeClr val="dk1"/>
          </a:lnRef>
          <a:fillRef idx="0">
            <a:schemeClr val="dk1"/>
          </a:fillRef>
          <a:effectRef idx="0">
            <a:schemeClr val="dk1"/>
          </a:effectRef>
          <a:fontRef idx="minor">
            <a:schemeClr val="tx1"/>
          </a:fontRef>
        </p:style>
      </p:cxnSp>
      <p:cxnSp>
        <p:nvCxnSpPr>
          <p:cNvPr id="35" name="Düz Bağlayıcı 34"/>
          <p:cNvCxnSpPr/>
          <p:nvPr/>
        </p:nvCxnSpPr>
        <p:spPr>
          <a:xfrm>
            <a:off x="1259632" y="5907193"/>
            <a:ext cx="432048" cy="0"/>
          </a:xfrm>
          <a:prstGeom prst="line">
            <a:avLst/>
          </a:prstGeom>
        </p:spPr>
        <p:style>
          <a:lnRef idx="1">
            <a:schemeClr val="dk1"/>
          </a:lnRef>
          <a:fillRef idx="0">
            <a:schemeClr val="dk1"/>
          </a:fillRef>
          <a:effectRef idx="0">
            <a:schemeClr val="dk1"/>
          </a:effectRef>
          <a:fontRef idx="minor">
            <a:schemeClr val="tx1"/>
          </a:fontRef>
        </p:style>
      </p:cxnSp>
      <p:cxnSp>
        <p:nvCxnSpPr>
          <p:cNvPr id="44" name="Düz Bağlayıcı 43"/>
          <p:cNvCxnSpPr/>
          <p:nvPr/>
        </p:nvCxnSpPr>
        <p:spPr>
          <a:xfrm>
            <a:off x="3131840" y="3429000"/>
            <a:ext cx="1152128" cy="0"/>
          </a:xfrm>
          <a:prstGeom prst="line">
            <a:avLst/>
          </a:prstGeom>
        </p:spPr>
        <p:style>
          <a:lnRef idx="1">
            <a:schemeClr val="dk1"/>
          </a:lnRef>
          <a:fillRef idx="0">
            <a:schemeClr val="dk1"/>
          </a:fillRef>
          <a:effectRef idx="0">
            <a:schemeClr val="dk1"/>
          </a:effectRef>
          <a:fontRef idx="minor">
            <a:schemeClr val="tx1"/>
          </a:fontRef>
        </p:style>
      </p:cxn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37056843"/>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smtClean="0"/>
              <a:t>Örnek:           A                      </a:t>
            </a:r>
            <a:r>
              <a:rPr lang="tr-TR" sz="2000" dirty="0" smtClean="0"/>
              <a:t>‘’Bir ikizkenar </a:t>
            </a:r>
            <a:r>
              <a:rPr lang="tr-TR" sz="2000" dirty="0" err="1" smtClean="0"/>
              <a:t>üçgende,eş</a:t>
            </a:r>
            <a:r>
              <a:rPr lang="tr-TR" sz="2000" dirty="0" smtClean="0"/>
              <a:t> kenarlara ait yükseklikler</a:t>
            </a:r>
            <a:r>
              <a:rPr lang="tr-TR" sz="2000" b="1" dirty="0" smtClean="0"/>
              <a:t/>
            </a:r>
            <a:br>
              <a:rPr lang="tr-TR" sz="2000" b="1" dirty="0" smtClean="0"/>
            </a:br>
            <a:r>
              <a:rPr lang="tr-TR" sz="2000" b="1" dirty="0" smtClean="0"/>
              <a:t>                                                   </a:t>
            </a:r>
            <a:r>
              <a:rPr lang="tr-TR" sz="2000" dirty="0" err="1" smtClean="0"/>
              <a:t>birbirne</a:t>
            </a:r>
            <a:r>
              <a:rPr lang="tr-TR" sz="2000" dirty="0" smtClean="0"/>
              <a:t> eştir.’’</a:t>
            </a:r>
            <a:r>
              <a:rPr lang="tr-TR" sz="2000" b="1" dirty="0"/>
              <a:t/>
            </a:r>
            <a:br>
              <a:rPr lang="tr-TR" sz="2000" b="1" dirty="0"/>
            </a:br>
            <a:r>
              <a:rPr lang="tr-TR" sz="2000" b="1" dirty="0" smtClean="0"/>
              <a:t>                H                      D       </a:t>
            </a:r>
            <a:br>
              <a:rPr lang="tr-TR" sz="2000" b="1" dirty="0" smtClean="0"/>
            </a:br>
            <a:r>
              <a:rPr lang="tr-TR" sz="2000" b="1" dirty="0" smtClean="0"/>
              <a:t>                                                     İfadesinin ispatını yapınız.</a:t>
            </a:r>
            <a:r>
              <a:rPr lang="tr-TR" sz="2000" b="1" dirty="0"/>
              <a:t/>
            </a:r>
            <a:br>
              <a:rPr lang="tr-TR" sz="2000" b="1" dirty="0"/>
            </a:br>
            <a:r>
              <a:rPr lang="tr-TR" sz="2000" b="1" dirty="0" smtClean="0"/>
              <a:t/>
            </a:r>
            <a:br>
              <a:rPr lang="tr-TR" sz="2000" b="1" dirty="0" smtClean="0"/>
            </a:br>
            <a:r>
              <a:rPr lang="tr-TR" sz="2000" b="1" dirty="0"/>
              <a:t/>
            </a:r>
            <a:br>
              <a:rPr lang="tr-TR" sz="2000" b="1" dirty="0"/>
            </a:br>
            <a:r>
              <a:rPr lang="tr-TR" sz="2000" b="1" dirty="0" smtClean="0"/>
              <a:t>          B                                   C</a:t>
            </a:r>
            <a:br>
              <a:rPr lang="tr-TR" sz="2000" b="1" dirty="0" smtClean="0"/>
            </a:br>
            <a:r>
              <a:rPr lang="tr-TR" sz="2000" b="1" dirty="0" smtClean="0"/>
              <a:t>           </a:t>
            </a:r>
            <a:r>
              <a:rPr lang="tr-TR" sz="2000" b="1" dirty="0"/>
              <a:t/>
            </a:r>
            <a:br>
              <a:rPr lang="tr-TR" sz="2000" b="1" dirty="0"/>
            </a:br>
            <a:r>
              <a:rPr lang="tr-TR" sz="2000" b="1" dirty="0" smtClean="0"/>
              <a:t>  İfadeler                                     Gerekçeler</a:t>
            </a:r>
            <a:br>
              <a:rPr lang="tr-TR" sz="2000" b="1" dirty="0" smtClean="0"/>
            </a:br>
            <a:r>
              <a:rPr lang="tr-TR" sz="2000" b="1" dirty="0"/>
              <a:t/>
            </a:r>
            <a:br>
              <a:rPr lang="tr-TR" sz="2000" b="1" dirty="0"/>
            </a:br>
            <a:r>
              <a:rPr lang="tr-TR" sz="2000" b="1" dirty="0" smtClean="0"/>
              <a:t>1.</a:t>
            </a:r>
            <a:r>
              <a:rPr lang="tr-TR" sz="2000" dirty="0" smtClean="0"/>
              <a:t>m(BHC)=m(CDB)=90°         </a:t>
            </a:r>
            <a:r>
              <a:rPr lang="tr-TR" sz="2000" b="1" dirty="0" smtClean="0"/>
              <a:t>1.</a:t>
            </a:r>
            <a:r>
              <a:rPr lang="tr-TR" sz="2000" dirty="0" smtClean="0"/>
              <a:t>Verilen </a:t>
            </a:r>
            <a:r>
              <a:rPr lang="tr-TR" sz="2000" b="1" dirty="0" smtClean="0"/>
              <a:t/>
            </a:r>
            <a:br>
              <a:rPr lang="tr-TR" sz="2000" b="1" dirty="0" smtClean="0"/>
            </a:br>
            <a:r>
              <a:rPr lang="tr-TR" sz="2000" b="1" dirty="0" smtClean="0"/>
              <a:t>2.</a:t>
            </a:r>
            <a:r>
              <a:rPr lang="tr-TR" sz="2000" dirty="0" smtClean="0"/>
              <a:t>|AB|=|AC|                           </a:t>
            </a:r>
            <a:r>
              <a:rPr lang="tr-TR" sz="2000" b="1" dirty="0" smtClean="0"/>
              <a:t>2.</a:t>
            </a:r>
            <a:r>
              <a:rPr lang="tr-TR" sz="2000" dirty="0" smtClean="0"/>
              <a:t>İkizkenar üçgen  özelliğinden</a:t>
            </a:r>
            <a:r>
              <a:rPr lang="tr-TR" sz="2000" b="1" dirty="0"/>
              <a:t/>
            </a:r>
            <a:br>
              <a:rPr lang="tr-TR" sz="2000" b="1" dirty="0"/>
            </a:br>
            <a:r>
              <a:rPr lang="tr-TR" sz="2000" b="1" dirty="0" smtClean="0"/>
              <a:t>3.</a:t>
            </a:r>
            <a:r>
              <a:rPr lang="tr-TR" sz="2000" dirty="0" smtClean="0"/>
              <a:t>|BC|=|CB|                           </a:t>
            </a:r>
            <a:r>
              <a:rPr lang="tr-TR" sz="2000" b="1" dirty="0" smtClean="0"/>
              <a:t>3.</a:t>
            </a:r>
            <a:r>
              <a:rPr lang="tr-TR" sz="2000" dirty="0" smtClean="0"/>
              <a:t>Her doğru  parçasının kendine eş olmasından </a:t>
            </a:r>
            <a:r>
              <a:rPr lang="tr-TR" sz="2000" b="1" dirty="0" smtClean="0"/>
              <a:t/>
            </a:r>
            <a:br>
              <a:rPr lang="tr-TR" sz="2000" b="1" dirty="0" smtClean="0"/>
            </a:br>
            <a:r>
              <a:rPr lang="tr-TR" sz="2000" b="1" dirty="0" smtClean="0"/>
              <a:t>4.</a:t>
            </a:r>
            <a:r>
              <a:rPr lang="tr-TR" sz="2000" dirty="0" smtClean="0"/>
              <a:t>m(HBC)=m(DCB)                 </a:t>
            </a:r>
            <a:r>
              <a:rPr lang="tr-TR" sz="2000" b="1" dirty="0" smtClean="0"/>
              <a:t>4.</a:t>
            </a:r>
            <a:r>
              <a:rPr lang="tr-TR" sz="2000" dirty="0" smtClean="0"/>
              <a:t>İkizkenar üçgenin taban açılarının eşit olmasından </a:t>
            </a:r>
            <a:r>
              <a:rPr lang="tr-TR" sz="2000" b="1" dirty="0"/>
              <a:t/>
            </a:r>
            <a:br>
              <a:rPr lang="tr-TR" sz="2000" b="1" dirty="0"/>
            </a:br>
            <a:r>
              <a:rPr lang="tr-TR" sz="2000" b="1" dirty="0" smtClean="0"/>
              <a:t>5.</a:t>
            </a:r>
            <a:r>
              <a:rPr lang="tr-TR" sz="2000" dirty="0" smtClean="0"/>
              <a:t>HBC=DCB                              </a:t>
            </a:r>
            <a:r>
              <a:rPr lang="tr-TR" sz="2000" b="1" dirty="0" smtClean="0"/>
              <a:t>5.</a:t>
            </a:r>
            <a:r>
              <a:rPr lang="tr-TR" sz="2000" dirty="0" smtClean="0"/>
              <a:t>1.3 ve 4 ifadeleri ile AKA eşlik teoreminden</a:t>
            </a:r>
            <a:r>
              <a:rPr lang="tr-TR" sz="2000" b="1" dirty="0" smtClean="0"/>
              <a:t/>
            </a:r>
            <a:br>
              <a:rPr lang="tr-TR" sz="2000" b="1" dirty="0" smtClean="0"/>
            </a:br>
            <a:r>
              <a:rPr lang="tr-TR" sz="2000" b="1" dirty="0" smtClean="0"/>
              <a:t>6.</a:t>
            </a:r>
            <a:r>
              <a:rPr lang="tr-TR" sz="2000" dirty="0" smtClean="0"/>
              <a:t>[BD]=[HC]                             </a:t>
            </a:r>
            <a:r>
              <a:rPr lang="tr-TR" sz="2000" b="1" dirty="0" smtClean="0"/>
              <a:t>6.</a:t>
            </a:r>
            <a:r>
              <a:rPr lang="tr-TR" sz="2000" dirty="0" smtClean="0"/>
              <a:t>Eş üçgenlerden karşılıklı kenarların eş olmasından</a:t>
            </a:r>
            <a:r>
              <a:rPr lang="tr-TR" sz="2000" dirty="0"/>
              <a:t/>
            </a:r>
            <a:br>
              <a:rPr lang="tr-TR" sz="2000" dirty="0"/>
            </a:br>
            <a:r>
              <a:rPr lang="tr-TR" sz="2000" b="1" dirty="0" smtClean="0"/>
              <a:t/>
            </a:r>
            <a:br>
              <a:rPr lang="tr-TR" sz="2000" b="1" dirty="0" smtClean="0"/>
            </a:br>
            <a:r>
              <a:rPr lang="tr-TR" sz="2000" b="1" dirty="0"/>
              <a:t/>
            </a:r>
            <a:br>
              <a:rPr lang="tr-TR" sz="2000" b="1" dirty="0"/>
            </a:br>
            <a:r>
              <a:rPr lang="tr-TR" sz="2000" b="1" dirty="0" smtClean="0"/>
              <a:t/>
            </a:r>
            <a:br>
              <a:rPr lang="tr-TR" sz="2000" b="1" dirty="0" smtClean="0"/>
            </a:br>
            <a:r>
              <a:rPr lang="tr-TR" sz="2000" b="1" dirty="0"/>
              <a:t/>
            </a:r>
            <a:br>
              <a:rPr lang="tr-TR" sz="2000" b="1" dirty="0"/>
            </a:br>
            <a:r>
              <a:rPr lang="tr-TR" sz="2000" b="1" dirty="0" smtClean="0"/>
              <a:t/>
            </a:r>
            <a:br>
              <a:rPr lang="tr-TR" sz="2000" b="1" dirty="0" smtClean="0"/>
            </a:br>
            <a:endParaRPr lang="tr-TR" sz="2000" b="1" dirty="0"/>
          </a:p>
        </p:txBody>
      </p:sp>
      <p:sp>
        <p:nvSpPr>
          <p:cNvPr id="3" name="İkizkenar Üçgen 2"/>
          <p:cNvSpPr/>
          <p:nvPr/>
        </p:nvSpPr>
        <p:spPr>
          <a:xfrm>
            <a:off x="755576" y="0"/>
            <a:ext cx="2160240" cy="1872208"/>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cxnSp>
        <p:nvCxnSpPr>
          <p:cNvPr id="7" name="Düz Bağlayıcı 6"/>
          <p:cNvCxnSpPr>
            <a:stCxn id="3" idx="2"/>
            <a:endCxn id="3" idx="5"/>
          </p:cNvCxnSpPr>
          <p:nvPr/>
        </p:nvCxnSpPr>
        <p:spPr>
          <a:xfrm flipV="1">
            <a:off x="755576" y="936104"/>
            <a:ext cx="162018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Düz Bağlayıcı 8"/>
          <p:cNvCxnSpPr>
            <a:stCxn id="3" idx="4"/>
            <a:endCxn id="3" idx="1"/>
          </p:cNvCxnSpPr>
          <p:nvPr/>
        </p:nvCxnSpPr>
        <p:spPr>
          <a:xfrm flipH="1" flipV="1">
            <a:off x="1295636" y="936104"/>
            <a:ext cx="1620180" cy="936104"/>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p:nvCxnSpPr>
        <p:spPr>
          <a:xfrm>
            <a:off x="190489" y="2852936"/>
            <a:ext cx="899592" cy="0"/>
          </a:xfrm>
          <a:prstGeom prst="line">
            <a:avLst/>
          </a:prstGeom>
        </p:spPr>
        <p:style>
          <a:lnRef idx="1">
            <a:schemeClr val="dk1"/>
          </a:lnRef>
          <a:fillRef idx="0">
            <a:schemeClr val="dk1"/>
          </a:fillRef>
          <a:effectRef idx="0">
            <a:schemeClr val="dk1"/>
          </a:effectRef>
          <a:fontRef idx="minor">
            <a:schemeClr val="tx1"/>
          </a:fontRef>
        </p:style>
      </p:cxnSp>
      <p:sp>
        <p:nvSpPr>
          <p:cNvPr id="15" name="Metin kutusu 14"/>
          <p:cNvSpPr txBox="1"/>
          <p:nvPr/>
        </p:nvSpPr>
        <p:spPr>
          <a:xfrm>
            <a:off x="676035" y="4310740"/>
            <a:ext cx="414046" cy="646331"/>
          </a:xfrm>
          <a:prstGeom prst="rect">
            <a:avLst/>
          </a:prstGeom>
          <a:noFill/>
        </p:spPr>
        <p:txBody>
          <a:bodyPr wrap="square" rtlCol="0">
            <a:spAutoFit/>
          </a:bodyPr>
          <a:lstStyle/>
          <a:p>
            <a:r>
              <a:rPr lang="tr-TR" dirty="0"/>
              <a:t>˜</a:t>
            </a:r>
          </a:p>
          <a:p>
            <a:endParaRPr lang="tr-TR" dirty="0"/>
          </a:p>
        </p:txBody>
      </p:sp>
      <p:sp>
        <p:nvSpPr>
          <p:cNvPr id="16" name="Metin kutusu 15"/>
          <p:cNvSpPr txBox="1"/>
          <p:nvPr/>
        </p:nvSpPr>
        <p:spPr>
          <a:xfrm>
            <a:off x="692286" y="4623190"/>
            <a:ext cx="414046" cy="646331"/>
          </a:xfrm>
          <a:prstGeom prst="rect">
            <a:avLst/>
          </a:prstGeom>
          <a:noFill/>
        </p:spPr>
        <p:txBody>
          <a:bodyPr wrap="square" rtlCol="0">
            <a:spAutoFit/>
          </a:bodyPr>
          <a:lstStyle/>
          <a:p>
            <a:r>
              <a:rPr lang="tr-TR" dirty="0"/>
              <a:t>˜</a:t>
            </a:r>
          </a:p>
          <a:p>
            <a:endParaRPr lang="tr-TR" dirty="0"/>
          </a:p>
        </p:txBody>
      </p:sp>
      <p:cxnSp>
        <p:nvCxnSpPr>
          <p:cNvPr id="18" name="Düz Bağlayıcı 17"/>
          <p:cNvCxnSpPr/>
          <p:nvPr/>
        </p:nvCxnSpPr>
        <p:spPr>
          <a:xfrm>
            <a:off x="3131840" y="2852936"/>
            <a:ext cx="1152128" cy="0"/>
          </a:xfrm>
          <a:prstGeom prst="line">
            <a:avLst/>
          </a:prstGeom>
        </p:spPr>
        <p:style>
          <a:lnRef idx="1">
            <a:schemeClr val="dk1"/>
          </a:lnRef>
          <a:fillRef idx="0">
            <a:schemeClr val="dk1"/>
          </a:fillRef>
          <a:effectRef idx="0">
            <a:schemeClr val="dk1"/>
          </a:effectRef>
          <a:fontRef idx="minor">
            <a:schemeClr val="tx1"/>
          </a:fontRef>
        </p:style>
      </p:cxn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000336028"/>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smtClean="0"/>
              <a:t>Akış </a:t>
            </a:r>
            <a:r>
              <a:rPr lang="tr-TR" sz="2000" b="1" dirty="0" err="1" smtClean="0"/>
              <a:t>Diyagramlı</a:t>
            </a:r>
            <a:r>
              <a:rPr lang="tr-TR" sz="2000" b="1" dirty="0" smtClean="0"/>
              <a:t> İspat</a:t>
            </a:r>
            <a:br>
              <a:rPr lang="tr-TR" sz="2000" b="1" dirty="0" smtClean="0"/>
            </a:br>
            <a:r>
              <a:rPr lang="tr-TR" sz="2000" b="1" dirty="0" smtClean="0"/>
              <a:t/>
            </a:r>
            <a:br>
              <a:rPr lang="tr-TR" sz="2000" b="1" dirty="0" smtClean="0"/>
            </a:br>
            <a:r>
              <a:rPr lang="tr-TR" sz="2000" dirty="0" smtClean="0"/>
              <a:t>Bu ispat </a:t>
            </a:r>
            <a:r>
              <a:rPr lang="tr-TR" sz="2000" dirty="0" err="1" smtClean="0"/>
              <a:t>biçimi,ispat</a:t>
            </a:r>
            <a:r>
              <a:rPr lang="tr-TR" sz="2000" dirty="0" smtClean="0"/>
              <a:t> </a:t>
            </a:r>
            <a:r>
              <a:rPr lang="tr-TR" sz="2000" dirty="0" err="1" smtClean="0"/>
              <a:t>yapısı,kutular</a:t>
            </a:r>
            <a:r>
              <a:rPr lang="tr-TR" sz="2000" dirty="0" smtClean="0"/>
              <a:t> içine yazılan açıklamalar ve bunların dışındaki okların yönlendirilmesi ile </a:t>
            </a:r>
            <a:r>
              <a:rPr lang="tr-TR" sz="2000" dirty="0" err="1" smtClean="0"/>
              <a:t>oluşur.Verilenler,özellikler,teoremler,postulatlar</a:t>
            </a:r>
            <a:r>
              <a:rPr lang="tr-TR" sz="2000" dirty="0" smtClean="0"/>
              <a:t> ve tanımlar kutuların altına veya yanına </a:t>
            </a:r>
            <a:r>
              <a:rPr lang="tr-TR" sz="2000" dirty="0" err="1" smtClean="0"/>
              <a:t>yazılır.Bu</a:t>
            </a:r>
            <a:r>
              <a:rPr lang="tr-TR" sz="2000" dirty="0" smtClean="0"/>
              <a:t> akış </a:t>
            </a:r>
            <a:r>
              <a:rPr lang="tr-TR" sz="2000" dirty="0" err="1" smtClean="0"/>
              <a:t>diyag</a:t>
            </a:r>
            <a:r>
              <a:rPr lang="tr-TR" sz="2000" dirty="0" smtClean="0"/>
              <a:t> bilgisayar  programcılarının sıkça tercih ettikleri bir mantıksal yapıya </a:t>
            </a:r>
            <a:r>
              <a:rPr lang="tr-TR" sz="2000" dirty="0" err="1" smtClean="0"/>
              <a:t>sahiptir.Her</a:t>
            </a:r>
            <a:r>
              <a:rPr lang="tr-TR" sz="2000" dirty="0" smtClean="0"/>
              <a:t> bir adım kolayca ve açık olarak görüldüğünden bu ispat </a:t>
            </a:r>
            <a:r>
              <a:rPr lang="tr-TR" sz="2000" dirty="0" err="1" smtClean="0"/>
              <a:t>biçimi,cebirsel</a:t>
            </a:r>
            <a:r>
              <a:rPr lang="tr-TR" sz="2000" dirty="0" smtClean="0"/>
              <a:t> ve geometrik ispatlara kolaylıkla uyarlanabilir.</a:t>
            </a:r>
            <a:br>
              <a:rPr lang="tr-TR" sz="2000" dirty="0" smtClean="0"/>
            </a:br>
            <a:r>
              <a:rPr lang="tr-TR" sz="2000" dirty="0"/>
              <a:t/>
            </a:r>
            <a:br>
              <a:rPr lang="tr-TR" sz="2000" dirty="0"/>
            </a:br>
            <a:r>
              <a:rPr lang="tr-TR" sz="2000" b="1" dirty="0" smtClean="0"/>
              <a:t>Örnek:                           </a:t>
            </a:r>
            <a:r>
              <a:rPr lang="tr-TR" sz="2000" dirty="0"/>
              <a:t>P</a:t>
            </a:r>
            <a:r>
              <a:rPr lang="tr-TR" sz="2000" b="1" dirty="0" smtClean="0"/>
              <a:t>                  C</a:t>
            </a:r>
            <a:br>
              <a:rPr lang="tr-TR" sz="2000" b="1" dirty="0" smtClean="0"/>
            </a:br>
            <a:r>
              <a:rPr lang="tr-TR" sz="2000" b="1" dirty="0" smtClean="0"/>
              <a:t>                                                                  </a:t>
            </a:r>
            <a:r>
              <a:rPr lang="tr-TR" sz="2000" dirty="0" smtClean="0"/>
              <a:t>T</a:t>
            </a:r>
            <a:r>
              <a:rPr lang="tr-TR" sz="2000" b="1" dirty="0" smtClean="0"/>
              <a:t/>
            </a:r>
            <a:br>
              <a:rPr lang="tr-TR" sz="2000" b="1" dirty="0" smtClean="0"/>
            </a:br>
            <a:r>
              <a:rPr lang="tr-TR" sz="2000" b="1" dirty="0"/>
              <a:t/>
            </a:r>
            <a:br>
              <a:rPr lang="tr-TR" sz="2000" b="1" dirty="0"/>
            </a:br>
            <a:r>
              <a:rPr lang="tr-TR" sz="2000" b="1" dirty="0" smtClean="0"/>
              <a:t/>
            </a:r>
            <a:br>
              <a:rPr lang="tr-TR" sz="2000" b="1" dirty="0" smtClean="0"/>
            </a:br>
            <a:r>
              <a:rPr lang="tr-TR" sz="2000" b="1" dirty="0" smtClean="0"/>
              <a:t>                           A                  O                       B</a:t>
            </a:r>
            <a:r>
              <a:rPr lang="tr-TR" sz="2000" b="1" dirty="0"/>
              <a:t/>
            </a:r>
            <a:br>
              <a:rPr lang="tr-TR" sz="2000" b="1" dirty="0"/>
            </a:br>
            <a:r>
              <a:rPr lang="tr-TR" sz="2000" b="1" dirty="0"/>
              <a:t/>
            </a:r>
            <a:br>
              <a:rPr lang="tr-TR" sz="2000" b="1" dirty="0"/>
            </a:br>
            <a:r>
              <a:rPr lang="tr-TR" sz="2000" b="1" dirty="0" err="1" smtClean="0"/>
              <a:t>Teorem:</a:t>
            </a:r>
            <a:r>
              <a:rPr lang="tr-TR" sz="2000" dirty="0" err="1" smtClean="0"/>
              <a:t>Komşu</a:t>
            </a:r>
            <a:r>
              <a:rPr lang="tr-TR" sz="2000" dirty="0" smtClean="0"/>
              <a:t> bütünler açının açıortayları birbirine diktir.</a:t>
            </a:r>
            <a:r>
              <a:rPr lang="tr-TR" sz="2000" b="1" dirty="0"/>
              <a:t/>
            </a:r>
            <a:br>
              <a:rPr lang="tr-TR" sz="2000" b="1" dirty="0"/>
            </a:br>
            <a:r>
              <a:rPr lang="tr-TR" sz="2000" b="1" dirty="0" smtClean="0"/>
              <a:t/>
            </a:r>
            <a:br>
              <a:rPr lang="tr-TR" sz="2000" b="1" dirty="0" smtClean="0"/>
            </a:br>
            <a:r>
              <a:rPr lang="tr-TR" sz="2000" b="1" dirty="0" smtClean="0"/>
              <a:t>             </a:t>
            </a:r>
            <a:r>
              <a:rPr lang="tr-TR" sz="2000" dirty="0"/>
              <a:t>m</a:t>
            </a:r>
            <a:r>
              <a:rPr lang="tr-TR" sz="2000" dirty="0" smtClean="0"/>
              <a:t>(AOP)=m(POC)</a:t>
            </a:r>
            <a:r>
              <a:rPr lang="tr-TR" sz="2000" b="1" dirty="0"/>
              <a:t/>
            </a:r>
            <a:br>
              <a:rPr lang="tr-TR" sz="2000" b="1" dirty="0"/>
            </a:br>
            <a:r>
              <a:rPr lang="tr-TR" sz="2000" b="1" dirty="0" smtClean="0"/>
              <a:t>             </a:t>
            </a:r>
            <a:r>
              <a:rPr lang="tr-TR" sz="2000" dirty="0" smtClean="0"/>
              <a:t>m(COT)=m(TOB)</a:t>
            </a:r>
            <a:r>
              <a:rPr lang="tr-TR" sz="2000" b="1" dirty="0" smtClean="0"/>
              <a:t/>
            </a:r>
            <a:br>
              <a:rPr lang="tr-TR" sz="2000" b="1" dirty="0" smtClean="0"/>
            </a:br>
            <a:r>
              <a:rPr lang="tr-TR" sz="2000" b="1" dirty="0" smtClean="0"/>
              <a:t>             </a:t>
            </a:r>
            <a:r>
              <a:rPr lang="tr-TR" sz="2000" dirty="0" smtClean="0"/>
              <a:t>m(AOC) ve m(COB) bütünler açılar.</a:t>
            </a:r>
            <a:r>
              <a:rPr lang="tr-TR" sz="2000" b="1" dirty="0"/>
              <a:t/>
            </a:r>
            <a:br>
              <a:rPr lang="tr-TR" sz="2000" b="1" dirty="0"/>
            </a:br>
            <a:r>
              <a:rPr lang="tr-TR" sz="2000" b="1" dirty="0" smtClean="0"/>
              <a:t/>
            </a:r>
            <a:br>
              <a:rPr lang="tr-TR" sz="2000" b="1" dirty="0" smtClean="0"/>
            </a:br>
            <a:r>
              <a:rPr lang="tr-TR" sz="2000" b="1" dirty="0"/>
              <a:t/>
            </a:r>
            <a:br>
              <a:rPr lang="tr-TR" sz="2000" b="1" dirty="0"/>
            </a:br>
            <a:r>
              <a:rPr lang="tr-TR" sz="2000" b="1" dirty="0" smtClean="0"/>
              <a:t>                                             </a:t>
            </a:r>
            <a:endParaRPr lang="tr-TR" sz="2000" b="1" dirty="0"/>
          </a:p>
        </p:txBody>
      </p:sp>
      <p:cxnSp>
        <p:nvCxnSpPr>
          <p:cNvPr id="4" name="Düz Ok Bağlayıcısı 3"/>
          <p:cNvCxnSpPr/>
          <p:nvPr/>
        </p:nvCxnSpPr>
        <p:spPr>
          <a:xfrm>
            <a:off x="1475656" y="3645024"/>
            <a:ext cx="3024336"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6" name="Düz Bağlayıcı 5"/>
          <p:cNvCxnSpPr/>
          <p:nvPr/>
        </p:nvCxnSpPr>
        <p:spPr>
          <a:xfrm flipV="1">
            <a:off x="2868643" y="2435473"/>
            <a:ext cx="1080120" cy="1224136"/>
          </a:xfrm>
          <a:prstGeom prst="line">
            <a:avLst/>
          </a:prstGeom>
          <a:ln>
            <a:tailEnd type="triangle"/>
          </a:ln>
        </p:spPr>
        <p:style>
          <a:lnRef idx="1">
            <a:schemeClr val="dk1"/>
          </a:lnRef>
          <a:fillRef idx="0">
            <a:schemeClr val="dk1"/>
          </a:fillRef>
          <a:effectRef idx="0">
            <a:schemeClr val="dk1"/>
          </a:effectRef>
          <a:fontRef idx="minor">
            <a:schemeClr val="tx1"/>
          </a:fontRef>
        </p:style>
      </p:cxnSp>
      <p:cxnSp>
        <p:nvCxnSpPr>
          <p:cNvPr id="8" name="Düz Bağlayıcı 7"/>
          <p:cNvCxnSpPr/>
          <p:nvPr/>
        </p:nvCxnSpPr>
        <p:spPr>
          <a:xfrm flipV="1">
            <a:off x="2868643" y="3032955"/>
            <a:ext cx="1296144" cy="6120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Düz Bağlayıcı 9"/>
          <p:cNvCxnSpPr/>
          <p:nvPr/>
        </p:nvCxnSpPr>
        <p:spPr>
          <a:xfrm flipH="1" flipV="1">
            <a:off x="2105275" y="2579489"/>
            <a:ext cx="792088" cy="1080120"/>
          </a:xfrm>
          <a:prstGeom prst="line">
            <a:avLst/>
          </a:prstGeom>
        </p:spPr>
        <p:style>
          <a:lnRef idx="1">
            <a:schemeClr val="accent1"/>
          </a:lnRef>
          <a:fillRef idx="0">
            <a:schemeClr val="accent1"/>
          </a:fillRef>
          <a:effectRef idx="0">
            <a:schemeClr val="accent1"/>
          </a:effectRef>
          <a:fontRef idx="minor">
            <a:schemeClr val="tx1"/>
          </a:fontRef>
        </p:style>
      </p:cxnSp>
      <p:sp>
        <p:nvSpPr>
          <p:cNvPr id="13" name="Çember Ok 12"/>
          <p:cNvSpPr/>
          <p:nvPr/>
        </p:nvSpPr>
        <p:spPr>
          <a:xfrm>
            <a:off x="2532779" y="3407075"/>
            <a:ext cx="729168" cy="475897"/>
          </a:xfrm>
          <a:prstGeom prst="circular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solidFill>
                <a:schemeClr val="tx1"/>
              </a:solidFill>
            </a:endParaRPr>
          </a:p>
        </p:txBody>
      </p: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598539344"/>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a:bodyPr>
          <a:lstStyle/>
          <a:p>
            <a:r>
              <a:rPr lang="tr-TR" dirty="0" smtClean="0"/>
              <a:t>Düzlem Geometri Temel Elemanlar Ve İspat Biçimleri</a:t>
            </a:r>
            <a:endParaRPr lang="tr-TR" dirty="0"/>
          </a:p>
        </p:txBody>
      </p:sp>
      <p:sp>
        <p:nvSpPr>
          <p:cNvPr id="3" name="Alt Başlık 2"/>
          <p:cNvSpPr>
            <a:spLocks noGrp="1"/>
          </p:cNvSpPr>
          <p:nvPr>
            <p:ph type="subTitle" idx="1"/>
          </p:nvPr>
        </p:nvSpPr>
        <p:spPr/>
        <p:txBody>
          <a:bodyPr>
            <a:normAutofit fontScale="85000" lnSpcReduction="20000"/>
          </a:bodyPr>
          <a:lstStyle/>
          <a:p>
            <a:r>
              <a:rPr lang="tr-TR" dirty="0" smtClean="0"/>
              <a:t>Kazanımlar </a:t>
            </a:r>
          </a:p>
          <a:p>
            <a:r>
              <a:rPr lang="tr-TR" dirty="0" smtClean="0"/>
              <a:t>1.Geometride Temel Kavramları Tanır.</a:t>
            </a:r>
          </a:p>
          <a:p>
            <a:r>
              <a:rPr lang="tr-TR" dirty="0" smtClean="0"/>
              <a:t>2.Öklid’in İlk Beş Postulatını Belirtir.</a:t>
            </a:r>
          </a:p>
          <a:p>
            <a:r>
              <a:rPr lang="tr-TR" dirty="0" smtClean="0"/>
              <a:t>3.Geometrik İspat Biçimlerini Açıklar</a:t>
            </a:r>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634256833"/>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smtClean="0"/>
              <a:t>İstenen:</a:t>
            </a:r>
            <a:r>
              <a:rPr lang="tr-TR" sz="2000" dirty="0" smtClean="0"/>
              <a:t>  m(POT)=90°</a:t>
            </a:r>
            <a:br>
              <a:rPr lang="tr-TR" sz="2000" dirty="0" smtClean="0"/>
            </a:br>
            <a:r>
              <a:rPr lang="tr-TR" sz="2000" dirty="0"/>
              <a:t/>
            </a:r>
            <a:br>
              <a:rPr lang="tr-TR" sz="2000" dirty="0"/>
            </a:br>
            <a:r>
              <a:rPr lang="tr-TR" sz="2000" dirty="0" smtClean="0"/>
              <a:t>     m(AOP)=m(POC)                    m(COT)=m(TOB)                     m(AOC) ve  m(COB)</a:t>
            </a:r>
            <a:br>
              <a:rPr lang="tr-TR" sz="2000" dirty="0" smtClean="0"/>
            </a:br>
            <a:r>
              <a:rPr lang="tr-TR" sz="2000" dirty="0" smtClean="0"/>
              <a:t>         Verilen                                     </a:t>
            </a:r>
            <a:r>
              <a:rPr lang="tr-TR" sz="2000" dirty="0" err="1" smtClean="0"/>
              <a:t>Verilen</a:t>
            </a:r>
            <a:r>
              <a:rPr lang="tr-TR" sz="2000" dirty="0" smtClean="0"/>
              <a:t>                                       bütünler açılar</a:t>
            </a:r>
            <a:r>
              <a:rPr lang="tr-TR" sz="2000" dirty="0"/>
              <a:t/>
            </a:r>
            <a:br>
              <a:rPr lang="tr-TR" sz="2000" dirty="0"/>
            </a:br>
            <a:r>
              <a:rPr lang="tr-TR" sz="2000" dirty="0" smtClean="0"/>
              <a:t>                                                                                                                    Verilen</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m(AOC)+m(COB)=180°</a:t>
            </a:r>
            <a:br>
              <a:rPr lang="tr-TR" sz="2000" dirty="0" smtClean="0"/>
            </a:br>
            <a:r>
              <a:rPr lang="tr-TR" sz="2000" dirty="0" smtClean="0"/>
              <a:t>                                                 Bütünler açı tanımından</a:t>
            </a:r>
            <a:r>
              <a:rPr lang="tr-TR" sz="2000" dirty="0"/>
              <a:t/>
            </a:r>
            <a:br>
              <a:rPr lang="tr-TR" sz="2000" dirty="0"/>
            </a:br>
            <a:r>
              <a:rPr lang="tr-TR" sz="2000" dirty="0" smtClean="0"/>
              <a:t>                                                       </a:t>
            </a:r>
            <a:br>
              <a:rPr lang="tr-TR" sz="2000" dirty="0" smtClean="0"/>
            </a:br>
            <a:r>
              <a:rPr lang="tr-TR" sz="2000" dirty="0"/>
              <a:t/>
            </a:r>
            <a:br>
              <a:rPr lang="tr-TR" sz="2000" dirty="0"/>
            </a:br>
            <a:r>
              <a:rPr lang="tr-TR" sz="2000" dirty="0" smtClean="0"/>
              <a:t>                                              m(AOC)+m(COB)=180°</a:t>
            </a:r>
            <a:br>
              <a:rPr lang="tr-TR" sz="2000" dirty="0" smtClean="0"/>
            </a:br>
            <a:r>
              <a:rPr lang="tr-TR" sz="2000" dirty="0" smtClean="0"/>
              <a:t>                                                   2               2            2</a:t>
            </a:r>
            <a:r>
              <a:rPr lang="tr-TR" sz="2000" dirty="0"/>
              <a:t/>
            </a:r>
            <a:br>
              <a:rPr lang="tr-TR" sz="2000" dirty="0"/>
            </a:br>
            <a:r>
              <a:rPr lang="tr-TR" sz="2000" dirty="0" smtClean="0"/>
              <a:t>                                        Eşitliğin her iki tarafı ikiye bölündü</a:t>
            </a:r>
            <a:br>
              <a:rPr lang="tr-TR" sz="2000" dirty="0" smtClean="0"/>
            </a:br>
            <a:r>
              <a:rPr lang="tr-TR" sz="2000" dirty="0"/>
              <a:t/>
            </a:r>
            <a:br>
              <a:rPr lang="tr-TR" sz="2000" dirty="0"/>
            </a:br>
            <a:r>
              <a:rPr lang="tr-TR" sz="2000" dirty="0" smtClean="0"/>
              <a:t/>
            </a:r>
            <a:br>
              <a:rPr lang="tr-TR" sz="2000" dirty="0" smtClean="0"/>
            </a:br>
            <a:r>
              <a:rPr lang="tr-TR" sz="2000" dirty="0" smtClean="0"/>
              <a:t>                                                     m(POC)+m(COT)=90°</a:t>
            </a:r>
            <a:r>
              <a:rPr lang="tr-TR" sz="2000" dirty="0"/>
              <a:t/>
            </a:r>
            <a:br>
              <a:rPr lang="tr-TR" sz="2000" dirty="0"/>
            </a:br>
            <a:r>
              <a:rPr lang="tr-TR" sz="2000" dirty="0" smtClean="0"/>
              <a:t>                                                    [OP ve [OT açıortaylar</a:t>
            </a:r>
            <a:br>
              <a:rPr lang="tr-TR" sz="2000" dirty="0" smtClean="0"/>
            </a:br>
            <a:r>
              <a:rPr lang="tr-TR" sz="2000" dirty="0"/>
              <a:t/>
            </a:r>
            <a:br>
              <a:rPr lang="tr-TR" sz="2000" dirty="0"/>
            </a:br>
            <a:r>
              <a:rPr lang="tr-TR" sz="2000" dirty="0" smtClean="0"/>
              <a:t>                                                             m(POT)=90°</a:t>
            </a:r>
            <a:br>
              <a:rPr lang="tr-TR" sz="2000" dirty="0" smtClean="0"/>
            </a:br>
            <a:r>
              <a:rPr lang="tr-TR" sz="2000" dirty="0" smtClean="0"/>
              <a:t>                                                Açı toplama aksiyomundan</a:t>
            </a:r>
            <a:endParaRPr lang="tr-TR" sz="2000" dirty="0"/>
          </a:p>
        </p:txBody>
      </p:sp>
      <p:cxnSp>
        <p:nvCxnSpPr>
          <p:cNvPr id="5" name="Düz Bağlayıcı 4"/>
          <p:cNvCxnSpPr/>
          <p:nvPr/>
        </p:nvCxnSpPr>
        <p:spPr>
          <a:xfrm>
            <a:off x="359532" y="980728"/>
            <a:ext cx="1656184" cy="0"/>
          </a:xfrm>
          <a:prstGeom prst="line">
            <a:avLst/>
          </a:prstGeom>
        </p:spPr>
        <p:style>
          <a:lnRef idx="1">
            <a:schemeClr val="dk1"/>
          </a:lnRef>
          <a:fillRef idx="0">
            <a:schemeClr val="dk1"/>
          </a:fillRef>
          <a:effectRef idx="0">
            <a:schemeClr val="dk1"/>
          </a:effectRef>
          <a:fontRef idx="minor">
            <a:schemeClr val="tx1"/>
          </a:fontRef>
        </p:style>
      </p:cxnSp>
      <p:cxnSp>
        <p:nvCxnSpPr>
          <p:cNvPr id="7" name="Düz Bağlayıcı 6"/>
          <p:cNvCxnSpPr/>
          <p:nvPr/>
        </p:nvCxnSpPr>
        <p:spPr>
          <a:xfrm>
            <a:off x="3131840" y="980728"/>
            <a:ext cx="1728192" cy="0"/>
          </a:xfrm>
          <a:prstGeom prst="line">
            <a:avLst/>
          </a:prstGeom>
        </p:spPr>
        <p:style>
          <a:lnRef idx="1">
            <a:schemeClr val="dk1"/>
          </a:lnRef>
          <a:fillRef idx="0">
            <a:schemeClr val="dk1"/>
          </a:fillRef>
          <a:effectRef idx="0">
            <a:schemeClr val="dk1"/>
          </a:effectRef>
          <a:fontRef idx="minor">
            <a:schemeClr val="tx1"/>
          </a:fontRef>
        </p:style>
      </p:cxnSp>
      <p:cxnSp>
        <p:nvCxnSpPr>
          <p:cNvPr id="9" name="Düz Bağlayıcı 8"/>
          <p:cNvCxnSpPr/>
          <p:nvPr/>
        </p:nvCxnSpPr>
        <p:spPr>
          <a:xfrm>
            <a:off x="6228184" y="1253667"/>
            <a:ext cx="2016224" cy="0"/>
          </a:xfrm>
          <a:prstGeom prst="line">
            <a:avLst/>
          </a:prstGeom>
        </p:spPr>
        <p:style>
          <a:lnRef idx="1">
            <a:schemeClr val="dk1"/>
          </a:lnRef>
          <a:fillRef idx="0">
            <a:schemeClr val="dk1"/>
          </a:fillRef>
          <a:effectRef idx="0">
            <a:schemeClr val="dk1"/>
          </a:effectRef>
          <a:fontRef idx="minor">
            <a:schemeClr val="tx1"/>
          </a:fontRef>
        </p:style>
      </p:cxnSp>
      <p:cxnSp>
        <p:nvCxnSpPr>
          <p:cNvPr id="15" name="Düz Bağlayıcı 14"/>
          <p:cNvCxnSpPr/>
          <p:nvPr/>
        </p:nvCxnSpPr>
        <p:spPr>
          <a:xfrm>
            <a:off x="2339752" y="703128"/>
            <a:ext cx="0" cy="72008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Düz Bağlayıcı 16"/>
          <p:cNvCxnSpPr/>
          <p:nvPr/>
        </p:nvCxnSpPr>
        <p:spPr>
          <a:xfrm>
            <a:off x="179512" y="692696"/>
            <a:ext cx="0" cy="72008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Düz Bağlayıcı 18"/>
          <p:cNvCxnSpPr/>
          <p:nvPr/>
        </p:nvCxnSpPr>
        <p:spPr>
          <a:xfrm>
            <a:off x="179512" y="1412776"/>
            <a:ext cx="21602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Düz Bağlayıcı 20"/>
          <p:cNvCxnSpPr/>
          <p:nvPr/>
        </p:nvCxnSpPr>
        <p:spPr>
          <a:xfrm>
            <a:off x="179512" y="703128"/>
            <a:ext cx="21602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Düz Bağlayıcı 22"/>
          <p:cNvCxnSpPr/>
          <p:nvPr/>
        </p:nvCxnSpPr>
        <p:spPr>
          <a:xfrm>
            <a:off x="2987824" y="679361"/>
            <a:ext cx="0" cy="767614"/>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Düz Bağlayıcı 25"/>
          <p:cNvCxnSpPr/>
          <p:nvPr/>
        </p:nvCxnSpPr>
        <p:spPr>
          <a:xfrm>
            <a:off x="2987824" y="1446975"/>
            <a:ext cx="208823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Düz Bağlayıcı 27"/>
          <p:cNvCxnSpPr/>
          <p:nvPr/>
        </p:nvCxnSpPr>
        <p:spPr>
          <a:xfrm>
            <a:off x="5076056" y="679361"/>
            <a:ext cx="0" cy="767614"/>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Düz Bağlayıcı 29"/>
          <p:cNvCxnSpPr/>
          <p:nvPr/>
        </p:nvCxnSpPr>
        <p:spPr>
          <a:xfrm flipV="1">
            <a:off x="2987824" y="679361"/>
            <a:ext cx="2088232" cy="23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Düz Bağlayıcı 32"/>
          <p:cNvCxnSpPr/>
          <p:nvPr/>
        </p:nvCxnSpPr>
        <p:spPr>
          <a:xfrm>
            <a:off x="5940152" y="679361"/>
            <a:ext cx="0" cy="1093455"/>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Düz Bağlayıcı 34"/>
          <p:cNvCxnSpPr/>
          <p:nvPr/>
        </p:nvCxnSpPr>
        <p:spPr>
          <a:xfrm>
            <a:off x="5940152" y="1772816"/>
            <a:ext cx="244827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flipV="1">
            <a:off x="5940152" y="652253"/>
            <a:ext cx="2448272" cy="23768"/>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a:off x="8388424" y="652253"/>
            <a:ext cx="0" cy="1120563"/>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Düz Ok Bağlayıcısı 42"/>
          <p:cNvCxnSpPr/>
          <p:nvPr/>
        </p:nvCxnSpPr>
        <p:spPr>
          <a:xfrm>
            <a:off x="1259632" y="1556792"/>
            <a:ext cx="936104"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Düz Ok Bağlayıcısı 44"/>
          <p:cNvCxnSpPr/>
          <p:nvPr/>
        </p:nvCxnSpPr>
        <p:spPr>
          <a:xfrm>
            <a:off x="4031940" y="1556792"/>
            <a:ext cx="0"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Düz Ok Bağlayıcısı 46"/>
          <p:cNvCxnSpPr/>
          <p:nvPr/>
        </p:nvCxnSpPr>
        <p:spPr>
          <a:xfrm flipH="1">
            <a:off x="6228184" y="1700808"/>
            <a:ext cx="648072" cy="5040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Düz Bağlayıcı 48"/>
          <p:cNvCxnSpPr/>
          <p:nvPr/>
        </p:nvCxnSpPr>
        <p:spPr>
          <a:xfrm>
            <a:off x="2987824" y="2852936"/>
            <a:ext cx="2232248" cy="0"/>
          </a:xfrm>
          <a:prstGeom prst="line">
            <a:avLst/>
          </a:prstGeom>
        </p:spPr>
        <p:style>
          <a:lnRef idx="1">
            <a:schemeClr val="dk1"/>
          </a:lnRef>
          <a:fillRef idx="0">
            <a:schemeClr val="dk1"/>
          </a:fillRef>
          <a:effectRef idx="0">
            <a:schemeClr val="dk1"/>
          </a:effectRef>
          <a:fontRef idx="minor">
            <a:schemeClr val="tx1"/>
          </a:fontRef>
        </p:style>
      </p:cxnSp>
      <p:cxnSp>
        <p:nvCxnSpPr>
          <p:cNvPr id="57" name="Düz Bağlayıcı 56"/>
          <p:cNvCxnSpPr/>
          <p:nvPr/>
        </p:nvCxnSpPr>
        <p:spPr>
          <a:xfrm>
            <a:off x="5508104" y="2492896"/>
            <a:ext cx="0" cy="828092"/>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Düz Bağlayıcı 58"/>
          <p:cNvCxnSpPr/>
          <p:nvPr/>
        </p:nvCxnSpPr>
        <p:spPr>
          <a:xfrm flipH="1">
            <a:off x="2771800" y="3320988"/>
            <a:ext cx="27363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Düz Bağlayıcı 60"/>
          <p:cNvCxnSpPr/>
          <p:nvPr/>
        </p:nvCxnSpPr>
        <p:spPr>
          <a:xfrm flipV="1">
            <a:off x="2771800" y="2492896"/>
            <a:ext cx="0" cy="828092"/>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Düz Bağlayıcı 62"/>
          <p:cNvCxnSpPr/>
          <p:nvPr/>
        </p:nvCxnSpPr>
        <p:spPr>
          <a:xfrm>
            <a:off x="2771800" y="2492896"/>
            <a:ext cx="27363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Düz Ok Bağlayıcısı 65"/>
          <p:cNvCxnSpPr/>
          <p:nvPr/>
        </p:nvCxnSpPr>
        <p:spPr>
          <a:xfrm>
            <a:off x="4103948" y="3320988"/>
            <a:ext cx="0" cy="2340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9" name="Düz Bağlayıcı 68"/>
          <p:cNvCxnSpPr/>
          <p:nvPr/>
        </p:nvCxnSpPr>
        <p:spPr>
          <a:xfrm>
            <a:off x="2771800" y="4077072"/>
            <a:ext cx="7200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Düz Bağlayıcı 70"/>
          <p:cNvCxnSpPr/>
          <p:nvPr/>
        </p:nvCxnSpPr>
        <p:spPr>
          <a:xfrm>
            <a:off x="3707904" y="4077072"/>
            <a:ext cx="7200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Düz Bağlayıcı 72"/>
          <p:cNvCxnSpPr/>
          <p:nvPr/>
        </p:nvCxnSpPr>
        <p:spPr>
          <a:xfrm>
            <a:off x="4644008" y="4077072"/>
            <a:ext cx="4320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Düz Bağlayıcı 74"/>
          <p:cNvCxnSpPr/>
          <p:nvPr/>
        </p:nvCxnSpPr>
        <p:spPr>
          <a:xfrm>
            <a:off x="2339752" y="4365104"/>
            <a:ext cx="367240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Düz Bağlayıcı 83"/>
          <p:cNvCxnSpPr/>
          <p:nvPr/>
        </p:nvCxnSpPr>
        <p:spPr>
          <a:xfrm>
            <a:off x="2015716" y="3789040"/>
            <a:ext cx="0" cy="108012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Düz Bağlayıcı 85"/>
          <p:cNvCxnSpPr/>
          <p:nvPr/>
        </p:nvCxnSpPr>
        <p:spPr>
          <a:xfrm>
            <a:off x="2015716" y="4869160"/>
            <a:ext cx="42124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Düz Bağlayıcı 87"/>
          <p:cNvCxnSpPr/>
          <p:nvPr/>
        </p:nvCxnSpPr>
        <p:spPr>
          <a:xfrm flipV="1">
            <a:off x="6228184" y="3789040"/>
            <a:ext cx="0" cy="1080120"/>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Düz Bağlayıcı 89"/>
          <p:cNvCxnSpPr/>
          <p:nvPr/>
        </p:nvCxnSpPr>
        <p:spPr>
          <a:xfrm>
            <a:off x="2015716" y="3789040"/>
            <a:ext cx="42124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2" name="Düz Ok Bağlayıcısı 91"/>
          <p:cNvCxnSpPr/>
          <p:nvPr/>
        </p:nvCxnSpPr>
        <p:spPr>
          <a:xfrm>
            <a:off x="4137094" y="4869160"/>
            <a:ext cx="0" cy="3852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4" name="Düz Bağlayıcı 103"/>
          <p:cNvCxnSpPr/>
          <p:nvPr/>
        </p:nvCxnSpPr>
        <p:spPr>
          <a:xfrm>
            <a:off x="3059832" y="5517232"/>
            <a:ext cx="223224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6" name="Düz Bağlayıcı 105"/>
          <p:cNvCxnSpPr/>
          <p:nvPr/>
        </p:nvCxnSpPr>
        <p:spPr>
          <a:xfrm>
            <a:off x="2987824" y="5254388"/>
            <a:ext cx="0" cy="766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8" name="Düz Bağlayıcı 107"/>
          <p:cNvCxnSpPr/>
          <p:nvPr/>
        </p:nvCxnSpPr>
        <p:spPr>
          <a:xfrm>
            <a:off x="2987824" y="6021288"/>
            <a:ext cx="2520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Düz Bağlayıcı 109"/>
          <p:cNvCxnSpPr/>
          <p:nvPr/>
        </p:nvCxnSpPr>
        <p:spPr>
          <a:xfrm flipV="1">
            <a:off x="5508104" y="5254388"/>
            <a:ext cx="0" cy="7669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2" name="Düz Bağlayıcı 111"/>
          <p:cNvCxnSpPr/>
          <p:nvPr/>
        </p:nvCxnSpPr>
        <p:spPr>
          <a:xfrm>
            <a:off x="2987824" y="5254388"/>
            <a:ext cx="2520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6" name="Düz Bağlayıcı 115"/>
          <p:cNvCxnSpPr/>
          <p:nvPr/>
        </p:nvCxnSpPr>
        <p:spPr>
          <a:xfrm>
            <a:off x="2879812" y="6453336"/>
            <a:ext cx="27363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8" name="Düz Bağlayıcı 117"/>
          <p:cNvCxnSpPr/>
          <p:nvPr/>
        </p:nvCxnSpPr>
        <p:spPr>
          <a:xfrm>
            <a:off x="2744380" y="6204192"/>
            <a:ext cx="0" cy="692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20" name="Düz Bağlayıcı 119"/>
          <p:cNvCxnSpPr/>
          <p:nvPr/>
        </p:nvCxnSpPr>
        <p:spPr>
          <a:xfrm>
            <a:off x="2735796" y="6204192"/>
            <a:ext cx="302433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2" name="Düz Bağlayıcı 121"/>
          <p:cNvCxnSpPr/>
          <p:nvPr/>
        </p:nvCxnSpPr>
        <p:spPr>
          <a:xfrm>
            <a:off x="5768965" y="6204192"/>
            <a:ext cx="0" cy="692696"/>
          </a:xfrm>
          <a:prstGeom prst="line">
            <a:avLst/>
          </a:prstGeom>
        </p:spPr>
        <p:style>
          <a:lnRef idx="1">
            <a:schemeClr val="accent1"/>
          </a:lnRef>
          <a:fillRef idx="0">
            <a:schemeClr val="accent1"/>
          </a:fillRef>
          <a:effectRef idx="0">
            <a:schemeClr val="accent1"/>
          </a:effectRef>
          <a:fontRef idx="minor">
            <a:schemeClr val="tx1"/>
          </a:fontRef>
        </p:style>
      </p:cxnSp>
      <p:cxnSp>
        <p:nvCxnSpPr>
          <p:cNvPr id="124" name="Düz Bağlayıcı 123"/>
          <p:cNvCxnSpPr/>
          <p:nvPr/>
        </p:nvCxnSpPr>
        <p:spPr>
          <a:xfrm>
            <a:off x="2483768" y="6858000"/>
            <a:ext cx="3024336" cy="0"/>
          </a:xfrm>
          <a:prstGeom prst="line">
            <a:avLst/>
          </a:prstGeom>
        </p:spPr>
        <p:style>
          <a:lnRef idx="1">
            <a:schemeClr val="accent1"/>
          </a:lnRef>
          <a:fillRef idx="0">
            <a:schemeClr val="accent1"/>
          </a:fillRef>
          <a:effectRef idx="0">
            <a:schemeClr val="accent1"/>
          </a:effectRef>
          <a:fontRef idx="minor">
            <a:schemeClr val="tx1"/>
          </a:fontRef>
        </p:style>
      </p:cxn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700191306"/>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smtClean="0"/>
              <a:t>Örnek:</a:t>
            </a:r>
            <a:br>
              <a:rPr lang="tr-TR" sz="2000" b="1" dirty="0" smtClean="0"/>
            </a:br>
            <a:r>
              <a:rPr lang="tr-TR" sz="2000" b="1" dirty="0" smtClean="0"/>
              <a:t>                                                                       </a:t>
            </a:r>
            <a:r>
              <a:rPr lang="tr-TR" sz="2000" b="1" dirty="0" err="1" smtClean="0"/>
              <a:t>Teorem:</a:t>
            </a:r>
            <a:r>
              <a:rPr lang="tr-TR" sz="2000" dirty="0" err="1" smtClean="0"/>
              <a:t>Parelel</a:t>
            </a:r>
            <a:r>
              <a:rPr lang="tr-TR" sz="2000" dirty="0" smtClean="0"/>
              <a:t> iki doğrudan birine dik olan</a:t>
            </a:r>
            <a:r>
              <a:rPr lang="tr-TR" sz="2000" b="1" dirty="0"/>
              <a:t/>
            </a:r>
            <a:br>
              <a:rPr lang="tr-TR" sz="2000" b="1" dirty="0"/>
            </a:br>
            <a:r>
              <a:rPr lang="tr-TR" sz="2000" b="1" dirty="0" smtClean="0"/>
              <a:t>                                                                       </a:t>
            </a:r>
            <a:r>
              <a:rPr lang="tr-TR" sz="2000" dirty="0" smtClean="0"/>
              <a:t>doğru diğerine de diktir.</a:t>
            </a:r>
            <a:r>
              <a:rPr lang="tr-TR" sz="2000" b="1" dirty="0" smtClean="0"/>
              <a:t/>
            </a:r>
            <a:br>
              <a:rPr lang="tr-TR" sz="2000" b="1" dirty="0" smtClean="0"/>
            </a:br>
            <a:r>
              <a:rPr lang="tr-TR" sz="2000" b="1" dirty="0" smtClean="0"/>
              <a:t>                                                         </a:t>
            </a:r>
            <a:r>
              <a:rPr lang="tr-TR" sz="2000" dirty="0" smtClean="0"/>
              <a:t>d</a:t>
            </a:r>
            <a:r>
              <a:rPr lang="tr-TR" sz="1000" dirty="0" smtClean="0"/>
              <a:t>1</a:t>
            </a:r>
            <a:r>
              <a:rPr lang="tr-TR" sz="2000" b="1" dirty="0"/>
              <a:t/>
            </a:r>
            <a:br>
              <a:rPr lang="tr-TR" sz="2000" b="1" dirty="0"/>
            </a:br>
            <a:r>
              <a:rPr lang="tr-TR" sz="2000" b="1" dirty="0" smtClean="0"/>
              <a:t>                                                                       Verilen: </a:t>
            </a:r>
            <a:r>
              <a:rPr lang="tr-TR" sz="2000" dirty="0" smtClean="0"/>
              <a:t>d</a:t>
            </a:r>
            <a:r>
              <a:rPr lang="tr-TR" sz="1000" dirty="0" smtClean="0"/>
              <a:t>1</a:t>
            </a:r>
            <a:r>
              <a:rPr lang="tr-TR" sz="2000" dirty="0" smtClean="0"/>
              <a:t>//d</a:t>
            </a:r>
            <a:r>
              <a:rPr lang="tr-TR" sz="1000" dirty="0" smtClean="0"/>
              <a:t>2</a:t>
            </a:r>
            <a:r>
              <a:rPr lang="tr-TR" sz="2000" b="1" dirty="0" smtClean="0"/>
              <a:t/>
            </a:r>
            <a:br>
              <a:rPr lang="tr-TR" sz="2000" b="1" dirty="0" smtClean="0"/>
            </a:br>
            <a:r>
              <a:rPr lang="tr-TR" sz="2000" b="1" dirty="0" smtClean="0"/>
              <a:t>                                                         </a:t>
            </a:r>
            <a:r>
              <a:rPr lang="tr-TR" sz="2000" dirty="0" err="1" smtClean="0"/>
              <a:t>d</a:t>
            </a:r>
            <a:r>
              <a:rPr lang="tr-TR" sz="1000" dirty="0" err="1" smtClean="0"/>
              <a:t>2</a:t>
            </a:r>
            <a:r>
              <a:rPr lang="tr-TR" sz="2000" b="1" dirty="0" smtClean="0"/>
              <a:t>                          </a:t>
            </a:r>
            <a:r>
              <a:rPr lang="tr-TR" sz="2000" dirty="0" smtClean="0"/>
              <a:t>d</a:t>
            </a:r>
            <a:r>
              <a:rPr lang="tr-TR" sz="1000" dirty="0" smtClean="0"/>
              <a:t>  </a:t>
            </a:r>
            <a:r>
              <a:rPr lang="tr-TR" sz="2000" dirty="0" smtClean="0"/>
              <a:t>I</a:t>
            </a:r>
            <a:r>
              <a:rPr lang="tr-TR" sz="2000" b="1" dirty="0" smtClean="0"/>
              <a:t>  </a:t>
            </a:r>
            <a:r>
              <a:rPr lang="tr-TR" sz="2000" dirty="0" smtClean="0"/>
              <a:t>d</a:t>
            </a:r>
            <a:r>
              <a:rPr lang="tr-TR" sz="1000" dirty="0" smtClean="0"/>
              <a:t>1</a:t>
            </a:r>
            <a:r>
              <a:rPr lang="tr-TR" sz="2000" b="1" dirty="0"/>
              <a:t/>
            </a:r>
            <a:br>
              <a:rPr lang="tr-TR" sz="2000" b="1" dirty="0"/>
            </a:br>
            <a:r>
              <a:rPr lang="tr-TR" sz="2000" b="1" dirty="0" smtClean="0"/>
              <a:t>                                                  </a:t>
            </a:r>
            <a:br>
              <a:rPr lang="tr-TR" sz="2000" b="1" dirty="0" smtClean="0"/>
            </a:br>
            <a:r>
              <a:rPr lang="tr-TR" sz="2000" b="1" dirty="0" smtClean="0"/>
              <a:t>                              E</a:t>
            </a:r>
            <a:r>
              <a:rPr lang="tr-TR" sz="2000" b="1" dirty="0"/>
              <a:t/>
            </a:r>
            <a:br>
              <a:rPr lang="tr-TR" sz="2000" b="1" dirty="0"/>
            </a:br>
            <a:r>
              <a:rPr lang="tr-TR" sz="2000" b="1" dirty="0" smtClean="0"/>
              <a:t/>
            </a:r>
            <a:br>
              <a:rPr lang="tr-TR" sz="2000" b="1" dirty="0" smtClean="0"/>
            </a:br>
            <a:r>
              <a:rPr lang="tr-TR" sz="2000" b="1" dirty="0" smtClean="0"/>
              <a:t>İstenen:   </a:t>
            </a:r>
            <a:r>
              <a:rPr lang="tr-TR" sz="2000" dirty="0" smtClean="0"/>
              <a:t>d I   d</a:t>
            </a:r>
            <a:r>
              <a:rPr lang="tr-TR" sz="1000" dirty="0" smtClean="0"/>
              <a:t>2</a:t>
            </a:r>
            <a:r>
              <a:rPr lang="tr-TR" sz="2000" b="1" dirty="0"/>
              <a:t/>
            </a:r>
            <a:br>
              <a:rPr lang="tr-TR" sz="2000" b="1" dirty="0"/>
            </a:br>
            <a:r>
              <a:rPr lang="tr-TR" sz="2000" b="1" dirty="0" smtClean="0"/>
              <a:t>                                     </a:t>
            </a:r>
            <a:r>
              <a:rPr lang="tr-TR" sz="2000" dirty="0" smtClean="0"/>
              <a:t>d</a:t>
            </a:r>
            <a:r>
              <a:rPr lang="tr-TR" sz="1000" dirty="0" smtClean="0"/>
              <a:t>1</a:t>
            </a:r>
            <a:r>
              <a:rPr lang="tr-TR" sz="2000" dirty="0" smtClean="0"/>
              <a:t>//d</a:t>
            </a:r>
            <a:r>
              <a:rPr lang="tr-TR" sz="1000" dirty="0" smtClean="0"/>
              <a:t>2                                                                </a:t>
            </a:r>
            <a:r>
              <a:rPr lang="tr-TR" sz="2000" dirty="0" smtClean="0"/>
              <a:t>d  I</a:t>
            </a:r>
            <a:r>
              <a:rPr lang="tr-TR" sz="1000" dirty="0" smtClean="0"/>
              <a:t>      </a:t>
            </a:r>
            <a:r>
              <a:rPr lang="tr-TR" sz="2000" dirty="0" smtClean="0"/>
              <a:t>d</a:t>
            </a:r>
            <a:r>
              <a:rPr lang="tr-TR" sz="1000" dirty="0" smtClean="0"/>
              <a:t>1                             </a:t>
            </a:r>
            <a:r>
              <a:rPr lang="tr-TR" sz="2000" b="1" dirty="0" smtClean="0"/>
              <a:t/>
            </a:r>
            <a:br>
              <a:rPr lang="tr-TR" sz="2000" b="1" dirty="0" smtClean="0"/>
            </a:br>
            <a:r>
              <a:rPr lang="tr-TR" sz="2000" b="1" dirty="0" smtClean="0"/>
              <a:t>                                    </a:t>
            </a:r>
            <a:r>
              <a:rPr lang="tr-TR" sz="2000" dirty="0" smtClean="0"/>
              <a:t>Verilen                              </a:t>
            </a:r>
            <a:r>
              <a:rPr lang="tr-TR" sz="2000" dirty="0" err="1" smtClean="0"/>
              <a:t>Verilen</a:t>
            </a:r>
            <a:r>
              <a:rPr lang="tr-TR" sz="2000" b="1" dirty="0"/>
              <a:t/>
            </a:r>
            <a:br>
              <a:rPr lang="tr-TR" sz="2000" b="1" dirty="0"/>
            </a:br>
            <a:r>
              <a:rPr lang="tr-TR" sz="2000" b="1" dirty="0" smtClean="0"/>
              <a:t/>
            </a:r>
            <a:br>
              <a:rPr lang="tr-TR" sz="2000" b="1" dirty="0" smtClean="0"/>
            </a:br>
            <a:r>
              <a:rPr lang="tr-TR" sz="2000" b="1" dirty="0"/>
              <a:t/>
            </a:r>
            <a:br>
              <a:rPr lang="tr-TR" sz="2000" b="1" dirty="0"/>
            </a:br>
            <a:r>
              <a:rPr lang="tr-TR" sz="2000" b="1" dirty="0" smtClean="0"/>
              <a:t>                              </a:t>
            </a:r>
            <a:r>
              <a:rPr lang="tr-TR" sz="2000" dirty="0" smtClean="0"/>
              <a:t>m(ABF)=90°                      m(ABF)=m(CDE)</a:t>
            </a:r>
            <a:r>
              <a:rPr lang="tr-TR" sz="2000" b="1" dirty="0" smtClean="0"/>
              <a:t/>
            </a:r>
            <a:br>
              <a:rPr lang="tr-TR" sz="2000" b="1" dirty="0" smtClean="0"/>
            </a:br>
            <a:r>
              <a:rPr lang="tr-TR" sz="2000" b="1" dirty="0" smtClean="0"/>
              <a:t>                        </a:t>
            </a:r>
            <a:r>
              <a:rPr lang="tr-TR" sz="2000" dirty="0" smtClean="0"/>
              <a:t>Dik açı özelliğinden                 Yöndeş Açılar</a:t>
            </a:r>
            <a:r>
              <a:rPr lang="tr-TR" sz="2000" b="1" dirty="0"/>
              <a:t/>
            </a:r>
            <a:br>
              <a:rPr lang="tr-TR" sz="2000" b="1" dirty="0"/>
            </a:br>
            <a:r>
              <a:rPr lang="tr-TR" sz="2000" b="1" dirty="0" smtClean="0"/>
              <a:t/>
            </a:r>
            <a:br>
              <a:rPr lang="tr-TR" sz="2000" b="1" dirty="0" smtClean="0"/>
            </a:br>
            <a:r>
              <a:rPr lang="tr-TR" sz="2000" b="1" dirty="0"/>
              <a:t/>
            </a:r>
            <a:br>
              <a:rPr lang="tr-TR" sz="2000" b="1" dirty="0"/>
            </a:br>
            <a:r>
              <a:rPr lang="tr-TR" sz="2000" b="1" dirty="0" smtClean="0"/>
              <a:t>                                                       </a:t>
            </a:r>
            <a:r>
              <a:rPr lang="tr-TR" sz="2000" dirty="0" smtClean="0"/>
              <a:t>m(CDE)=90°</a:t>
            </a:r>
            <a:r>
              <a:rPr lang="tr-TR" sz="2000" b="1" dirty="0" smtClean="0"/>
              <a:t/>
            </a:r>
            <a:br>
              <a:rPr lang="tr-TR" sz="2000" b="1" dirty="0" smtClean="0"/>
            </a:br>
            <a:r>
              <a:rPr lang="tr-TR" sz="2000" b="1" dirty="0" smtClean="0"/>
              <a:t>                                               </a:t>
            </a:r>
            <a:r>
              <a:rPr lang="tr-TR" sz="2000" dirty="0" smtClean="0"/>
              <a:t>Aynı şeye eşit şeylerin</a:t>
            </a:r>
            <a:r>
              <a:rPr lang="tr-TR" sz="2000" b="1" dirty="0"/>
              <a:t/>
            </a:r>
            <a:br>
              <a:rPr lang="tr-TR" sz="2000" b="1" dirty="0"/>
            </a:br>
            <a:r>
              <a:rPr lang="tr-TR" sz="2000" b="1" dirty="0" smtClean="0"/>
              <a:t>                                        </a:t>
            </a:r>
            <a:r>
              <a:rPr lang="tr-TR" sz="2000" dirty="0" smtClean="0"/>
              <a:t>birbirine eşit olması özelliğinden</a:t>
            </a:r>
            <a:r>
              <a:rPr lang="tr-TR" sz="2000" b="1" dirty="0" smtClean="0"/>
              <a:t/>
            </a:r>
            <a:br>
              <a:rPr lang="tr-TR" sz="2000" b="1" dirty="0" smtClean="0"/>
            </a:br>
            <a:r>
              <a:rPr lang="tr-TR" sz="2000" b="1" dirty="0" smtClean="0"/>
              <a:t>ı</a:t>
            </a:r>
            <a:endParaRPr lang="tr-TR" sz="2000" b="1" dirty="0"/>
          </a:p>
        </p:txBody>
      </p:sp>
      <p:cxnSp>
        <p:nvCxnSpPr>
          <p:cNvPr id="4" name="Düz Bağlayıcı 3"/>
          <p:cNvCxnSpPr/>
          <p:nvPr/>
        </p:nvCxnSpPr>
        <p:spPr>
          <a:xfrm>
            <a:off x="2051720" y="188640"/>
            <a:ext cx="0" cy="2016224"/>
          </a:xfrm>
          <a:prstGeom prst="line">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6" name="Düz Bağlayıcı 5"/>
          <p:cNvCxnSpPr/>
          <p:nvPr/>
        </p:nvCxnSpPr>
        <p:spPr>
          <a:xfrm>
            <a:off x="827584" y="1196752"/>
            <a:ext cx="2448272" cy="0"/>
          </a:xfrm>
          <a:prstGeom prst="line">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9" name="Düz Bağlayıcı 8"/>
          <p:cNvCxnSpPr/>
          <p:nvPr/>
        </p:nvCxnSpPr>
        <p:spPr>
          <a:xfrm>
            <a:off x="827584" y="1700808"/>
            <a:ext cx="2448272" cy="0"/>
          </a:xfrm>
          <a:prstGeom prst="line">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10" name="Dikdörtgen 9"/>
          <p:cNvSpPr/>
          <p:nvPr/>
        </p:nvSpPr>
        <p:spPr>
          <a:xfrm>
            <a:off x="2051720" y="980728"/>
            <a:ext cx="216024" cy="21602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1" name="Dikdörtgen 10"/>
          <p:cNvSpPr/>
          <p:nvPr/>
        </p:nvSpPr>
        <p:spPr>
          <a:xfrm>
            <a:off x="2051720" y="1483978"/>
            <a:ext cx="216024" cy="216024"/>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sp>
        <p:nvSpPr>
          <p:cNvPr id="12" name="Metin kutusu 11"/>
          <p:cNvSpPr txBox="1"/>
          <p:nvPr/>
        </p:nvSpPr>
        <p:spPr>
          <a:xfrm>
            <a:off x="2068753" y="853647"/>
            <a:ext cx="216024" cy="369332"/>
          </a:xfrm>
          <a:prstGeom prst="rect">
            <a:avLst/>
          </a:prstGeom>
          <a:noFill/>
        </p:spPr>
        <p:txBody>
          <a:bodyPr wrap="square" rtlCol="0">
            <a:spAutoFit/>
          </a:bodyPr>
          <a:lstStyle/>
          <a:p>
            <a:r>
              <a:rPr lang="tr-TR" b="1" dirty="0" smtClean="0"/>
              <a:t>.</a:t>
            </a:r>
            <a:endParaRPr lang="tr-TR" b="1" dirty="0"/>
          </a:p>
        </p:txBody>
      </p:sp>
      <p:sp>
        <p:nvSpPr>
          <p:cNvPr id="13" name="Metin kutusu 12"/>
          <p:cNvSpPr txBox="1"/>
          <p:nvPr/>
        </p:nvSpPr>
        <p:spPr>
          <a:xfrm>
            <a:off x="2051720" y="1340326"/>
            <a:ext cx="233057" cy="369332"/>
          </a:xfrm>
          <a:prstGeom prst="rect">
            <a:avLst/>
          </a:prstGeom>
          <a:noFill/>
        </p:spPr>
        <p:txBody>
          <a:bodyPr wrap="square" rtlCol="0">
            <a:spAutoFit/>
          </a:bodyPr>
          <a:lstStyle/>
          <a:p>
            <a:r>
              <a:rPr lang="tr-TR" b="1" dirty="0"/>
              <a:t>.</a:t>
            </a:r>
          </a:p>
        </p:txBody>
      </p:sp>
      <p:sp>
        <p:nvSpPr>
          <p:cNvPr id="14" name="Metin kutusu 13"/>
          <p:cNvSpPr txBox="1"/>
          <p:nvPr/>
        </p:nvSpPr>
        <p:spPr>
          <a:xfrm>
            <a:off x="2012416" y="1671127"/>
            <a:ext cx="415015" cy="369332"/>
          </a:xfrm>
          <a:prstGeom prst="rect">
            <a:avLst/>
          </a:prstGeom>
          <a:noFill/>
        </p:spPr>
        <p:txBody>
          <a:bodyPr wrap="square" rtlCol="0">
            <a:spAutoFit/>
          </a:bodyPr>
          <a:lstStyle/>
          <a:p>
            <a:r>
              <a:rPr lang="tr-TR" b="1" dirty="0"/>
              <a:t>D</a:t>
            </a:r>
          </a:p>
        </p:txBody>
      </p:sp>
      <p:sp>
        <p:nvSpPr>
          <p:cNvPr id="16" name="Metin kutusu 15"/>
          <p:cNvSpPr txBox="1"/>
          <p:nvPr/>
        </p:nvSpPr>
        <p:spPr>
          <a:xfrm>
            <a:off x="2627784" y="1691284"/>
            <a:ext cx="432048" cy="380429"/>
          </a:xfrm>
          <a:prstGeom prst="rect">
            <a:avLst/>
          </a:prstGeom>
          <a:noFill/>
        </p:spPr>
        <p:txBody>
          <a:bodyPr wrap="square" rtlCol="0">
            <a:spAutoFit/>
          </a:bodyPr>
          <a:lstStyle/>
          <a:p>
            <a:r>
              <a:rPr lang="tr-TR" b="1" dirty="0"/>
              <a:t>C</a:t>
            </a:r>
          </a:p>
        </p:txBody>
      </p:sp>
      <p:sp>
        <p:nvSpPr>
          <p:cNvPr id="17" name="Metin kutusu 16"/>
          <p:cNvSpPr txBox="1"/>
          <p:nvPr/>
        </p:nvSpPr>
        <p:spPr>
          <a:xfrm>
            <a:off x="2068753" y="188640"/>
            <a:ext cx="358678" cy="369332"/>
          </a:xfrm>
          <a:prstGeom prst="rect">
            <a:avLst/>
          </a:prstGeom>
          <a:noFill/>
        </p:spPr>
        <p:txBody>
          <a:bodyPr wrap="square" rtlCol="0">
            <a:spAutoFit/>
          </a:bodyPr>
          <a:lstStyle/>
          <a:p>
            <a:r>
              <a:rPr lang="tr-TR" dirty="0" smtClean="0"/>
              <a:t>d</a:t>
            </a:r>
            <a:endParaRPr lang="tr-TR" dirty="0"/>
          </a:p>
        </p:txBody>
      </p:sp>
      <p:sp>
        <p:nvSpPr>
          <p:cNvPr id="18" name="Metin kutusu 17"/>
          <p:cNvSpPr txBox="1"/>
          <p:nvPr/>
        </p:nvSpPr>
        <p:spPr>
          <a:xfrm>
            <a:off x="1744036" y="484315"/>
            <a:ext cx="504056" cy="369332"/>
          </a:xfrm>
          <a:prstGeom prst="rect">
            <a:avLst/>
          </a:prstGeom>
          <a:noFill/>
        </p:spPr>
        <p:txBody>
          <a:bodyPr wrap="square" rtlCol="0">
            <a:spAutoFit/>
          </a:bodyPr>
          <a:lstStyle/>
          <a:p>
            <a:r>
              <a:rPr lang="tr-TR" b="1" dirty="0"/>
              <a:t>F</a:t>
            </a:r>
          </a:p>
        </p:txBody>
      </p:sp>
      <p:cxnSp>
        <p:nvCxnSpPr>
          <p:cNvPr id="20" name="Düz Bağlayıcı 19"/>
          <p:cNvCxnSpPr/>
          <p:nvPr/>
        </p:nvCxnSpPr>
        <p:spPr>
          <a:xfrm>
            <a:off x="5158326" y="1855793"/>
            <a:ext cx="216024" cy="0"/>
          </a:xfrm>
          <a:prstGeom prst="line">
            <a:avLst/>
          </a:prstGeom>
        </p:spPr>
        <p:style>
          <a:lnRef idx="1">
            <a:schemeClr val="dk1"/>
          </a:lnRef>
          <a:fillRef idx="0">
            <a:schemeClr val="dk1"/>
          </a:fillRef>
          <a:effectRef idx="0">
            <a:schemeClr val="dk1"/>
          </a:effectRef>
          <a:fontRef idx="minor">
            <a:schemeClr val="tx1"/>
          </a:fontRef>
        </p:style>
      </p:cxnSp>
      <p:cxnSp>
        <p:nvCxnSpPr>
          <p:cNvPr id="26" name="Düz Bağlayıcı 25"/>
          <p:cNvCxnSpPr/>
          <p:nvPr/>
        </p:nvCxnSpPr>
        <p:spPr>
          <a:xfrm>
            <a:off x="1266942" y="3040871"/>
            <a:ext cx="208714" cy="0"/>
          </a:xfrm>
          <a:prstGeom prst="line">
            <a:avLst/>
          </a:prstGeom>
        </p:spPr>
        <p:style>
          <a:lnRef idx="1">
            <a:schemeClr val="dk1"/>
          </a:lnRef>
          <a:fillRef idx="0">
            <a:schemeClr val="dk1"/>
          </a:fillRef>
          <a:effectRef idx="0">
            <a:schemeClr val="dk1"/>
          </a:effectRef>
          <a:fontRef idx="minor">
            <a:schemeClr val="tx1"/>
          </a:fontRef>
        </p:style>
      </p:cxnSp>
      <p:cxnSp>
        <p:nvCxnSpPr>
          <p:cNvPr id="31" name="Düz Bağlayıcı 30"/>
          <p:cNvCxnSpPr/>
          <p:nvPr/>
        </p:nvCxnSpPr>
        <p:spPr>
          <a:xfrm>
            <a:off x="2159732" y="3429000"/>
            <a:ext cx="684076" cy="0"/>
          </a:xfrm>
          <a:prstGeom prst="line">
            <a:avLst/>
          </a:prstGeom>
        </p:spPr>
        <p:style>
          <a:lnRef idx="1">
            <a:schemeClr val="dk1"/>
          </a:lnRef>
          <a:fillRef idx="0">
            <a:schemeClr val="dk1"/>
          </a:fillRef>
          <a:effectRef idx="0">
            <a:schemeClr val="dk1"/>
          </a:effectRef>
          <a:fontRef idx="minor">
            <a:schemeClr val="tx1"/>
          </a:fontRef>
        </p:style>
      </p:cxnSp>
      <p:cxnSp>
        <p:nvCxnSpPr>
          <p:cNvPr id="33" name="Düz Bağlayıcı 32"/>
          <p:cNvCxnSpPr/>
          <p:nvPr/>
        </p:nvCxnSpPr>
        <p:spPr>
          <a:xfrm>
            <a:off x="1996064" y="3040871"/>
            <a:ext cx="0" cy="743131"/>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Düz Bağlayıcı 34"/>
          <p:cNvCxnSpPr/>
          <p:nvPr/>
        </p:nvCxnSpPr>
        <p:spPr>
          <a:xfrm>
            <a:off x="1996064" y="3784002"/>
            <a:ext cx="10637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Düz Bağlayıcı 38"/>
          <p:cNvCxnSpPr/>
          <p:nvPr/>
        </p:nvCxnSpPr>
        <p:spPr>
          <a:xfrm>
            <a:off x="1996064" y="3040871"/>
            <a:ext cx="1063768" cy="16563"/>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Düz Bağlayıcı 40"/>
          <p:cNvCxnSpPr/>
          <p:nvPr/>
        </p:nvCxnSpPr>
        <p:spPr>
          <a:xfrm>
            <a:off x="3059832" y="3057434"/>
            <a:ext cx="0" cy="743131"/>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Düz Ok Bağlayıcısı 45"/>
          <p:cNvCxnSpPr/>
          <p:nvPr/>
        </p:nvCxnSpPr>
        <p:spPr>
          <a:xfrm>
            <a:off x="2501770" y="3800565"/>
            <a:ext cx="0" cy="42052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8" name="Düz Bağlayıcı 47"/>
          <p:cNvCxnSpPr/>
          <p:nvPr/>
        </p:nvCxnSpPr>
        <p:spPr>
          <a:xfrm>
            <a:off x="1371299" y="4666033"/>
            <a:ext cx="212058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Düz Bağlayıcı 53"/>
          <p:cNvCxnSpPr/>
          <p:nvPr/>
        </p:nvCxnSpPr>
        <p:spPr>
          <a:xfrm>
            <a:off x="1316934" y="4316291"/>
            <a:ext cx="0"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Düz Bağlayıcı 55"/>
          <p:cNvCxnSpPr/>
          <p:nvPr/>
        </p:nvCxnSpPr>
        <p:spPr>
          <a:xfrm>
            <a:off x="1316934" y="4316291"/>
            <a:ext cx="22469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Düz Bağlayıcı 57"/>
          <p:cNvCxnSpPr/>
          <p:nvPr/>
        </p:nvCxnSpPr>
        <p:spPr>
          <a:xfrm>
            <a:off x="3563888" y="4316291"/>
            <a:ext cx="0"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Düz Bağlayıcı 59"/>
          <p:cNvCxnSpPr/>
          <p:nvPr/>
        </p:nvCxnSpPr>
        <p:spPr>
          <a:xfrm>
            <a:off x="1316934" y="4964363"/>
            <a:ext cx="22469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Düz Bağlayıcı 64"/>
          <p:cNvCxnSpPr/>
          <p:nvPr/>
        </p:nvCxnSpPr>
        <p:spPr>
          <a:xfrm>
            <a:off x="4815578" y="3385636"/>
            <a:ext cx="216024" cy="0"/>
          </a:xfrm>
          <a:prstGeom prst="line">
            <a:avLst/>
          </a:prstGeom>
        </p:spPr>
        <p:style>
          <a:lnRef idx="1">
            <a:schemeClr val="dk1"/>
          </a:lnRef>
          <a:fillRef idx="0">
            <a:schemeClr val="dk1"/>
          </a:fillRef>
          <a:effectRef idx="0">
            <a:schemeClr val="dk1"/>
          </a:effectRef>
          <a:fontRef idx="minor">
            <a:schemeClr val="tx1"/>
          </a:fontRef>
        </p:style>
      </p:cxnSp>
      <p:cxnSp>
        <p:nvCxnSpPr>
          <p:cNvPr id="68" name="Düz Bağlayıcı 67"/>
          <p:cNvCxnSpPr/>
          <p:nvPr/>
        </p:nvCxnSpPr>
        <p:spPr>
          <a:xfrm>
            <a:off x="4511941" y="3461980"/>
            <a:ext cx="792088" cy="0"/>
          </a:xfrm>
          <a:prstGeom prst="line">
            <a:avLst/>
          </a:prstGeom>
        </p:spPr>
        <p:style>
          <a:lnRef idx="1">
            <a:schemeClr val="dk1"/>
          </a:lnRef>
          <a:fillRef idx="0">
            <a:schemeClr val="dk1"/>
          </a:fillRef>
          <a:effectRef idx="0">
            <a:schemeClr val="dk1"/>
          </a:effectRef>
          <a:fontRef idx="minor">
            <a:schemeClr val="tx1"/>
          </a:fontRef>
        </p:style>
      </p:cxnSp>
      <p:cxnSp>
        <p:nvCxnSpPr>
          <p:cNvPr id="72" name="Düz Bağlayıcı 71"/>
          <p:cNvCxnSpPr/>
          <p:nvPr/>
        </p:nvCxnSpPr>
        <p:spPr>
          <a:xfrm>
            <a:off x="4355976" y="3057433"/>
            <a:ext cx="0" cy="743131"/>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Düz Bağlayıcı 72"/>
          <p:cNvCxnSpPr/>
          <p:nvPr/>
        </p:nvCxnSpPr>
        <p:spPr>
          <a:xfrm>
            <a:off x="4382236" y="3800565"/>
            <a:ext cx="1063768" cy="16563"/>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Düz Bağlayıcı 73"/>
          <p:cNvCxnSpPr/>
          <p:nvPr/>
        </p:nvCxnSpPr>
        <p:spPr>
          <a:xfrm>
            <a:off x="4315656" y="3057434"/>
            <a:ext cx="1132554" cy="16563"/>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Düz Bağlayıcı 74"/>
          <p:cNvCxnSpPr/>
          <p:nvPr/>
        </p:nvCxnSpPr>
        <p:spPr>
          <a:xfrm>
            <a:off x="5448210" y="3057434"/>
            <a:ext cx="0" cy="74313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Düz Ok Bağlayıcısı 78"/>
          <p:cNvCxnSpPr/>
          <p:nvPr/>
        </p:nvCxnSpPr>
        <p:spPr>
          <a:xfrm>
            <a:off x="4914120" y="3800565"/>
            <a:ext cx="0" cy="42052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0" name="Düz Bağlayıcı 79"/>
          <p:cNvCxnSpPr/>
          <p:nvPr/>
        </p:nvCxnSpPr>
        <p:spPr>
          <a:xfrm>
            <a:off x="4139952" y="4640327"/>
            <a:ext cx="191207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5" name="Düz Bağlayıcı 84"/>
          <p:cNvCxnSpPr/>
          <p:nvPr/>
        </p:nvCxnSpPr>
        <p:spPr>
          <a:xfrm>
            <a:off x="4067944" y="4316291"/>
            <a:ext cx="0"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Düz Bağlayıcı 85"/>
          <p:cNvCxnSpPr/>
          <p:nvPr/>
        </p:nvCxnSpPr>
        <p:spPr>
          <a:xfrm>
            <a:off x="4067944" y="4964363"/>
            <a:ext cx="22469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Düz Bağlayıcı 86"/>
          <p:cNvCxnSpPr/>
          <p:nvPr/>
        </p:nvCxnSpPr>
        <p:spPr>
          <a:xfrm>
            <a:off x="6314898" y="4316291"/>
            <a:ext cx="0"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88" name="Düz Bağlayıcı 87"/>
          <p:cNvCxnSpPr/>
          <p:nvPr/>
        </p:nvCxnSpPr>
        <p:spPr>
          <a:xfrm>
            <a:off x="4067944" y="4316291"/>
            <a:ext cx="22469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Düz Ok Bağlayıcısı 89"/>
          <p:cNvCxnSpPr/>
          <p:nvPr/>
        </p:nvCxnSpPr>
        <p:spPr>
          <a:xfrm>
            <a:off x="2501770" y="4964363"/>
            <a:ext cx="558062" cy="3368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2" name="Düz Ok Bağlayıcısı 91"/>
          <p:cNvCxnSpPr/>
          <p:nvPr/>
        </p:nvCxnSpPr>
        <p:spPr>
          <a:xfrm flipH="1">
            <a:off x="4881933" y="4964363"/>
            <a:ext cx="492417" cy="3368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5" name="Düz Bağlayıcı 94"/>
          <p:cNvCxnSpPr/>
          <p:nvPr/>
        </p:nvCxnSpPr>
        <p:spPr>
          <a:xfrm>
            <a:off x="2427431" y="5877272"/>
            <a:ext cx="315268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9" name="Düz Bağlayıcı 98"/>
          <p:cNvCxnSpPr/>
          <p:nvPr/>
        </p:nvCxnSpPr>
        <p:spPr>
          <a:xfrm>
            <a:off x="2068753" y="5517232"/>
            <a:ext cx="0" cy="10081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1" name="Düz Bağlayıcı 100"/>
          <p:cNvCxnSpPr/>
          <p:nvPr/>
        </p:nvCxnSpPr>
        <p:spPr>
          <a:xfrm>
            <a:off x="2068753" y="5517232"/>
            <a:ext cx="37993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Düz Bağlayıcı 102"/>
          <p:cNvCxnSpPr/>
          <p:nvPr/>
        </p:nvCxnSpPr>
        <p:spPr>
          <a:xfrm>
            <a:off x="2119565" y="6475896"/>
            <a:ext cx="374857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5" name="Düz Bağlayıcı 104"/>
          <p:cNvCxnSpPr/>
          <p:nvPr/>
        </p:nvCxnSpPr>
        <p:spPr>
          <a:xfrm>
            <a:off x="5868144" y="5517232"/>
            <a:ext cx="0" cy="958664"/>
          </a:xfrm>
          <a:prstGeom prst="line">
            <a:avLst/>
          </a:prstGeom>
        </p:spPr>
        <p:style>
          <a:lnRef idx="1">
            <a:schemeClr val="accent1"/>
          </a:lnRef>
          <a:fillRef idx="0">
            <a:schemeClr val="accent1"/>
          </a:fillRef>
          <a:effectRef idx="0">
            <a:schemeClr val="accent1"/>
          </a:effectRef>
          <a:fontRef idx="minor">
            <a:schemeClr val="tx1"/>
          </a:fontRef>
        </p:style>
      </p:cxn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54892238"/>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smtClean="0"/>
              <a:t>                                            Paragraf Biçimli İspat </a:t>
            </a:r>
            <a:br>
              <a:rPr lang="tr-TR" sz="2000" b="1" dirty="0" smtClean="0"/>
            </a:br>
            <a:r>
              <a:rPr lang="tr-TR" sz="2000" b="1" dirty="0"/>
              <a:t/>
            </a:r>
            <a:br>
              <a:rPr lang="tr-TR" sz="2000" b="1" dirty="0"/>
            </a:br>
            <a:r>
              <a:rPr lang="tr-TR" sz="2000" dirty="0" smtClean="0"/>
              <a:t>Bu ispat </a:t>
            </a:r>
            <a:r>
              <a:rPr lang="tr-TR" sz="2000" dirty="0" err="1" smtClean="0"/>
              <a:t>biçiminde,ispat</a:t>
            </a:r>
            <a:r>
              <a:rPr lang="tr-TR" sz="2000" dirty="0" smtClean="0"/>
              <a:t> boyunca detaylı açıklamalara yer </a:t>
            </a:r>
            <a:r>
              <a:rPr lang="tr-TR" sz="2000" dirty="0" err="1" smtClean="0"/>
              <a:t>verilir.İspatı</a:t>
            </a:r>
            <a:r>
              <a:rPr lang="tr-TR" sz="2000" dirty="0" smtClean="0"/>
              <a:t> sonlandırana </a:t>
            </a:r>
            <a:r>
              <a:rPr lang="tr-TR" sz="2000" b="1" dirty="0" smtClean="0"/>
              <a:t/>
            </a:r>
            <a:br>
              <a:rPr lang="tr-TR" sz="2000" b="1" dirty="0" smtClean="0"/>
            </a:br>
            <a:r>
              <a:rPr lang="tr-TR" sz="2000" dirty="0" smtClean="0"/>
              <a:t>kadar her adım için gerekçeler ayrıntılı bir şekilde belirtilir.</a:t>
            </a:r>
            <a:r>
              <a:rPr lang="tr-TR" sz="2000" b="1" dirty="0"/>
              <a:t/>
            </a:r>
            <a:br>
              <a:rPr lang="tr-TR" sz="2000" b="1" dirty="0"/>
            </a:br>
            <a:r>
              <a:rPr lang="tr-TR" sz="2000" b="1" dirty="0" smtClean="0"/>
              <a:t/>
            </a:r>
            <a:br>
              <a:rPr lang="tr-TR" sz="2000" b="1" dirty="0" smtClean="0"/>
            </a:br>
            <a:r>
              <a:rPr lang="tr-TR" sz="2000" b="1" dirty="0" smtClean="0"/>
              <a:t>Örnek:</a:t>
            </a:r>
            <a:r>
              <a:rPr lang="tr-TR" sz="2000" b="1" dirty="0"/>
              <a:t/>
            </a:r>
            <a:br>
              <a:rPr lang="tr-TR" sz="2000" b="1" dirty="0"/>
            </a:br>
            <a:r>
              <a:rPr lang="tr-TR" sz="2000" dirty="0" smtClean="0"/>
              <a:t>Teorem: Köşeleri birbirinin iç bölgesinde ve kenarlı karşılıklı birbirine dik olan açılar</a:t>
            </a:r>
            <a:r>
              <a:rPr lang="tr-TR" sz="2000" b="1" dirty="0" smtClean="0"/>
              <a:t/>
            </a:r>
            <a:br>
              <a:rPr lang="tr-TR" sz="2000" b="1" dirty="0" smtClean="0"/>
            </a:br>
            <a:r>
              <a:rPr lang="tr-TR" sz="2000" dirty="0" smtClean="0"/>
              <a:t>bütünlerdir.</a:t>
            </a:r>
            <a:r>
              <a:rPr lang="tr-TR" sz="2000" b="1" dirty="0"/>
              <a:t/>
            </a:r>
            <a:br>
              <a:rPr lang="tr-TR" sz="2000" b="1" dirty="0"/>
            </a:br>
            <a:r>
              <a:rPr lang="tr-TR" sz="2000" dirty="0" smtClean="0"/>
              <a:t>Verilen:  [OA]  I    [CD  ve</a:t>
            </a:r>
            <a:r>
              <a:rPr lang="tr-TR" sz="2000" b="1" dirty="0" smtClean="0"/>
              <a:t/>
            </a:r>
            <a:br>
              <a:rPr lang="tr-TR" sz="2000" b="1" dirty="0" smtClean="0"/>
            </a:br>
            <a:r>
              <a:rPr lang="tr-TR" sz="2000" b="1" dirty="0" smtClean="0"/>
              <a:t>                </a:t>
            </a:r>
            <a:r>
              <a:rPr lang="tr-TR" sz="2000" dirty="0" smtClean="0"/>
              <a:t>[OB]  I    [CE</a:t>
            </a:r>
            <a:r>
              <a:rPr lang="tr-TR" sz="2000" b="1" dirty="0"/>
              <a:t/>
            </a:r>
            <a:br>
              <a:rPr lang="tr-TR" sz="2000" b="1" dirty="0"/>
            </a:br>
            <a:r>
              <a:rPr lang="tr-TR" sz="2000" b="1" dirty="0" smtClean="0"/>
              <a:t/>
            </a:r>
            <a:br>
              <a:rPr lang="tr-TR" sz="2000" b="1" dirty="0" smtClean="0"/>
            </a:br>
            <a:r>
              <a:rPr lang="tr-TR" sz="2000" dirty="0" smtClean="0"/>
              <a:t>İstenen: m(AOB)+m(DCE)=180°</a:t>
            </a:r>
            <a:r>
              <a:rPr lang="tr-TR" sz="2000" b="1" dirty="0"/>
              <a:t/>
            </a:r>
            <a:br>
              <a:rPr lang="tr-TR" sz="2000" b="1" dirty="0"/>
            </a:br>
            <a:r>
              <a:rPr lang="tr-TR" sz="2000" b="1" dirty="0" smtClean="0"/>
              <a:t/>
            </a:r>
            <a:br>
              <a:rPr lang="tr-TR" sz="2000" b="1" dirty="0" smtClean="0"/>
            </a:br>
            <a:r>
              <a:rPr lang="tr-TR" sz="2000" b="1" dirty="0" smtClean="0"/>
              <a:t>                                                                               </a:t>
            </a:r>
            <a:r>
              <a:rPr lang="tr-TR" sz="2000" b="1" dirty="0"/>
              <a:t/>
            </a:r>
            <a:br>
              <a:rPr lang="tr-TR" sz="2000" b="1" dirty="0"/>
            </a:br>
            <a:r>
              <a:rPr lang="tr-TR" sz="2000" b="1" dirty="0" smtClean="0"/>
              <a:t/>
            </a:r>
            <a:br>
              <a:rPr lang="tr-TR" sz="2000" b="1" dirty="0" smtClean="0"/>
            </a:br>
            <a:r>
              <a:rPr lang="tr-TR" sz="2000" dirty="0" smtClean="0"/>
              <a:t>Şekilde görüldüğü gibi,[OA//[CG ve [OB//[CF olacak şekilde [CG ve [CF çizilsin.</a:t>
            </a:r>
            <a:r>
              <a:rPr lang="tr-TR" sz="2000" b="1" dirty="0"/>
              <a:t/>
            </a:r>
            <a:br>
              <a:rPr lang="tr-TR" sz="2000" b="1" dirty="0"/>
            </a:br>
            <a:r>
              <a:rPr lang="tr-TR" sz="2000" dirty="0" smtClean="0"/>
              <a:t>Bu durumda [CE I    [CF ve [CD I    [CG olur. ’’Kenarları  paralel açılar eştir.’’</a:t>
            </a:r>
            <a:r>
              <a:rPr lang="tr-TR" sz="2000" b="1" dirty="0" smtClean="0"/>
              <a:t/>
            </a:r>
            <a:br>
              <a:rPr lang="tr-TR" sz="2000" b="1" dirty="0" smtClean="0"/>
            </a:br>
            <a:r>
              <a:rPr lang="tr-TR" sz="2000" dirty="0" smtClean="0"/>
              <a:t>teoreminden m(AOB)=m(GCF) </a:t>
            </a:r>
            <a:r>
              <a:rPr lang="tr-TR" sz="2000" dirty="0" err="1" smtClean="0"/>
              <a:t>olur.Tam</a:t>
            </a:r>
            <a:r>
              <a:rPr lang="tr-TR" sz="2000" dirty="0" smtClean="0"/>
              <a:t> açı özelliği </a:t>
            </a:r>
            <a:r>
              <a:rPr lang="tr-TR" sz="2000" dirty="0" err="1" smtClean="0"/>
              <a:t>kullanılırsa,m</a:t>
            </a:r>
            <a:r>
              <a:rPr lang="tr-TR" sz="2000" dirty="0" smtClean="0"/>
              <a:t>(DCE)+m(DCG)+</a:t>
            </a:r>
            <a:r>
              <a:rPr lang="tr-TR" sz="2000" b="1" dirty="0"/>
              <a:t/>
            </a:r>
            <a:br>
              <a:rPr lang="tr-TR" sz="2000" b="1" dirty="0"/>
            </a:br>
            <a:r>
              <a:rPr lang="tr-TR" sz="2000" dirty="0" smtClean="0"/>
              <a:t>m(GCF)+m(FCE)=360° yazılır.</a:t>
            </a:r>
            <a:r>
              <a:rPr lang="tr-TR" sz="2000" b="1" dirty="0" smtClean="0"/>
              <a:t/>
            </a:r>
            <a:br>
              <a:rPr lang="tr-TR" sz="2000" b="1" dirty="0" smtClean="0"/>
            </a:br>
            <a:r>
              <a:rPr lang="tr-TR" sz="2000" dirty="0" smtClean="0"/>
              <a:t>Böylece,90°+m(DCE)+90°+m(AOB)=360° bulunur ve buradan</a:t>
            </a:r>
            <a:r>
              <a:rPr lang="tr-TR" sz="2000" b="1" dirty="0"/>
              <a:t/>
            </a:r>
            <a:br>
              <a:rPr lang="tr-TR" sz="2000" b="1" dirty="0"/>
            </a:br>
            <a:r>
              <a:rPr lang="tr-TR" sz="2000" b="1" dirty="0" smtClean="0"/>
              <a:t>                 </a:t>
            </a:r>
            <a:r>
              <a:rPr lang="tr-TR" sz="2000" dirty="0" smtClean="0"/>
              <a:t>m(AOB)+m(DCE)=180° elde edilir.</a:t>
            </a:r>
            <a:r>
              <a:rPr lang="tr-TR" sz="2000" b="1" dirty="0" smtClean="0"/>
              <a:t/>
            </a:r>
            <a:br>
              <a:rPr lang="tr-TR" sz="2000" b="1" dirty="0" smtClean="0"/>
            </a:br>
            <a:endParaRPr lang="tr-TR" sz="2000" b="1" dirty="0"/>
          </a:p>
        </p:txBody>
      </p:sp>
      <p:cxnSp>
        <p:nvCxnSpPr>
          <p:cNvPr id="4" name="Düz Bağlayıcı 3"/>
          <p:cNvCxnSpPr/>
          <p:nvPr/>
        </p:nvCxnSpPr>
        <p:spPr>
          <a:xfrm>
            <a:off x="1532636" y="2742558"/>
            <a:ext cx="228907" cy="0"/>
          </a:xfrm>
          <a:prstGeom prst="line">
            <a:avLst/>
          </a:prstGeom>
        </p:spPr>
        <p:style>
          <a:lnRef idx="1">
            <a:schemeClr val="dk1"/>
          </a:lnRef>
          <a:fillRef idx="0">
            <a:schemeClr val="dk1"/>
          </a:fillRef>
          <a:effectRef idx="0">
            <a:schemeClr val="dk1"/>
          </a:effectRef>
          <a:fontRef idx="minor">
            <a:schemeClr val="tx1"/>
          </a:fontRef>
        </p:style>
      </p:cxnSp>
      <p:cxnSp>
        <p:nvCxnSpPr>
          <p:cNvPr id="8" name="Düz Bağlayıcı 7"/>
          <p:cNvCxnSpPr/>
          <p:nvPr/>
        </p:nvCxnSpPr>
        <p:spPr>
          <a:xfrm>
            <a:off x="1495650" y="3068960"/>
            <a:ext cx="228907" cy="0"/>
          </a:xfrm>
          <a:prstGeom prst="line">
            <a:avLst/>
          </a:prstGeom>
        </p:spPr>
        <p:style>
          <a:lnRef idx="1">
            <a:schemeClr val="dk1"/>
          </a:lnRef>
          <a:fillRef idx="0">
            <a:schemeClr val="dk1"/>
          </a:fillRef>
          <a:effectRef idx="0">
            <a:schemeClr val="dk1"/>
          </a:effectRef>
          <a:fontRef idx="minor">
            <a:schemeClr val="tx1"/>
          </a:fontRef>
        </p:style>
      </p:cxnSp>
      <p:cxnSp>
        <p:nvCxnSpPr>
          <p:cNvPr id="10" name="Düz Bağlayıcı 9"/>
          <p:cNvCxnSpPr/>
          <p:nvPr/>
        </p:nvCxnSpPr>
        <p:spPr>
          <a:xfrm flipH="1">
            <a:off x="4572000" y="2492896"/>
            <a:ext cx="936104" cy="1368152"/>
          </a:xfrm>
          <a:prstGeom prst="line">
            <a:avLst/>
          </a:prstGeom>
          <a:ln>
            <a:headEnd type="triangle"/>
            <a:tailEnd type="none"/>
          </a:ln>
        </p:spPr>
        <p:style>
          <a:lnRef idx="1">
            <a:schemeClr val="accent1"/>
          </a:lnRef>
          <a:fillRef idx="0">
            <a:schemeClr val="accent1"/>
          </a:fillRef>
          <a:effectRef idx="0">
            <a:schemeClr val="accent1"/>
          </a:effectRef>
          <a:fontRef idx="minor">
            <a:schemeClr val="tx1"/>
          </a:fontRef>
        </p:style>
      </p:cxnSp>
      <p:cxnSp>
        <p:nvCxnSpPr>
          <p:cNvPr id="12" name="Düz Ok Bağlayıcısı 11"/>
          <p:cNvCxnSpPr/>
          <p:nvPr/>
        </p:nvCxnSpPr>
        <p:spPr>
          <a:xfrm>
            <a:off x="4572000" y="3861048"/>
            <a:ext cx="216024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 name="Düz Bağlayıcı 13"/>
          <p:cNvCxnSpPr/>
          <p:nvPr/>
        </p:nvCxnSpPr>
        <p:spPr>
          <a:xfrm>
            <a:off x="5724128" y="3176972"/>
            <a:ext cx="0" cy="1260140"/>
          </a:xfrm>
          <a:prstGeom prst="line">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Düz Bağlayıcı 15"/>
          <p:cNvCxnSpPr/>
          <p:nvPr/>
        </p:nvCxnSpPr>
        <p:spPr>
          <a:xfrm flipH="1" flipV="1">
            <a:off x="4788024" y="2742558"/>
            <a:ext cx="936104" cy="434414"/>
          </a:xfrm>
          <a:prstGeom prst="line">
            <a:avLst/>
          </a:prstGeom>
          <a:ln>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 name="Düz Bağlayıcı 17"/>
          <p:cNvCxnSpPr/>
          <p:nvPr/>
        </p:nvCxnSpPr>
        <p:spPr>
          <a:xfrm flipV="1">
            <a:off x="5724128" y="2742558"/>
            <a:ext cx="432048" cy="434414"/>
          </a:xfrm>
          <a:prstGeom prst="line">
            <a:avLst/>
          </a:prstGeom>
          <a:ln>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a:off x="5724128" y="3176972"/>
            <a:ext cx="720080" cy="0"/>
          </a:xfrm>
          <a:prstGeom prst="line">
            <a:avLst/>
          </a:prstGeom>
          <a:ln>
            <a:prstDash val="sysDash"/>
            <a:tailEnd type="triangle"/>
          </a:ln>
        </p:spPr>
        <p:style>
          <a:lnRef idx="1">
            <a:schemeClr val="accent1"/>
          </a:lnRef>
          <a:fillRef idx="0">
            <a:schemeClr val="accent1"/>
          </a:fillRef>
          <a:effectRef idx="0">
            <a:schemeClr val="accent1"/>
          </a:effectRef>
          <a:fontRef idx="minor">
            <a:schemeClr val="tx1"/>
          </a:fontRef>
        </p:style>
      </p:cxnSp>
      <p:sp>
        <p:nvSpPr>
          <p:cNvPr id="22" name="Metin kutusu 21"/>
          <p:cNvSpPr txBox="1"/>
          <p:nvPr/>
        </p:nvSpPr>
        <p:spPr>
          <a:xfrm>
            <a:off x="4091046" y="3676382"/>
            <a:ext cx="400755" cy="369332"/>
          </a:xfrm>
          <a:prstGeom prst="rect">
            <a:avLst/>
          </a:prstGeom>
          <a:noFill/>
        </p:spPr>
        <p:txBody>
          <a:bodyPr wrap="square" rtlCol="0">
            <a:spAutoFit/>
          </a:bodyPr>
          <a:lstStyle/>
          <a:p>
            <a:r>
              <a:rPr lang="tr-TR" dirty="0" smtClean="0"/>
              <a:t>O</a:t>
            </a:r>
            <a:endParaRPr lang="tr-TR" dirty="0"/>
          </a:p>
        </p:txBody>
      </p:sp>
      <p:sp>
        <p:nvSpPr>
          <p:cNvPr id="23" name="Metin kutusu 22"/>
          <p:cNvSpPr txBox="1"/>
          <p:nvPr/>
        </p:nvSpPr>
        <p:spPr>
          <a:xfrm>
            <a:off x="5713856" y="4045714"/>
            <a:ext cx="648072" cy="369332"/>
          </a:xfrm>
          <a:prstGeom prst="rect">
            <a:avLst/>
          </a:prstGeom>
          <a:noFill/>
        </p:spPr>
        <p:txBody>
          <a:bodyPr wrap="square" rtlCol="0">
            <a:spAutoFit/>
          </a:bodyPr>
          <a:lstStyle/>
          <a:p>
            <a:r>
              <a:rPr lang="tr-TR" dirty="0"/>
              <a:t>E</a:t>
            </a:r>
          </a:p>
        </p:txBody>
      </p:sp>
      <p:sp>
        <p:nvSpPr>
          <p:cNvPr id="24" name="Metin kutusu 23"/>
          <p:cNvSpPr txBox="1"/>
          <p:nvPr/>
        </p:nvSpPr>
        <p:spPr>
          <a:xfrm>
            <a:off x="6352836" y="3867867"/>
            <a:ext cx="657641" cy="369332"/>
          </a:xfrm>
          <a:prstGeom prst="rect">
            <a:avLst/>
          </a:prstGeom>
          <a:noFill/>
        </p:spPr>
        <p:txBody>
          <a:bodyPr wrap="square" rtlCol="0">
            <a:spAutoFit/>
          </a:bodyPr>
          <a:lstStyle/>
          <a:p>
            <a:r>
              <a:rPr lang="tr-TR" dirty="0" smtClean="0"/>
              <a:t>B</a:t>
            </a:r>
            <a:endParaRPr lang="tr-TR" dirty="0"/>
          </a:p>
        </p:txBody>
      </p:sp>
      <p:sp>
        <p:nvSpPr>
          <p:cNvPr id="25" name="Metin kutusu 24"/>
          <p:cNvSpPr txBox="1"/>
          <p:nvPr/>
        </p:nvSpPr>
        <p:spPr>
          <a:xfrm>
            <a:off x="4995857" y="2501731"/>
            <a:ext cx="576064" cy="369332"/>
          </a:xfrm>
          <a:prstGeom prst="rect">
            <a:avLst/>
          </a:prstGeom>
          <a:noFill/>
        </p:spPr>
        <p:txBody>
          <a:bodyPr wrap="square" rtlCol="0">
            <a:spAutoFit/>
          </a:bodyPr>
          <a:lstStyle/>
          <a:p>
            <a:r>
              <a:rPr lang="tr-TR" dirty="0" smtClean="0"/>
              <a:t>D</a:t>
            </a:r>
            <a:endParaRPr lang="tr-TR" dirty="0"/>
          </a:p>
        </p:txBody>
      </p:sp>
      <p:sp>
        <p:nvSpPr>
          <p:cNvPr id="26" name="Metin kutusu 25"/>
          <p:cNvSpPr txBox="1"/>
          <p:nvPr/>
        </p:nvSpPr>
        <p:spPr>
          <a:xfrm>
            <a:off x="5724128" y="2444066"/>
            <a:ext cx="432048" cy="369332"/>
          </a:xfrm>
          <a:prstGeom prst="rect">
            <a:avLst/>
          </a:prstGeom>
          <a:noFill/>
        </p:spPr>
        <p:txBody>
          <a:bodyPr wrap="square" rtlCol="0">
            <a:spAutoFit/>
          </a:bodyPr>
          <a:lstStyle/>
          <a:p>
            <a:r>
              <a:rPr lang="tr-TR" dirty="0"/>
              <a:t>G</a:t>
            </a:r>
          </a:p>
        </p:txBody>
      </p:sp>
      <p:sp>
        <p:nvSpPr>
          <p:cNvPr id="27" name="Metin kutusu 26"/>
          <p:cNvSpPr txBox="1"/>
          <p:nvPr/>
        </p:nvSpPr>
        <p:spPr>
          <a:xfrm>
            <a:off x="6141751" y="3208422"/>
            <a:ext cx="504056" cy="369332"/>
          </a:xfrm>
          <a:prstGeom prst="rect">
            <a:avLst/>
          </a:prstGeom>
          <a:noFill/>
        </p:spPr>
        <p:txBody>
          <a:bodyPr wrap="square" rtlCol="0">
            <a:spAutoFit/>
          </a:bodyPr>
          <a:lstStyle/>
          <a:p>
            <a:r>
              <a:rPr lang="tr-TR" dirty="0" smtClean="0"/>
              <a:t>F</a:t>
            </a:r>
            <a:endParaRPr lang="tr-TR" dirty="0"/>
          </a:p>
        </p:txBody>
      </p:sp>
      <p:sp>
        <p:nvSpPr>
          <p:cNvPr id="28" name="Metin kutusu 27"/>
          <p:cNvSpPr txBox="1"/>
          <p:nvPr/>
        </p:nvSpPr>
        <p:spPr>
          <a:xfrm>
            <a:off x="5340168" y="3060446"/>
            <a:ext cx="468052" cy="369332"/>
          </a:xfrm>
          <a:prstGeom prst="rect">
            <a:avLst/>
          </a:prstGeom>
          <a:noFill/>
        </p:spPr>
        <p:txBody>
          <a:bodyPr wrap="square" rtlCol="0">
            <a:spAutoFit/>
          </a:bodyPr>
          <a:lstStyle/>
          <a:p>
            <a:r>
              <a:rPr lang="tr-TR" dirty="0" smtClean="0"/>
              <a:t>C</a:t>
            </a:r>
            <a:endParaRPr lang="tr-TR" dirty="0"/>
          </a:p>
        </p:txBody>
      </p:sp>
      <p:cxnSp>
        <p:nvCxnSpPr>
          <p:cNvPr id="29" name="Düz Bağlayıcı 28"/>
          <p:cNvCxnSpPr/>
          <p:nvPr/>
        </p:nvCxnSpPr>
        <p:spPr>
          <a:xfrm>
            <a:off x="1762525" y="5208227"/>
            <a:ext cx="228907" cy="0"/>
          </a:xfrm>
          <a:prstGeom prst="line">
            <a:avLst/>
          </a:prstGeom>
        </p:spPr>
        <p:style>
          <a:lnRef idx="1">
            <a:schemeClr val="dk1"/>
          </a:lnRef>
          <a:fillRef idx="0">
            <a:schemeClr val="dk1"/>
          </a:fillRef>
          <a:effectRef idx="0">
            <a:schemeClr val="dk1"/>
          </a:effectRef>
          <a:fontRef idx="minor">
            <a:schemeClr val="tx1"/>
          </a:fontRef>
        </p:style>
      </p:cxnSp>
      <p:cxnSp>
        <p:nvCxnSpPr>
          <p:cNvPr id="30" name="Düz Bağlayıcı 29"/>
          <p:cNvCxnSpPr/>
          <p:nvPr/>
        </p:nvCxnSpPr>
        <p:spPr>
          <a:xfrm>
            <a:off x="3131840" y="5222363"/>
            <a:ext cx="228907" cy="0"/>
          </a:xfrm>
          <a:prstGeom prst="line">
            <a:avLst/>
          </a:prstGeom>
        </p:spPr>
        <p:style>
          <a:lnRef idx="1">
            <a:schemeClr val="dk1"/>
          </a:lnRef>
          <a:fillRef idx="0">
            <a:schemeClr val="dk1"/>
          </a:fillRef>
          <a:effectRef idx="0">
            <a:schemeClr val="dk1"/>
          </a:effectRef>
          <a:fontRef idx="minor">
            <a:schemeClr val="tx1"/>
          </a:fontRef>
        </p:style>
      </p:cxn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085778688"/>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smtClean="0"/>
              <a:t>Örnek:</a:t>
            </a:r>
            <a:br>
              <a:rPr lang="tr-TR" sz="2000" b="1" dirty="0" smtClean="0"/>
            </a:br>
            <a:r>
              <a:rPr lang="tr-TR" sz="2000" b="1" dirty="0" smtClean="0"/>
              <a:t>                                                                               </a:t>
            </a:r>
            <a:r>
              <a:rPr lang="tr-TR" sz="2000" dirty="0" smtClean="0"/>
              <a:t>[BD ve [CD sırasıyla B ve C açılarının</a:t>
            </a:r>
            <a:r>
              <a:rPr lang="tr-TR" sz="2000" b="1" dirty="0"/>
              <a:t/>
            </a:r>
            <a:br>
              <a:rPr lang="tr-TR" sz="2000" b="1" dirty="0"/>
            </a:br>
            <a:r>
              <a:rPr lang="tr-TR" sz="2000" b="1" dirty="0" smtClean="0"/>
              <a:t>                                                                               </a:t>
            </a:r>
            <a:r>
              <a:rPr lang="tr-TR" sz="2000" dirty="0" smtClean="0"/>
              <a:t>açıortayları olmak üzere,</a:t>
            </a:r>
            <a:r>
              <a:rPr lang="tr-TR" sz="2000" b="1" dirty="0" smtClean="0"/>
              <a:t/>
            </a:r>
            <a:br>
              <a:rPr lang="tr-TR" sz="2000" b="1" dirty="0" smtClean="0"/>
            </a:br>
            <a:r>
              <a:rPr lang="tr-TR" sz="2000" b="1" dirty="0"/>
              <a:t/>
            </a:r>
            <a:br>
              <a:rPr lang="tr-TR" sz="2000" b="1" dirty="0"/>
            </a:br>
            <a:r>
              <a:rPr lang="tr-TR" sz="2000" b="1" dirty="0" smtClean="0"/>
              <a:t/>
            </a:r>
            <a:br>
              <a:rPr lang="tr-TR" sz="2000" b="1" dirty="0" smtClean="0"/>
            </a:br>
            <a:r>
              <a:rPr lang="tr-TR" sz="2000" b="1" dirty="0"/>
              <a:t/>
            </a:r>
            <a:br>
              <a:rPr lang="tr-TR" sz="2000" b="1" dirty="0"/>
            </a:br>
            <a:r>
              <a:rPr lang="tr-TR" sz="2000" b="1" dirty="0" smtClean="0"/>
              <a:t/>
            </a:r>
            <a:br>
              <a:rPr lang="tr-TR" sz="2000" b="1" dirty="0" smtClean="0"/>
            </a:br>
            <a:r>
              <a:rPr lang="tr-TR" sz="2000" b="1" dirty="0"/>
              <a:t/>
            </a:r>
            <a:br>
              <a:rPr lang="tr-TR" sz="2000" b="1" dirty="0"/>
            </a:br>
            <a:r>
              <a:rPr lang="tr-TR" sz="2000" b="1" dirty="0" smtClean="0"/>
              <a:t/>
            </a:r>
            <a:br>
              <a:rPr lang="tr-TR" sz="2000" b="1" dirty="0" smtClean="0"/>
            </a:br>
            <a:r>
              <a:rPr lang="tr-TR" sz="2000" b="1" dirty="0" smtClean="0"/>
              <a:t>                </a:t>
            </a:r>
            <a:r>
              <a:rPr lang="tr-TR" sz="2000" dirty="0" smtClean="0"/>
              <a:t>m(BDC)=90°+m(Â) olduğunu ispatlayınız</a:t>
            </a:r>
            <a:r>
              <a:rPr lang="tr-TR" sz="2000" b="1" dirty="0"/>
              <a:t/>
            </a:r>
            <a:br>
              <a:rPr lang="tr-TR" sz="2000" b="1" dirty="0"/>
            </a:br>
            <a:r>
              <a:rPr lang="tr-TR" sz="2000" b="1" dirty="0" smtClean="0"/>
              <a:t>                                            </a:t>
            </a:r>
            <a:r>
              <a:rPr lang="tr-TR" sz="2000" dirty="0" smtClean="0"/>
              <a:t>2</a:t>
            </a:r>
            <a:r>
              <a:rPr lang="tr-TR" sz="2000" b="1" dirty="0" smtClean="0"/>
              <a:t/>
            </a:r>
            <a:br>
              <a:rPr lang="tr-TR" sz="2000" b="1" dirty="0" smtClean="0"/>
            </a:br>
            <a:r>
              <a:rPr lang="tr-TR" sz="2000" b="1" dirty="0" smtClean="0"/>
              <a:t>Verilen:</a:t>
            </a:r>
            <a:r>
              <a:rPr lang="tr-TR" sz="2000" dirty="0"/>
              <a:t> </a:t>
            </a:r>
            <a:r>
              <a:rPr lang="tr-TR" sz="2000" dirty="0" smtClean="0"/>
              <a:t> m(ABD)=m(DCB)</a:t>
            </a:r>
            <a:r>
              <a:rPr lang="tr-TR" sz="2000" b="1" dirty="0"/>
              <a:t/>
            </a:r>
            <a:br>
              <a:rPr lang="tr-TR" sz="2000" b="1" dirty="0"/>
            </a:br>
            <a:r>
              <a:rPr lang="tr-TR" sz="2000" b="1" dirty="0" smtClean="0"/>
              <a:t>                </a:t>
            </a:r>
            <a:r>
              <a:rPr lang="tr-TR" sz="2000" dirty="0" smtClean="0"/>
              <a:t>m(ACD)=m(DCB)</a:t>
            </a:r>
            <a:r>
              <a:rPr lang="tr-TR" sz="2000" b="1" dirty="0"/>
              <a:t/>
            </a:r>
            <a:br>
              <a:rPr lang="tr-TR" sz="2000" b="1" dirty="0"/>
            </a:br>
            <a:r>
              <a:rPr lang="tr-TR" sz="2000" b="1" dirty="0"/>
              <a:t/>
            </a:r>
            <a:br>
              <a:rPr lang="tr-TR" sz="2000" b="1" dirty="0"/>
            </a:br>
            <a:r>
              <a:rPr lang="tr-TR" sz="2000" b="1" dirty="0" smtClean="0"/>
              <a:t>İstenilen:  </a:t>
            </a:r>
            <a:r>
              <a:rPr lang="tr-TR" sz="2000" dirty="0" smtClean="0"/>
              <a:t>m(BDC)=90°+m(BAC)</a:t>
            </a:r>
            <a:r>
              <a:rPr lang="tr-TR" sz="2000" b="1" dirty="0" smtClean="0"/>
              <a:t/>
            </a:r>
            <a:br>
              <a:rPr lang="tr-TR" sz="2000" b="1" dirty="0" smtClean="0"/>
            </a:br>
            <a:r>
              <a:rPr lang="tr-TR" sz="2000" b="1" dirty="0" smtClean="0"/>
              <a:t>                                                  </a:t>
            </a:r>
            <a:r>
              <a:rPr lang="tr-TR" sz="2000" dirty="0" smtClean="0"/>
              <a:t>2</a:t>
            </a:r>
            <a:r>
              <a:rPr lang="tr-TR" sz="2000" b="1" dirty="0"/>
              <a:t/>
            </a:r>
            <a:br>
              <a:rPr lang="tr-TR" sz="2000" b="1" dirty="0"/>
            </a:br>
            <a:r>
              <a:rPr lang="tr-TR" sz="2000" b="1" dirty="0" smtClean="0"/>
              <a:t/>
            </a:r>
            <a:br>
              <a:rPr lang="tr-TR" sz="2000" b="1" dirty="0" smtClean="0"/>
            </a:br>
            <a:r>
              <a:rPr lang="tr-TR" sz="2000" b="1" dirty="0" smtClean="0"/>
              <a:t>                   </a:t>
            </a:r>
            <a:r>
              <a:rPr lang="tr-TR" sz="2000" dirty="0" smtClean="0"/>
              <a:t>DBC üçgenin iç açıları toplamından </a:t>
            </a:r>
            <a:r>
              <a:rPr lang="tr-TR" sz="2000" b="1" dirty="0"/>
              <a:t/>
            </a:r>
            <a:br>
              <a:rPr lang="tr-TR" sz="2000" b="1" dirty="0"/>
            </a:br>
            <a:r>
              <a:rPr lang="tr-TR" sz="2000" b="1" dirty="0" smtClean="0"/>
              <a:t>       </a:t>
            </a:r>
            <a:br>
              <a:rPr lang="tr-TR" sz="2000" b="1" dirty="0" smtClean="0"/>
            </a:br>
            <a:r>
              <a:rPr lang="tr-TR" sz="2000" b="1" dirty="0" smtClean="0"/>
              <a:t>                   </a:t>
            </a:r>
            <a:r>
              <a:rPr lang="tr-TR" sz="2000" dirty="0" smtClean="0"/>
              <a:t>m(BDC)+m(B)+m(C) =180°  yazılır.</a:t>
            </a:r>
            <a:r>
              <a:rPr lang="tr-TR" sz="2000" b="1" dirty="0"/>
              <a:t/>
            </a:r>
            <a:br>
              <a:rPr lang="tr-TR" sz="2000" b="1" dirty="0"/>
            </a:br>
            <a:r>
              <a:rPr lang="tr-TR" sz="2000" b="1" dirty="0" smtClean="0"/>
              <a:t>                                      </a:t>
            </a:r>
            <a:r>
              <a:rPr lang="tr-TR" sz="2000" dirty="0" smtClean="0"/>
              <a:t>2        2</a:t>
            </a:r>
            <a:r>
              <a:rPr lang="tr-TR" sz="2000" b="1" dirty="0" smtClean="0"/>
              <a:t/>
            </a:r>
            <a:br>
              <a:rPr lang="tr-TR" sz="2000" b="1" dirty="0" smtClean="0"/>
            </a:br>
            <a:endParaRPr lang="tr-TR" sz="2000" b="1" dirty="0"/>
          </a:p>
        </p:txBody>
      </p:sp>
      <p:sp>
        <p:nvSpPr>
          <p:cNvPr id="3" name="İkizkenar Üçgen 2"/>
          <p:cNvSpPr/>
          <p:nvPr/>
        </p:nvSpPr>
        <p:spPr>
          <a:xfrm>
            <a:off x="961597" y="332656"/>
            <a:ext cx="3168352" cy="1944216"/>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cxnSp>
        <p:nvCxnSpPr>
          <p:cNvPr id="5" name="Düz Bağlayıcı 4"/>
          <p:cNvCxnSpPr>
            <a:stCxn id="3" idx="2"/>
          </p:cNvCxnSpPr>
          <p:nvPr/>
        </p:nvCxnSpPr>
        <p:spPr>
          <a:xfrm flipV="1">
            <a:off x="961597" y="1484784"/>
            <a:ext cx="1738195" cy="792088"/>
          </a:xfrm>
          <a:prstGeom prst="line">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Düz Bağlayıcı 6"/>
          <p:cNvCxnSpPr>
            <a:stCxn id="3" idx="4"/>
          </p:cNvCxnSpPr>
          <p:nvPr/>
        </p:nvCxnSpPr>
        <p:spPr>
          <a:xfrm flipH="1" flipV="1">
            <a:off x="2195736" y="1484784"/>
            <a:ext cx="1934213" cy="792088"/>
          </a:xfrm>
          <a:prstGeom prst="line">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Metin kutusu 7"/>
          <p:cNvSpPr txBox="1"/>
          <p:nvPr/>
        </p:nvSpPr>
        <p:spPr>
          <a:xfrm>
            <a:off x="2306382" y="1189322"/>
            <a:ext cx="715079" cy="369332"/>
          </a:xfrm>
          <a:prstGeom prst="rect">
            <a:avLst/>
          </a:prstGeom>
          <a:noFill/>
        </p:spPr>
        <p:txBody>
          <a:bodyPr wrap="square" rtlCol="0">
            <a:spAutoFit/>
          </a:bodyPr>
          <a:lstStyle/>
          <a:p>
            <a:r>
              <a:rPr lang="tr-TR" dirty="0"/>
              <a:t>D</a:t>
            </a:r>
          </a:p>
        </p:txBody>
      </p:sp>
      <p:sp>
        <p:nvSpPr>
          <p:cNvPr id="9" name="Metin kutusu 8"/>
          <p:cNvSpPr txBox="1"/>
          <p:nvPr/>
        </p:nvSpPr>
        <p:spPr>
          <a:xfrm>
            <a:off x="2355387" y="0"/>
            <a:ext cx="1332148" cy="369332"/>
          </a:xfrm>
          <a:prstGeom prst="rect">
            <a:avLst/>
          </a:prstGeom>
          <a:noFill/>
        </p:spPr>
        <p:txBody>
          <a:bodyPr wrap="square" rtlCol="0">
            <a:spAutoFit/>
          </a:bodyPr>
          <a:lstStyle/>
          <a:p>
            <a:r>
              <a:rPr lang="tr-TR" dirty="0"/>
              <a:t>A</a:t>
            </a:r>
          </a:p>
        </p:txBody>
      </p:sp>
      <p:sp>
        <p:nvSpPr>
          <p:cNvPr id="10" name="Metin kutusu 9"/>
          <p:cNvSpPr txBox="1"/>
          <p:nvPr/>
        </p:nvSpPr>
        <p:spPr>
          <a:xfrm>
            <a:off x="827584" y="2276872"/>
            <a:ext cx="864096" cy="369332"/>
          </a:xfrm>
          <a:prstGeom prst="rect">
            <a:avLst/>
          </a:prstGeom>
          <a:noFill/>
        </p:spPr>
        <p:txBody>
          <a:bodyPr wrap="square" rtlCol="0">
            <a:spAutoFit/>
          </a:bodyPr>
          <a:lstStyle/>
          <a:p>
            <a:r>
              <a:rPr lang="tr-TR" dirty="0"/>
              <a:t>B</a:t>
            </a:r>
          </a:p>
        </p:txBody>
      </p:sp>
      <p:sp>
        <p:nvSpPr>
          <p:cNvPr id="11" name="Metin kutusu 10"/>
          <p:cNvSpPr txBox="1"/>
          <p:nvPr/>
        </p:nvSpPr>
        <p:spPr>
          <a:xfrm>
            <a:off x="3764907" y="2276872"/>
            <a:ext cx="730083" cy="369332"/>
          </a:xfrm>
          <a:prstGeom prst="rect">
            <a:avLst/>
          </a:prstGeom>
          <a:noFill/>
        </p:spPr>
        <p:txBody>
          <a:bodyPr wrap="square" rtlCol="0">
            <a:spAutoFit/>
          </a:bodyPr>
          <a:lstStyle/>
          <a:p>
            <a:r>
              <a:rPr lang="tr-TR" dirty="0" smtClean="0"/>
              <a:t>C</a:t>
            </a:r>
            <a:endParaRPr lang="tr-TR" dirty="0"/>
          </a:p>
        </p:txBody>
      </p:sp>
      <p:cxnSp>
        <p:nvCxnSpPr>
          <p:cNvPr id="13" name="Düz Bağlayıcı 12"/>
          <p:cNvCxnSpPr/>
          <p:nvPr/>
        </p:nvCxnSpPr>
        <p:spPr>
          <a:xfrm>
            <a:off x="2355387" y="3068960"/>
            <a:ext cx="560429" cy="0"/>
          </a:xfrm>
          <a:prstGeom prst="line">
            <a:avLst/>
          </a:prstGeom>
        </p:spPr>
        <p:style>
          <a:lnRef idx="1">
            <a:schemeClr val="dk1"/>
          </a:lnRef>
          <a:fillRef idx="0">
            <a:schemeClr val="dk1"/>
          </a:fillRef>
          <a:effectRef idx="0">
            <a:schemeClr val="dk1"/>
          </a:effectRef>
          <a:fontRef idx="minor">
            <a:schemeClr val="tx1"/>
          </a:fontRef>
        </p:style>
      </p:cxnSp>
      <p:cxnSp>
        <p:nvCxnSpPr>
          <p:cNvPr id="15" name="Düz Bağlayıcı 14"/>
          <p:cNvCxnSpPr/>
          <p:nvPr/>
        </p:nvCxnSpPr>
        <p:spPr>
          <a:xfrm>
            <a:off x="2559684" y="4638738"/>
            <a:ext cx="86018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Düz Bağlayıcı 19"/>
          <p:cNvCxnSpPr/>
          <p:nvPr/>
        </p:nvCxnSpPr>
        <p:spPr>
          <a:xfrm>
            <a:off x="2051720" y="6165304"/>
            <a:ext cx="507964" cy="0"/>
          </a:xfrm>
          <a:prstGeom prst="line">
            <a:avLst/>
          </a:prstGeom>
        </p:spPr>
        <p:style>
          <a:lnRef idx="1">
            <a:schemeClr val="dk1"/>
          </a:lnRef>
          <a:fillRef idx="0">
            <a:schemeClr val="dk1"/>
          </a:fillRef>
          <a:effectRef idx="0">
            <a:schemeClr val="dk1"/>
          </a:effectRef>
          <a:fontRef idx="minor">
            <a:schemeClr val="tx1"/>
          </a:fontRef>
        </p:style>
      </p:cxnSp>
      <p:cxnSp>
        <p:nvCxnSpPr>
          <p:cNvPr id="22" name="Düz Bağlayıcı 21"/>
          <p:cNvCxnSpPr/>
          <p:nvPr/>
        </p:nvCxnSpPr>
        <p:spPr>
          <a:xfrm>
            <a:off x="2699792" y="6165304"/>
            <a:ext cx="463050" cy="0"/>
          </a:xfrm>
          <a:prstGeom prst="line">
            <a:avLst/>
          </a:prstGeom>
        </p:spPr>
        <p:style>
          <a:lnRef idx="1">
            <a:schemeClr val="dk1"/>
          </a:lnRef>
          <a:fillRef idx="0">
            <a:schemeClr val="dk1"/>
          </a:fillRef>
          <a:effectRef idx="0">
            <a:schemeClr val="dk1"/>
          </a:effectRef>
          <a:fontRef idx="minor">
            <a:schemeClr val="tx1"/>
          </a:fontRef>
        </p:style>
      </p:cxn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781586134"/>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smtClean="0"/>
              <a:t>                                   İspat Biçimlerinin Karşılaştırılması </a:t>
            </a:r>
            <a:br>
              <a:rPr lang="tr-TR" sz="2000" b="1" dirty="0" smtClean="0"/>
            </a:br>
            <a:r>
              <a:rPr lang="tr-TR" sz="2000" b="1" dirty="0"/>
              <a:t/>
            </a:r>
            <a:br>
              <a:rPr lang="tr-TR" sz="2000" b="1" dirty="0"/>
            </a:br>
            <a:r>
              <a:rPr lang="tr-TR" sz="2000" dirty="0" smtClean="0"/>
              <a:t>Örneklerden de görüleceği </a:t>
            </a:r>
            <a:r>
              <a:rPr lang="tr-TR" sz="2000" dirty="0" err="1" smtClean="0"/>
              <a:t>üzere,iki</a:t>
            </a:r>
            <a:r>
              <a:rPr lang="tr-TR" sz="2000" dirty="0" smtClean="0"/>
              <a:t> kolonlu </a:t>
            </a:r>
            <a:r>
              <a:rPr lang="tr-TR" sz="2000" dirty="0" err="1" smtClean="0"/>
              <a:t>ispat,akış</a:t>
            </a:r>
            <a:r>
              <a:rPr lang="tr-TR" sz="2000" dirty="0" smtClean="0"/>
              <a:t> </a:t>
            </a:r>
            <a:r>
              <a:rPr lang="tr-TR" sz="2000" dirty="0" err="1" smtClean="0"/>
              <a:t>diyagramlı</a:t>
            </a:r>
            <a:r>
              <a:rPr lang="tr-TR" sz="2000" dirty="0" smtClean="0"/>
              <a:t> ispat ve paragraf ispat türleri arasında içerik açısından bir farklılık </a:t>
            </a:r>
            <a:r>
              <a:rPr lang="tr-TR" sz="2000" dirty="0" err="1" smtClean="0"/>
              <a:t>yoktur.İfadeler</a:t>
            </a:r>
            <a:r>
              <a:rPr lang="tr-TR" sz="2000" dirty="0" smtClean="0"/>
              <a:t> ve gerekçeler arasındaki ilişkiler sadece şekil itibarıyla farklılık </a:t>
            </a:r>
            <a:r>
              <a:rPr lang="tr-TR" sz="2000" dirty="0" err="1" smtClean="0"/>
              <a:t>göstermektedir.Bu</a:t>
            </a:r>
            <a:r>
              <a:rPr lang="tr-TR" sz="2000" dirty="0" smtClean="0"/>
              <a:t> durumun daha iyi anlaşılabilmesi için aşağıda bazı örnekler </a:t>
            </a:r>
            <a:r>
              <a:rPr lang="tr-TR" sz="2000" dirty="0" err="1" smtClean="0"/>
              <a:t>verilmiştir.Aynı</a:t>
            </a:r>
            <a:r>
              <a:rPr lang="tr-TR" sz="2000" dirty="0" smtClean="0"/>
              <a:t> örnek üç ispat biçimi ile ispatlanarak aralarındaki ilişkinin görülmesi sağlanmıştır.</a:t>
            </a:r>
            <a:br>
              <a:rPr lang="tr-TR" sz="2000" dirty="0" smtClean="0"/>
            </a:br>
            <a:r>
              <a:rPr lang="tr-TR" sz="2000" dirty="0"/>
              <a:t/>
            </a:r>
            <a:br>
              <a:rPr lang="tr-TR" sz="2000" dirty="0"/>
            </a:br>
            <a:r>
              <a:rPr lang="tr-TR" sz="2000" b="1" dirty="0" smtClean="0"/>
              <a:t>Örnek:</a:t>
            </a:r>
            <a:br>
              <a:rPr lang="tr-TR" sz="2000" b="1" dirty="0" smtClean="0"/>
            </a:br>
            <a:r>
              <a:rPr lang="tr-TR" sz="2000" b="1" dirty="0" err="1" smtClean="0"/>
              <a:t>Teorem:</a:t>
            </a:r>
            <a:r>
              <a:rPr lang="tr-TR" sz="2000" dirty="0" err="1" smtClean="0"/>
              <a:t>Bir</a:t>
            </a:r>
            <a:r>
              <a:rPr lang="tr-TR" sz="2000" dirty="0" smtClean="0"/>
              <a:t> üçgende bir dış açının </a:t>
            </a:r>
            <a:r>
              <a:rPr lang="tr-TR" sz="2000" dirty="0" err="1" smtClean="0"/>
              <a:t>ölçüsü,kendisine</a:t>
            </a:r>
            <a:r>
              <a:rPr lang="tr-TR" sz="2000" dirty="0" smtClean="0"/>
              <a:t> komşu olmayan iki iç açının ölçüleri toplamına eşittir.</a:t>
            </a:r>
            <a:br>
              <a:rPr lang="tr-TR" sz="2000" dirty="0" smtClean="0"/>
            </a:br>
            <a:r>
              <a:rPr lang="tr-TR" sz="2000" dirty="0" smtClean="0"/>
              <a:t>                                                  A</a:t>
            </a: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a:r>
            <a:br>
              <a:rPr lang="tr-TR" sz="2000" dirty="0" smtClean="0"/>
            </a:br>
            <a:r>
              <a:rPr lang="tr-TR" sz="2000" dirty="0" smtClean="0"/>
              <a:t>                                  B                                      C                  D         </a:t>
            </a:r>
            <a:r>
              <a:rPr lang="tr-TR" sz="2000" dirty="0"/>
              <a:t/>
            </a:r>
            <a:br>
              <a:rPr lang="tr-TR" sz="2000" dirty="0"/>
            </a:br>
            <a:r>
              <a:rPr lang="tr-TR" sz="2000" dirty="0" smtClean="0"/>
              <a:t> </a:t>
            </a:r>
            <a:r>
              <a:rPr lang="tr-TR" sz="2000" dirty="0" err="1" smtClean="0"/>
              <a:t>Verilen:ABC</a:t>
            </a:r>
            <a:r>
              <a:rPr lang="tr-TR" sz="2000" dirty="0" smtClean="0"/>
              <a:t> bir üçgen B,C ve D noktaları doğrusal                                </a:t>
            </a:r>
            <a:br>
              <a:rPr lang="tr-TR" sz="2000" dirty="0" smtClean="0"/>
            </a:br>
            <a:r>
              <a:rPr lang="tr-TR" sz="2000" dirty="0" smtClean="0"/>
              <a:t> </a:t>
            </a:r>
            <a:r>
              <a:rPr lang="tr-TR" sz="2000" dirty="0" err="1" smtClean="0"/>
              <a:t>istenilen:m</a:t>
            </a:r>
            <a:r>
              <a:rPr lang="tr-TR" sz="2000" dirty="0" smtClean="0"/>
              <a:t>(Â)+m(B)=m(ACD)</a:t>
            </a:r>
            <a:endParaRPr lang="tr-TR" sz="2000" b="1" dirty="0"/>
          </a:p>
        </p:txBody>
      </p:sp>
      <p:sp>
        <p:nvSpPr>
          <p:cNvPr id="3" name="İkizkenar Üçgen 2"/>
          <p:cNvSpPr/>
          <p:nvPr/>
        </p:nvSpPr>
        <p:spPr>
          <a:xfrm>
            <a:off x="2013769" y="3429000"/>
            <a:ext cx="2520280" cy="2448272"/>
          </a:xfrm>
          <a:prstGeom prst="triangl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tr-TR"/>
          </a:p>
        </p:txBody>
      </p:sp>
      <p:cxnSp>
        <p:nvCxnSpPr>
          <p:cNvPr id="5" name="Düz Ok Bağlayıcısı 4"/>
          <p:cNvCxnSpPr>
            <a:stCxn id="3" idx="4"/>
          </p:cNvCxnSpPr>
          <p:nvPr/>
        </p:nvCxnSpPr>
        <p:spPr>
          <a:xfrm>
            <a:off x="4534049" y="5877272"/>
            <a:ext cx="1478111" cy="0"/>
          </a:xfrm>
          <a:prstGeom prst="straightConnector1">
            <a:avLst/>
          </a:prstGeom>
          <a:ln>
            <a:tailEnd type="arrow"/>
          </a:ln>
        </p:spPr>
        <p:style>
          <a:lnRef idx="1">
            <a:schemeClr val="accent6"/>
          </a:lnRef>
          <a:fillRef idx="0">
            <a:schemeClr val="accent6"/>
          </a:fillRef>
          <a:effectRef idx="0">
            <a:schemeClr val="accent6"/>
          </a:effectRef>
          <a:fontRef idx="minor">
            <a:schemeClr val="tx1"/>
          </a:fontRef>
        </p:style>
      </p:cxn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4277877298"/>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idx="4294967295"/>
          </p:nvPr>
        </p:nvSpPr>
        <p:spPr>
          <a:xfrm>
            <a:off x="0" y="0"/>
            <a:ext cx="9144000" cy="6858000"/>
          </a:xfrm>
        </p:spPr>
        <p:txBody>
          <a:bodyPr>
            <a:normAutofit fontScale="90000"/>
          </a:bodyPr>
          <a:lstStyle/>
          <a:p>
            <a:pPr marL="0" marR="0" indent="0" algn="l" defTabSz="914400" rtl="0" eaLnBrk="1" fontAlgn="auto" latinLnBrk="0" hangingPunct="1">
              <a:lnSpc>
                <a:spcPct val="100000"/>
              </a:lnSpc>
              <a:spcBef>
                <a:spcPct val="0"/>
              </a:spcBef>
              <a:spcAft>
                <a:spcPts val="0"/>
              </a:spcAft>
              <a:buClrTx/>
              <a:buSzTx/>
              <a:buFontTx/>
              <a:buNone/>
              <a:tabLst/>
              <a:defRPr/>
            </a:pPr>
            <a:r>
              <a:rPr lang="tr-TR" sz="4400" kern="1200" dirty="0" smtClean="0">
                <a:solidFill>
                  <a:schemeClr val="tx1"/>
                </a:solidFill>
                <a:effectLst/>
                <a:latin typeface="+mj-lt"/>
                <a:ea typeface="+mj-ea"/>
                <a:cs typeface="+mj-cs"/>
              </a:rPr>
              <a:t>Önemli</a:t>
            </a:r>
            <a:r>
              <a:rPr lang="tr-TR" sz="4400" kern="1200" baseline="0" dirty="0" smtClean="0">
                <a:solidFill>
                  <a:schemeClr val="tx1"/>
                </a:solidFill>
                <a:effectLst/>
                <a:latin typeface="+mj-lt"/>
                <a:ea typeface="+mj-ea"/>
                <a:cs typeface="+mj-cs"/>
              </a:rPr>
              <a:t> Bazı Kavramlar Ve Tanımlar</a:t>
            </a:r>
            <a:endParaRPr lang="tr-TR" dirty="0" smtClean="0">
              <a:effectLst/>
            </a:endParaRPr>
          </a:p>
          <a:p>
            <a:pPr algn="l"/>
            <a:r>
              <a:rPr lang="tr-TR" sz="2200" baseline="0" dirty="0" err="1" smtClean="0"/>
              <a:t>Önerme:Doğru</a:t>
            </a:r>
            <a:r>
              <a:rPr lang="tr-TR" sz="2200" baseline="0" dirty="0" smtClean="0"/>
              <a:t> ya da yanlış anlam taşıyan ve bir hüküm bildiren ifadeler </a:t>
            </a:r>
            <a:r>
              <a:rPr lang="tr-TR" sz="2200" baseline="0" dirty="0" err="1" smtClean="0"/>
              <a:t>denir.Önermeler</a:t>
            </a:r>
            <a:r>
              <a:rPr lang="tr-TR" sz="2200" baseline="0" dirty="0" smtClean="0"/>
              <a:t> </a:t>
            </a:r>
            <a:r>
              <a:rPr lang="tr-TR" sz="2200" baseline="0" dirty="0" err="1" smtClean="0"/>
              <a:t>soru,emir,ünlem</a:t>
            </a:r>
            <a:r>
              <a:rPr lang="tr-TR" sz="2200" baseline="0" dirty="0" smtClean="0"/>
              <a:t> veya istek bildirmezler.</a:t>
            </a:r>
            <a:br>
              <a:rPr lang="tr-TR" sz="2200" baseline="0" dirty="0" smtClean="0"/>
            </a:br>
            <a:r>
              <a:rPr lang="tr-TR" sz="2200" dirty="0"/>
              <a:t/>
            </a:r>
            <a:br>
              <a:rPr lang="tr-TR" sz="2200" dirty="0"/>
            </a:br>
            <a:r>
              <a:rPr lang="tr-TR" sz="2200" dirty="0" smtClean="0"/>
              <a:t>    ‘’Eşkenar üçgenin kenar uzunlukları birbirine </a:t>
            </a:r>
            <a:r>
              <a:rPr lang="tr-TR" sz="2200" dirty="0" err="1" smtClean="0"/>
              <a:t>eşittir’’cümlesi</a:t>
            </a:r>
            <a:r>
              <a:rPr lang="tr-TR" sz="2200" dirty="0" smtClean="0"/>
              <a:t> doğru bir önermedir.</a:t>
            </a:r>
            <a:br>
              <a:rPr lang="tr-TR" sz="2200" dirty="0" smtClean="0"/>
            </a:br>
            <a:r>
              <a:rPr lang="tr-TR" sz="2200" dirty="0" smtClean="0"/>
              <a:t>      ‘’Her üçgenin iç açılarının ölçüleri toplamı 190 </a:t>
            </a:r>
            <a:r>
              <a:rPr lang="tr-TR" sz="2200" dirty="0" err="1" smtClean="0"/>
              <a:t>derecedir’’cümlesi</a:t>
            </a:r>
            <a:r>
              <a:rPr lang="tr-TR" sz="2200" dirty="0" smtClean="0"/>
              <a:t> yanlış olmakla beraber bir önermedir.</a:t>
            </a:r>
            <a:br>
              <a:rPr lang="tr-TR" sz="2200" dirty="0" smtClean="0"/>
            </a:br>
            <a:r>
              <a:rPr lang="tr-TR" sz="2200" b="1" dirty="0" smtClean="0"/>
              <a:t>Aksiyom (postulat):</a:t>
            </a:r>
            <a:r>
              <a:rPr lang="tr-TR" sz="2200" dirty="0" smtClean="0"/>
              <a:t>Bir önermenin doğruluğunu ispatlamaya </a:t>
            </a:r>
            <a:r>
              <a:rPr lang="tr-TR" sz="2200" dirty="0" err="1" smtClean="0"/>
              <a:t>çalışırken,doğal</a:t>
            </a:r>
            <a:r>
              <a:rPr lang="tr-TR" sz="2200" dirty="0" smtClean="0"/>
              <a:t> </a:t>
            </a:r>
            <a:r>
              <a:rPr lang="tr-TR" sz="2200" dirty="0" err="1" smtClean="0"/>
              <a:t>olarak,daha</a:t>
            </a:r>
            <a:r>
              <a:rPr lang="tr-TR" sz="2200" dirty="0" smtClean="0"/>
              <a:t> önceden ispatlanmış bazı bilgilerden faydalanmak </a:t>
            </a:r>
            <a:r>
              <a:rPr lang="tr-TR" sz="2200" dirty="0" err="1" smtClean="0"/>
              <a:t>gerekir.Ancak</a:t>
            </a:r>
            <a:r>
              <a:rPr lang="tr-TR" sz="2200" dirty="0" smtClean="0"/>
              <a:t> bu ‘’daha önceden ispatlanmış’’ bilgilerin ispatlanması için ine bir takım ispatlanmış bilgilere ihtiyaç </a:t>
            </a:r>
            <a:r>
              <a:rPr lang="tr-TR" sz="2200" dirty="0" err="1" smtClean="0"/>
              <a:t>duyulacaktır.Bu</a:t>
            </a:r>
            <a:r>
              <a:rPr lang="tr-TR" sz="2200" dirty="0" smtClean="0"/>
              <a:t> şekilde devam </a:t>
            </a:r>
            <a:r>
              <a:rPr lang="tr-TR" sz="2200" dirty="0" err="1" smtClean="0"/>
              <a:t>edidiğinde</a:t>
            </a:r>
            <a:r>
              <a:rPr lang="tr-TR" sz="2200" dirty="0" smtClean="0"/>
              <a:t>  anlaşılacaktır </a:t>
            </a:r>
            <a:r>
              <a:rPr lang="tr-TR" sz="2200" dirty="0" err="1" smtClean="0"/>
              <a:t>ki,ispat</a:t>
            </a:r>
            <a:r>
              <a:rPr lang="tr-TR" sz="2200" dirty="0" smtClean="0"/>
              <a:t> işlemine başlayabilmek için doğruluğu </a:t>
            </a:r>
            <a:r>
              <a:rPr lang="tr-TR" sz="2200" dirty="0" err="1" smtClean="0"/>
              <a:t>ap</a:t>
            </a:r>
            <a:r>
              <a:rPr lang="tr-TR" sz="2200" dirty="0" smtClean="0"/>
              <a:t> açık </a:t>
            </a:r>
            <a:r>
              <a:rPr lang="tr-TR" sz="2200" dirty="0" err="1" smtClean="0"/>
              <a:t>olan,fakat</a:t>
            </a:r>
            <a:r>
              <a:rPr lang="tr-TR" sz="2200" dirty="0"/>
              <a:t> </a:t>
            </a:r>
            <a:r>
              <a:rPr lang="tr-TR" sz="2200" dirty="0" smtClean="0"/>
              <a:t>ispatlanamayan bazı önermeleri kabul etmek zorunluluğu </a:t>
            </a:r>
            <a:r>
              <a:rPr lang="tr-TR" sz="2200" dirty="0" err="1" smtClean="0"/>
              <a:t>doğacaktır.İşte</a:t>
            </a:r>
            <a:r>
              <a:rPr lang="tr-TR" sz="2200" dirty="0" smtClean="0"/>
              <a:t> bu tür </a:t>
            </a:r>
            <a:r>
              <a:rPr lang="tr-TR" sz="2200" dirty="0" err="1" smtClean="0"/>
              <a:t>ifadelere,yani</a:t>
            </a:r>
            <a:r>
              <a:rPr lang="tr-TR" sz="2200" dirty="0" smtClean="0"/>
              <a:t> doğruluğu ispatsız kabul edilen önermelere </a:t>
            </a:r>
            <a:r>
              <a:rPr lang="tr-TR" sz="2200" b="1" dirty="0" smtClean="0"/>
              <a:t>Aksiyom</a:t>
            </a:r>
            <a:r>
              <a:rPr lang="tr-TR" sz="2200" dirty="0" smtClean="0"/>
              <a:t> denir.</a:t>
            </a:r>
            <a:br>
              <a:rPr lang="tr-TR" sz="2200" dirty="0" smtClean="0"/>
            </a:br>
            <a:r>
              <a:rPr lang="tr-TR" sz="2200" dirty="0" smtClean="0"/>
              <a:t/>
            </a:r>
            <a:br>
              <a:rPr lang="tr-TR" sz="2200" dirty="0" smtClean="0"/>
            </a:br>
            <a:r>
              <a:rPr lang="tr-TR" sz="2200" dirty="0" smtClean="0"/>
              <a:t>İspatlama  işleminin temel yapısını oluşturması açısından aşağıda bazı aksiyom örnekleri verilmiştir.</a:t>
            </a:r>
            <a:br>
              <a:rPr lang="tr-TR" sz="2200" dirty="0" smtClean="0"/>
            </a:br>
            <a:r>
              <a:rPr lang="tr-TR" sz="2200" dirty="0" smtClean="0"/>
              <a:t/>
            </a:r>
            <a:br>
              <a:rPr lang="tr-TR" sz="2200" dirty="0" smtClean="0"/>
            </a:br>
            <a:r>
              <a:rPr lang="tr-TR" sz="2200" dirty="0" smtClean="0"/>
              <a:t>        Farklı ve doğrusal üç noktadan yalnız bir tanesi diğer ikisinin arasında bulunur.</a:t>
            </a:r>
            <a:br>
              <a:rPr lang="tr-TR" sz="2200" dirty="0" smtClean="0"/>
            </a:br>
            <a:r>
              <a:rPr lang="tr-TR" sz="2200" dirty="0" smtClean="0"/>
              <a:t/>
            </a:r>
            <a:br>
              <a:rPr lang="tr-TR" sz="2200" dirty="0" smtClean="0"/>
            </a:br>
            <a:r>
              <a:rPr lang="tr-TR" sz="2200" dirty="0" smtClean="0"/>
              <a:t>        Bir doğrunun dışındaki bir noktadan geçen ve bu doğruya </a:t>
            </a:r>
            <a:r>
              <a:rPr lang="tr-TR" sz="2200" dirty="0" err="1" smtClean="0"/>
              <a:t>parelel</a:t>
            </a:r>
            <a:r>
              <a:rPr lang="tr-TR" sz="2200" dirty="0" smtClean="0"/>
              <a:t> olan yalnız bir doğru vardır.</a:t>
            </a:r>
            <a:r>
              <a:rPr lang="tr-TR" sz="2200" dirty="0"/>
              <a:t/>
            </a:r>
            <a:br>
              <a:rPr lang="tr-TR" sz="2200" dirty="0"/>
            </a:br>
            <a:endParaRPr lang="tr-TR" sz="2200" b="1" dirty="0"/>
          </a:p>
        </p:txBody>
      </p:sp>
      <p:sp>
        <p:nvSpPr>
          <p:cNvPr id="3" name="Sağ Ok 2"/>
          <p:cNvSpPr/>
          <p:nvPr/>
        </p:nvSpPr>
        <p:spPr>
          <a:xfrm flipV="1">
            <a:off x="50727" y="1357064"/>
            <a:ext cx="287016" cy="216024"/>
          </a:xfrm>
          <a:prstGeom prst="rightArrow">
            <a:avLst>
              <a:gd name="adj1" fmla="val 50000"/>
              <a:gd name="adj2" fmla="val 4684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Sağ Ok 4"/>
          <p:cNvSpPr/>
          <p:nvPr/>
        </p:nvSpPr>
        <p:spPr>
          <a:xfrm>
            <a:off x="70992" y="5589240"/>
            <a:ext cx="432048" cy="2383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Sağ Ok 8"/>
          <p:cNvSpPr/>
          <p:nvPr/>
        </p:nvSpPr>
        <p:spPr>
          <a:xfrm>
            <a:off x="50727" y="1592796"/>
            <a:ext cx="287016"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Sağ Ok 9"/>
          <p:cNvSpPr/>
          <p:nvPr/>
        </p:nvSpPr>
        <p:spPr>
          <a:xfrm>
            <a:off x="70992" y="6183006"/>
            <a:ext cx="432048"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4160741353"/>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3" name="laser.wav"/>
          </p:stSnd>
        </p:sndAc>
      </p:transition>
    </mc:Choice>
    <mc:Fallback xmlns="">
      <p:transition spd="slow">
        <p:fade/>
        <p:sndAc>
          <p:stSnd>
            <p:snd r:embed="rId4" name="laser.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a:normAutofit/>
          </a:bodyPr>
          <a:lstStyle/>
          <a:p>
            <a:pPr algn="l"/>
            <a:r>
              <a:rPr lang="tr-TR" sz="2000" b="1" dirty="0" err="1" smtClean="0"/>
              <a:t>İspat:</a:t>
            </a:r>
            <a:r>
              <a:rPr lang="tr-TR" sz="2000" dirty="0" err="1" smtClean="0"/>
              <a:t>Bir</a:t>
            </a:r>
            <a:r>
              <a:rPr lang="tr-TR" sz="2000" baseline="0" dirty="0" smtClean="0"/>
              <a:t> </a:t>
            </a:r>
            <a:r>
              <a:rPr lang="tr-TR" sz="2000" baseline="0" dirty="0" err="1" smtClean="0"/>
              <a:t>önermenin,daha</a:t>
            </a:r>
            <a:r>
              <a:rPr lang="tr-TR" sz="2000" dirty="0" smtClean="0"/>
              <a:t> önce doğruluğu bilinen önermelerden hareket edilerek doğruluğunun gösterilmesi işlemidir.</a:t>
            </a:r>
            <a:br>
              <a:rPr lang="tr-TR" sz="2000" dirty="0" smtClean="0"/>
            </a:br>
            <a:r>
              <a:rPr lang="tr-TR" sz="2000" b="1" dirty="0" err="1" smtClean="0"/>
              <a:t>Teorem:</a:t>
            </a:r>
            <a:r>
              <a:rPr lang="tr-TR" sz="2000" dirty="0" err="1" smtClean="0"/>
              <a:t>Belirli</a:t>
            </a:r>
            <a:r>
              <a:rPr lang="tr-TR" sz="2000" dirty="0" smtClean="0"/>
              <a:t> aksiyomlardan hareket edilerek ispatlanabilen önermelere teorem </a:t>
            </a:r>
            <a:r>
              <a:rPr lang="tr-TR" sz="2000" dirty="0" err="1" smtClean="0"/>
              <a:t>denir.Mesela.’’bir</a:t>
            </a:r>
            <a:r>
              <a:rPr lang="tr-TR" sz="2000" dirty="0" smtClean="0"/>
              <a:t> üçgenin iç açıları toplamı 180 </a:t>
            </a:r>
            <a:r>
              <a:rPr lang="tr-TR" sz="2000" dirty="0" err="1" smtClean="0"/>
              <a:t>derecedir’’önermesi</a:t>
            </a:r>
            <a:r>
              <a:rPr lang="tr-TR" sz="2000" dirty="0" smtClean="0"/>
              <a:t> bir teoremdir ve aksiyomlara dayalı olarak </a:t>
            </a:r>
            <a:r>
              <a:rPr lang="tr-TR" sz="2000" dirty="0" err="1" smtClean="0"/>
              <a:t>ispatlanabilir.İleride</a:t>
            </a:r>
            <a:r>
              <a:rPr lang="tr-TR" sz="2000" dirty="0" smtClean="0"/>
              <a:t> ispatları  yapılacak olan bazı teorem örnekleri aşağıda verilmiştir:</a:t>
            </a:r>
            <a:br>
              <a:rPr lang="tr-TR" sz="2000" dirty="0" smtClean="0"/>
            </a:br>
            <a:r>
              <a:rPr lang="tr-TR" sz="2000" dirty="0"/>
              <a:t/>
            </a:r>
            <a:br>
              <a:rPr lang="tr-TR" sz="2000" dirty="0"/>
            </a:br>
            <a:r>
              <a:rPr lang="tr-TR" sz="2000" dirty="0" smtClean="0"/>
              <a:t>     Komşu tümler iki açının açıortaylarının meydana getirdiği açının değeri 45 derecedir.</a:t>
            </a:r>
            <a:r>
              <a:rPr lang="tr-TR" sz="2000" dirty="0"/>
              <a:t> </a:t>
            </a:r>
            <a:r>
              <a:rPr lang="tr-TR" sz="2000" dirty="0" smtClean="0"/>
              <a:t/>
            </a:r>
            <a:br>
              <a:rPr lang="tr-TR" sz="2000" dirty="0" smtClean="0"/>
            </a:br>
            <a:r>
              <a:rPr lang="tr-TR" sz="2000" dirty="0"/>
              <a:t/>
            </a:r>
            <a:br>
              <a:rPr lang="tr-TR" sz="2000" dirty="0"/>
            </a:br>
            <a:r>
              <a:rPr lang="tr-TR" sz="2000" dirty="0" smtClean="0"/>
              <a:t>     Ters açıların ölçüleri eşittir         </a:t>
            </a:r>
            <a:br>
              <a:rPr lang="tr-TR" sz="2000" dirty="0" smtClean="0"/>
            </a:br>
            <a:r>
              <a:rPr lang="tr-TR" sz="2000" dirty="0"/>
              <a:t/>
            </a:r>
            <a:br>
              <a:rPr lang="tr-TR" sz="2000" dirty="0"/>
            </a:br>
            <a:r>
              <a:rPr lang="tr-TR" sz="2000" dirty="0" smtClean="0"/>
              <a:t>     </a:t>
            </a:r>
            <a:r>
              <a:rPr lang="tr-TR" sz="2000" dirty="0" err="1" smtClean="0"/>
              <a:t>Parelel</a:t>
            </a:r>
            <a:r>
              <a:rPr lang="tr-TR" sz="2000" dirty="0" smtClean="0"/>
              <a:t> iki doğrudan birine dik olan bir doğru diğerine de diktir.</a:t>
            </a:r>
            <a:br>
              <a:rPr lang="tr-TR" sz="2000" dirty="0" smtClean="0"/>
            </a:br>
            <a:r>
              <a:rPr lang="tr-TR" sz="2000" dirty="0"/>
              <a:t/>
            </a:r>
            <a:br>
              <a:rPr lang="tr-TR" sz="2000" dirty="0"/>
            </a:br>
            <a:r>
              <a:rPr lang="tr-TR" sz="2000" b="1" dirty="0" err="1" smtClean="0"/>
              <a:t>Hipotez:</a:t>
            </a:r>
            <a:r>
              <a:rPr lang="tr-TR" sz="2000" dirty="0" err="1" smtClean="0"/>
              <a:t>Bir</a:t>
            </a:r>
            <a:r>
              <a:rPr lang="tr-TR" sz="2000" dirty="0" smtClean="0"/>
              <a:t> önermenin doğru ya da yanlış olduğunu anlamak için ileri sürülen geçici çözüme hipotez (varsayım) </a:t>
            </a:r>
            <a:r>
              <a:rPr lang="tr-TR" sz="2000" dirty="0" err="1" smtClean="0"/>
              <a:t>denir.Hipotezin</a:t>
            </a:r>
            <a:r>
              <a:rPr lang="tr-TR" sz="2000" dirty="0" smtClean="0"/>
              <a:t> eldeki bütün verilere uygun olması ve yeni durumlar hakkında tahmin yapma imkanı sağlaması </a:t>
            </a:r>
            <a:r>
              <a:rPr lang="tr-TR" sz="2000" dirty="0" err="1" smtClean="0"/>
              <a:t>gerekir.Gerekli</a:t>
            </a:r>
            <a:r>
              <a:rPr lang="tr-TR" sz="2000" dirty="0" smtClean="0"/>
              <a:t> yorumlamalar neticesinde hipotezin öngörüleri doğru çıkarsa teori veya kanun haline </a:t>
            </a:r>
            <a:r>
              <a:rPr lang="tr-TR" sz="2000" dirty="0" err="1" smtClean="0"/>
              <a:t>gelebilir.Yanlışlığının</a:t>
            </a:r>
            <a:r>
              <a:rPr lang="tr-TR" sz="2000" dirty="0" smtClean="0"/>
              <a:t> anlaşılması ve çürütülmesi haline terk edilir.</a:t>
            </a:r>
            <a:r>
              <a:rPr lang="tr-TR" sz="2000" dirty="0"/>
              <a:t/>
            </a:r>
            <a:br>
              <a:rPr lang="tr-TR" sz="2000" dirty="0"/>
            </a:br>
            <a:endParaRPr lang="tr-TR" sz="2000" b="1" dirty="0"/>
          </a:p>
        </p:txBody>
      </p:sp>
      <p:sp>
        <p:nvSpPr>
          <p:cNvPr id="3" name="Sağ Ok 2"/>
          <p:cNvSpPr/>
          <p:nvPr/>
        </p:nvSpPr>
        <p:spPr>
          <a:xfrm>
            <a:off x="0" y="2576507"/>
            <a:ext cx="377280"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Sağ Ok 4"/>
          <p:cNvSpPr/>
          <p:nvPr/>
        </p:nvSpPr>
        <p:spPr>
          <a:xfrm>
            <a:off x="0" y="3212976"/>
            <a:ext cx="377280"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Sağ Ok 5"/>
          <p:cNvSpPr/>
          <p:nvPr/>
        </p:nvSpPr>
        <p:spPr>
          <a:xfrm>
            <a:off x="0" y="3789040"/>
            <a:ext cx="377280"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Altbilgi Yer Tutucusu 3"/>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604273837"/>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78944" cy="6858000"/>
          </a:xfrm>
        </p:spPr>
        <p:txBody>
          <a:bodyPr>
            <a:normAutofit fontScale="90000"/>
          </a:bodyPr>
          <a:lstStyle/>
          <a:p>
            <a:pPr algn="l"/>
            <a:r>
              <a:rPr lang="tr-TR" sz="2000" b="1" dirty="0" err="1" smtClean="0"/>
              <a:t>Teori:</a:t>
            </a:r>
            <a:r>
              <a:rPr lang="tr-TR" sz="2000" dirty="0" err="1" smtClean="0"/>
              <a:t>Çok</a:t>
            </a:r>
            <a:r>
              <a:rPr lang="tr-TR" sz="2000" dirty="0" smtClean="0"/>
              <a:t> sayıda gözlem ve deneyle desteklenebilen bir hipoteze teori (kuram) </a:t>
            </a:r>
            <a:r>
              <a:rPr lang="tr-TR" sz="2000" dirty="0" err="1" smtClean="0"/>
              <a:t>denir.Bir</a:t>
            </a:r>
            <a:r>
              <a:rPr lang="tr-TR" sz="2000" dirty="0" smtClean="0"/>
              <a:t> başka </a:t>
            </a:r>
            <a:r>
              <a:rPr lang="tr-TR" sz="2000" dirty="0" err="1" smtClean="0"/>
              <a:t>deyişle,teori</a:t>
            </a:r>
            <a:r>
              <a:rPr lang="tr-TR" sz="2000" dirty="0" smtClean="0"/>
              <a:t> kökleşmiş bir </a:t>
            </a:r>
            <a:r>
              <a:rPr lang="tr-TR" sz="2000" dirty="0" err="1" smtClean="0"/>
              <a:t>hipotezdir,ancak</a:t>
            </a:r>
            <a:r>
              <a:rPr lang="tr-TR" sz="2000" dirty="0" smtClean="0"/>
              <a:t> teori deneylerle ispatlanmış olmasına </a:t>
            </a:r>
            <a:r>
              <a:rPr lang="tr-TR" sz="2000" dirty="0" err="1" smtClean="0"/>
              <a:t>rağmen,bunun</a:t>
            </a:r>
            <a:r>
              <a:rPr lang="tr-TR" sz="2000" dirty="0" smtClean="0"/>
              <a:t> aksinin ispatlanması da mümkündür.</a:t>
            </a:r>
            <a:br>
              <a:rPr lang="tr-TR" sz="2000" dirty="0" smtClean="0"/>
            </a:br>
            <a:r>
              <a:rPr lang="tr-TR" sz="2000" dirty="0"/>
              <a:t/>
            </a:r>
            <a:br>
              <a:rPr lang="tr-TR" sz="2000" dirty="0"/>
            </a:br>
            <a:r>
              <a:rPr lang="tr-TR" sz="2000" dirty="0" smtClean="0"/>
              <a:t>Yukarıda postulat kavramının ne anlama geldiği </a:t>
            </a:r>
            <a:r>
              <a:rPr lang="tr-TR" sz="2000" dirty="0" err="1" smtClean="0"/>
              <a:t>belirtilmişti.Düzlem</a:t>
            </a:r>
            <a:r>
              <a:rPr lang="tr-TR" sz="2000" dirty="0" smtClean="0"/>
              <a:t> geometrinin kurulabilmesi için gereken postulatlar </a:t>
            </a:r>
            <a:r>
              <a:rPr lang="tr-TR" sz="2000" b="1" dirty="0" err="1" smtClean="0"/>
              <a:t>Euclides</a:t>
            </a:r>
            <a:r>
              <a:rPr lang="tr-TR" sz="2000" b="1" dirty="0" smtClean="0"/>
              <a:t> (</a:t>
            </a:r>
            <a:r>
              <a:rPr lang="tr-TR" sz="2000" b="1" dirty="0" err="1" smtClean="0"/>
              <a:t>Öklit</a:t>
            </a:r>
            <a:r>
              <a:rPr lang="tr-TR" sz="2000" b="1" dirty="0" smtClean="0"/>
              <a:t>) </a:t>
            </a:r>
            <a:r>
              <a:rPr lang="tr-TR" sz="2000" dirty="0" smtClean="0"/>
              <a:t>tarafından ortaya </a:t>
            </a:r>
            <a:r>
              <a:rPr lang="tr-TR" sz="2000" dirty="0" err="1" smtClean="0"/>
              <a:t>konulmuştur.Aşağıda</a:t>
            </a:r>
            <a:r>
              <a:rPr lang="tr-TR" sz="2000" dirty="0" smtClean="0"/>
              <a:t> bu beş temel postulat verilmiştir.</a:t>
            </a:r>
            <a:br>
              <a:rPr lang="tr-TR" sz="2000" dirty="0" smtClean="0"/>
            </a:br>
            <a:r>
              <a:rPr lang="tr-TR" sz="2000" dirty="0"/>
              <a:t/>
            </a:r>
            <a:br>
              <a:rPr lang="tr-TR" sz="2000" dirty="0"/>
            </a:br>
            <a:r>
              <a:rPr lang="tr-TR" sz="2000" b="1" dirty="0" smtClean="0"/>
              <a:t>1.Postular:</a:t>
            </a:r>
            <a:r>
              <a:rPr lang="tr-TR" sz="2000" dirty="0" smtClean="0"/>
              <a:t>Farkı iki noktadan bir ve yalnız bir doğru geçer         </a:t>
            </a:r>
            <a:br>
              <a:rPr lang="tr-TR" sz="2000" dirty="0" smtClean="0"/>
            </a:br>
            <a:r>
              <a:rPr lang="tr-TR" sz="2000" dirty="0" smtClean="0"/>
              <a:t>                                 A                                                    B</a:t>
            </a:r>
            <a:br>
              <a:rPr lang="tr-TR" sz="2000" dirty="0" smtClean="0"/>
            </a:br>
            <a:r>
              <a:rPr lang="tr-TR" sz="2000" dirty="0" smtClean="0"/>
              <a:t/>
            </a:r>
            <a:br>
              <a:rPr lang="tr-TR" sz="2000" dirty="0" smtClean="0"/>
            </a:br>
            <a:r>
              <a:rPr lang="tr-TR" sz="2000" b="1" dirty="0" smtClean="0"/>
              <a:t>2.Postulat:</a:t>
            </a:r>
            <a:r>
              <a:rPr lang="tr-TR" sz="2000" dirty="0" smtClean="0"/>
              <a:t>Bir doğru parçası sınırsız bir şekilde uzatılabilir.</a:t>
            </a:r>
            <a:br>
              <a:rPr lang="tr-TR" sz="2000" dirty="0" smtClean="0"/>
            </a:br>
            <a:r>
              <a:rPr lang="tr-TR" sz="2000" dirty="0" smtClean="0"/>
              <a:t>                       </a:t>
            </a:r>
            <a:br>
              <a:rPr lang="tr-TR" sz="2000" dirty="0" smtClean="0"/>
            </a:br>
            <a:r>
              <a:rPr lang="tr-TR" sz="2000" dirty="0" smtClean="0"/>
              <a:t>                                   A                                                    B           d</a:t>
            </a:r>
            <a:br>
              <a:rPr lang="tr-TR" sz="2000" dirty="0" smtClean="0"/>
            </a:br>
            <a:r>
              <a:rPr lang="tr-TR" sz="2000" dirty="0"/>
              <a:t/>
            </a:r>
            <a:br>
              <a:rPr lang="tr-TR" sz="2000" dirty="0"/>
            </a:br>
            <a:r>
              <a:rPr lang="tr-TR" sz="2000" b="1" dirty="0" smtClean="0"/>
              <a:t>3.Postulat:</a:t>
            </a:r>
            <a:r>
              <a:rPr lang="tr-TR" sz="2000" dirty="0" smtClean="0"/>
              <a:t>Merkezi ve yarıçapı verilen bir çember çizilebilir.</a:t>
            </a:r>
            <a:br>
              <a:rPr lang="tr-TR" sz="2000" dirty="0" smtClean="0"/>
            </a:br>
            <a:r>
              <a:rPr lang="tr-TR" sz="2000" dirty="0"/>
              <a:t/>
            </a:r>
            <a:br>
              <a:rPr lang="tr-TR" sz="2000" dirty="0"/>
            </a:br>
            <a:r>
              <a:rPr lang="tr-TR" sz="2000" dirty="0" smtClean="0"/>
              <a:t> </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endParaRPr lang="tr-TR" sz="2000" b="1" dirty="0"/>
          </a:p>
        </p:txBody>
      </p:sp>
      <p:cxnSp>
        <p:nvCxnSpPr>
          <p:cNvPr id="9" name="Düz Bağlayıcı 8"/>
          <p:cNvCxnSpPr/>
          <p:nvPr/>
        </p:nvCxnSpPr>
        <p:spPr>
          <a:xfrm>
            <a:off x="1835696" y="2924944"/>
            <a:ext cx="3024336" cy="0"/>
          </a:xfrm>
          <a:prstGeom prst="line">
            <a:avLst/>
          </a:prstGeom>
          <a:ln>
            <a:headEnd type="oval"/>
            <a:tailEnd type="oval"/>
          </a:ln>
        </p:spPr>
        <p:style>
          <a:lnRef idx="1">
            <a:schemeClr val="dk1"/>
          </a:lnRef>
          <a:fillRef idx="0">
            <a:schemeClr val="dk1"/>
          </a:fillRef>
          <a:effectRef idx="0">
            <a:schemeClr val="dk1"/>
          </a:effectRef>
          <a:fontRef idx="minor">
            <a:schemeClr val="tx1"/>
          </a:fontRef>
        </p:style>
      </p:cxnSp>
      <p:cxnSp>
        <p:nvCxnSpPr>
          <p:cNvPr id="19" name="Düz Ok Bağlayıcısı 18"/>
          <p:cNvCxnSpPr/>
          <p:nvPr/>
        </p:nvCxnSpPr>
        <p:spPr>
          <a:xfrm>
            <a:off x="2051720" y="3933056"/>
            <a:ext cx="2808312" cy="0"/>
          </a:xfrm>
          <a:prstGeom prst="straightConnector1">
            <a:avLst/>
          </a:prstGeom>
          <a:ln>
            <a:headEnd type="oval"/>
            <a:tailEnd type="oval"/>
          </a:ln>
        </p:spPr>
        <p:style>
          <a:lnRef idx="1">
            <a:schemeClr val="dk1"/>
          </a:lnRef>
          <a:fillRef idx="0">
            <a:schemeClr val="dk1"/>
          </a:fillRef>
          <a:effectRef idx="0">
            <a:schemeClr val="dk1"/>
          </a:effectRef>
          <a:fontRef idx="minor">
            <a:schemeClr val="tx1"/>
          </a:fontRef>
        </p:style>
      </p:cxnSp>
      <p:sp>
        <p:nvSpPr>
          <p:cNvPr id="23" name="Oval 22"/>
          <p:cNvSpPr/>
          <p:nvPr/>
        </p:nvSpPr>
        <p:spPr>
          <a:xfrm>
            <a:off x="3131840" y="4725144"/>
            <a:ext cx="1728192" cy="1728192"/>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               r</a:t>
            </a:r>
            <a:endParaRPr lang="tr-TR" dirty="0"/>
          </a:p>
        </p:txBody>
      </p:sp>
      <p:cxnSp>
        <p:nvCxnSpPr>
          <p:cNvPr id="25" name="Düz Bağlayıcı 24"/>
          <p:cNvCxnSpPr>
            <a:stCxn id="23" idx="5"/>
          </p:cNvCxnSpPr>
          <p:nvPr/>
        </p:nvCxnSpPr>
        <p:spPr>
          <a:xfrm flipH="1" flipV="1">
            <a:off x="3995936" y="5589240"/>
            <a:ext cx="611008" cy="611008"/>
          </a:xfrm>
          <a:prstGeom prst="line">
            <a:avLst/>
          </a:prstGeom>
        </p:spPr>
        <p:style>
          <a:lnRef idx="1">
            <a:schemeClr val="accent1"/>
          </a:lnRef>
          <a:fillRef idx="0">
            <a:schemeClr val="accent1"/>
          </a:fillRef>
          <a:effectRef idx="0">
            <a:schemeClr val="accent1"/>
          </a:effectRef>
          <a:fontRef idx="minor">
            <a:schemeClr val="tx1"/>
          </a:fontRef>
        </p:style>
      </p:cxnSp>
      <p:sp>
        <p:nvSpPr>
          <p:cNvPr id="26" name="Metin kutusu 25"/>
          <p:cNvSpPr txBox="1"/>
          <p:nvPr/>
        </p:nvSpPr>
        <p:spPr>
          <a:xfrm>
            <a:off x="3743908" y="5373216"/>
            <a:ext cx="252028" cy="369332"/>
          </a:xfrm>
          <a:prstGeom prst="rect">
            <a:avLst/>
          </a:prstGeom>
          <a:noFill/>
        </p:spPr>
        <p:txBody>
          <a:bodyPr wrap="square" rtlCol="0">
            <a:spAutoFit/>
          </a:bodyPr>
          <a:lstStyle/>
          <a:p>
            <a:r>
              <a:rPr lang="tr-TR" dirty="0"/>
              <a:t>M</a:t>
            </a:r>
          </a:p>
        </p:txBody>
      </p:sp>
      <p:cxnSp>
        <p:nvCxnSpPr>
          <p:cNvPr id="29" name="Düz Ok Bağlayıcısı 28"/>
          <p:cNvCxnSpPr/>
          <p:nvPr/>
        </p:nvCxnSpPr>
        <p:spPr>
          <a:xfrm>
            <a:off x="4860032" y="3933056"/>
            <a:ext cx="792088" cy="0"/>
          </a:xfrm>
          <a:prstGeom prst="straightConnector1">
            <a:avLst/>
          </a:prstGeom>
          <a:ln>
            <a:prstDash val="sysDash"/>
            <a:tailEnd type="arrow"/>
          </a:ln>
        </p:spPr>
        <p:style>
          <a:lnRef idx="1">
            <a:schemeClr val="dk1"/>
          </a:lnRef>
          <a:fillRef idx="0">
            <a:schemeClr val="dk1"/>
          </a:fillRef>
          <a:effectRef idx="0">
            <a:schemeClr val="dk1"/>
          </a:effectRef>
          <a:fontRef idx="minor">
            <a:schemeClr val="tx1"/>
          </a:fontRef>
        </p:style>
      </p:cxnSp>
      <p:cxnSp>
        <p:nvCxnSpPr>
          <p:cNvPr id="31" name="Düz Ok Bağlayıcısı 30"/>
          <p:cNvCxnSpPr/>
          <p:nvPr/>
        </p:nvCxnSpPr>
        <p:spPr>
          <a:xfrm flipH="1">
            <a:off x="1331640" y="3933056"/>
            <a:ext cx="720080" cy="0"/>
          </a:xfrm>
          <a:prstGeom prst="straightConnector1">
            <a:avLst/>
          </a:prstGeom>
          <a:ln>
            <a:prstDash val="sysDash"/>
            <a:tailEnd type="arrow"/>
          </a:ln>
        </p:spPr>
        <p:style>
          <a:lnRef idx="1">
            <a:schemeClr val="dk1"/>
          </a:lnRef>
          <a:fillRef idx="0">
            <a:schemeClr val="dk1"/>
          </a:fillRef>
          <a:effectRef idx="0">
            <a:schemeClr val="dk1"/>
          </a:effectRef>
          <a:fontRef idx="minor">
            <a:schemeClr val="tx1"/>
          </a:fontRef>
        </p:style>
      </p:cxn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465189614"/>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a:ln>
            <a:solidFill>
              <a:schemeClr val="tx1"/>
            </a:solidFill>
            <a:prstDash val="sysDot"/>
          </a:ln>
        </p:spPr>
        <p:txBody>
          <a:bodyPr>
            <a:normAutofit/>
          </a:bodyPr>
          <a:lstStyle/>
          <a:p>
            <a:pPr algn="l"/>
            <a:r>
              <a:rPr lang="tr-TR" sz="2000" dirty="0" smtClean="0"/>
              <a:t/>
            </a:r>
            <a:br>
              <a:rPr lang="tr-TR" sz="2000" dirty="0" smtClean="0"/>
            </a:br>
            <a:r>
              <a:rPr lang="tr-TR" sz="2000" dirty="0" smtClean="0"/>
              <a:t>4.Postulat:Bütün dik açılar eşittir.</a:t>
            </a:r>
            <a:br>
              <a:rPr lang="tr-TR" sz="2000" dirty="0" smtClean="0"/>
            </a:br>
            <a:r>
              <a:rPr lang="tr-TR" sz="2000" dirty="0"/>
              <a:t/>
            </a:r>
            <a:br>
              <a:rPr lang="tr-TR" sz="2000" dirty="0"/>
            </a:br>
            <a:r>
              <a:rPr lang="tr-TR" sz="2000" dirty="0" smtClean="0"/>
              <a:t>5.Postulat:Bir doğruya dışındaki bir noktadan yalnız ve yalnız bir tek paralel doğru çizilebilir.</a:t>
            </a:r>
            <a:br>
              <a:rPr lang="tr-TR" sz="2000" dirty="0" smtClean="0"/>
            </a:br>
            <a:r>
              <a:rPr lang="tr-TR" sz="2000" dirty="0" smtClean="0"/>
              <a:t>                                                                    A                                 </a:t>
            </a:r>
            <a:br>
              <a:rPr lang="tr-TR" sz="2000" dirty="0" smtClean="0"/>
            </a:br>
            <a:r>
              <a:rPr lang="tr-TR" sz="2000" dirty="0" smtClean="0"/>
              <a:t>                                                                                                  </a:t>
            </a:r>
            <a:br>
              <a:rPr lang="tr-TR" sz="2000" dirty="0" smtClean="0"/>
            </a:br>
            <a:r>
              <a:rPr lang="tr-TR" sz="2000" dirty="0" smtClean="0"/>
              <a:t>                                          </a:t>
            </a:r>
            <a:br>
              <a:rPr lang="tr-TR" sz="2000" dirty="0" smtClean="0"/>
            </a:br>
            <a:r>
              <a:rPr lang="tr-TR" sz="2000" dirty="0"/>
              <a:t> </a:t>
            </a:r>
            <a:r>
              <a:rPr lang="tr-TR" sz="2000" dirty="0" smtClean="0"/>
              <a:t>                                            </a:t>
            </a:r>
            <a:r>
              <a:rPr lang="tr-TR" sz="2000" dirty="0"/>
              <a:t/>
            </a:r>
            <a:br>
              <a:rPr lang="tr-TR" sz="2000" dirty="0"/>
            </a:br>
            <a:r>
              <a:rPr lang="tr-TR" sz="2000" dirty="0" smtClean="0"/>
              <a:t/>
            </a:r>
            <a:br>
              <a:rPr lang="tr-TR" sz="2000" dirty="0" smtClean="0"/>
            </a:br>
            <a:r>
              <a:rPr lang="tr-TR" sz="2000" dirty="0"/>
              <a:t/>
            </a:r>
            <a:br>
              <a:rPr lang="tr-TR" sz="2000" dirty="0"/>
            </a:b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endParaRPr lang="tr-TR" sz="2000" dirty="0"/>
          </a:p>
        </p:txBody>
      </p:sp>
      <p:cxnSp>
        <p:nvCxnSpPr>
          <p:cNvPr id="6" name="Düz Ok Bağlayıcısı 5"/>
          <p:cNvCxnSpPr/>
          <p:nvPr/>
        </p:nvCxnSpPr>
        <p:spPr>
          <a:xfrm>
            <a:off x="2555776" y="1988840"/>
            <a:ext cx="3214887" cy="0"/>
          </a:xfrm>
          <a:prstGeom prst="straightConnector1">
            <a:avLst/>
          </a:prstGeom>
          <a:ln w="15875">
            <a:prstDash val="sysDot"/>
            <a:headEnd type="arrow"/>
            <a:tailEnd type="arrow"/>
          </a:ln>
        </p:spPr>
        <p:style>
          <a:lnRef idx="1">
            <a:schemeClr val="dk1"/>
          </a:lnRef>
          <a:fillRef idx="0">
            <a:schemeClr val="dk1"/>
          </a:fillRef>
          <a:effectRef idx="0">
            <a:schemeClr val="dk1"/>
          </a:effectRef>
          <a:fontRef idx="minor">
            <a:schemeClr val="tx1"/>
          </a:fontRef>
        </p:style>
      </p:cxnSp>
      <p:cxnSp>
        <p:nvCxnSpPr>
          <p:cNvPr id="15" name="Düz Ok Bağlayıcısı 14"/>
          <p:cNvCxnSpPr/>
          <p:nvPr/>
        </p:nvCxnSpPr>
        <p:spPr>
          <a:xfrm>
            <a:off x="2555776" y="2492896"/>
            <a:ext cx="3214887" cy="0"/>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2801339311"/>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numCol="1">
            <a:normAutofit/>
          </a:bodyPr>
          <a:lstStyle/>
          <a:p>
            <a:pPr algn="l"/>
            <a:r>
              <a:rPr lang="tr-TR" sz="2000" b="1" dirty="0" smtClean="0"/>
              <a:t>Beşinci Postulat </a:t>
            </a:r>
            <a:r>
              <a:rPr lang="tr-TR" sz="2000" b="1" dirty="0" err="1" smtClean="0"/>
              <a:t>Euclides</a:t>
            </a:r>
            <a:r>
              <a:rPr lang="tr-TR" sz="2000" b="1" dirty="0" smtClean="0"/>
              <a:t> Dışı Geometriler</a:t>
            </a:r>
            <a:br>
              <a:rPr lang="tr-TR" sz="2000" b="1" dirty="0" smtClean="0"/>
            </a:br>
            <a:r>
              <a:rPr lang="tr-TR" sz="2000" b="1" dirty="0" smtClean="0"/>
              <a:t/>
            </a:r>
            <a:br>
              <a:rPr lang="tr-TR" sz="2000" b="1" dirty="0" smtClean="0"/>
            </a:br>
            <a:r>
              <a:rPr lang="tr-TR" sz="2000" dirty="0" smtClean="0"/>
              <a:t>Aksiyomların, doğrulukları açısından herhangi bir şüpheye yol açmayacak derecede aşikar ve net ifadeler olduklarını </a:t>
            </a:r>
            <a:r>
              <a:rPr lang="tr-TR" sz="2000" dirty="0" err="1" smtClean="0"/>
              <a:t>biliyoruz.Ancak,son</a:t>
            </a:r>
            <a:r>
              <a:rPr lang="tr-TR" sz="2000" dirty="0" smtClean="0"/>
              <a:t> derece açık bir şekilde doğru olduğu düşünülen bazı ifadeler çok özel şartlar altında </a:t>
            </a:r>
            <a:r>
              <a:rPr lang="tr-TR" sz="2000" dirty="0" err="1" smtClean="0"/>
              <a:t>yanlışlanabilir</a:t>
            </a:r>
            <a:r>
              <a:rPr lang="tr-TR" sz="2000" dirty="0" smtClean="0"/>
              <a:t> ya da farklı seçenekler ortaya </a:t>
            </a:r>
            <a:r>
              <a:rPr lang="tr-TR" sz="2000" dirty="0" err="1" smtClean="0"/>
              <a:t>çıkabilir.İşte</a:t>
            </a:r>
            <a:r>
              <a:rPr lang="tr-TR" sz="2000" dirty="0" smtClean="0"/>
              <a:t> </a:t>
            </a:r>
            <a:r>
              <a:rPr lang="tr-TR" sz="2000" dirty="0" err="1" smtClean="0"/>
              <a:t>Euclides’in</a:t>
            </a:r>
            <a:r>
              <a:rPr lang="tr-TR" sz="2000" dirty="0" smtClean="0"/>
              <a:t> beşinci postulatı böyle bir özelliğe sahiptir ve matematik tarihinde hiçbir </a:t>
            </a:r>
            <a:r>
              <a:rPr lang="tr-TR" sz="2000" dirty="0" err="1" smtClean="0"/>
              <a:t>önerme,parelellik</a:t>
            </a:r>
            <a:r>
              <a:rPr lang="tr-TR" sz="2000" dirty="0" smtClean="0"/>
              <a:t> postulatı kadar etkili olmamıştır. Aslında bu postulatı kadar etkili olmamıştır. Aslında bu postulat ileri sürüldüğü andan  itibaren hep şüpheyle karşılanmış ve yüzyıllar boyunca doğruluğu  tartışma konusu </a:t>
            </a:r>
            <a:r>
              <a:rPr lang="tr-TR" sz="2000" dirty="0" err="1" smtClean="0"/>
              <a:t>olmuştur.Bu</a:t>
            </a:r>
            <a:r>
              <a:rPr lang="tr-TR" sz="2000" dirty="0" smtClean="0"/>
              <a:t> noktada tartışmaların yoğunlaşmasının sebebi, beşinci postulatın geçerli olup  olmamasına bağlı olarak farklı geometrik sistemlerin geliştirilebilecek olmasıdır. Sözü edilen aksiyomlar üzerinde yorumlar yapan en önemli isimlerden biri </a:t>
            </a:r>
            <a:r>
              <a:rPr lang="tr-TR" sz="2000" dirty="0" err="1" smtClean="0"/>
              <a:t>Nasuriddin</a:t>
            </a:r>
            <a:r>
              <a:rPr lang="tr-TR" sz="2000" dirty="0" smtClean="0"/>
              <a:t> </a:t>
            </a:r>
            <a:r>
              <a:rPr lang="tr-TR" sz="2000" dirty="0" err="1" smtClean="0"/>
              <a:t>Tusi</a:t>
            </a:r>
            <a:r>
              <a:rPr lang="tr-TR" sz="2000" dirty="0" smtClean="0"/>
              <a:t> ve Ömer </a:t>
            </a:r>
            <a:r>
              <a:rPr lang="tr-TR" sz="2000" dirty="0" err="1" smtClean="0"/>
              <a:t>Hayyam’dır</a:t>
            </a:r>
            <a:r>
              <a:rPr lang="tr-TR" sz="2000" dirty="0" smtClean="0"/>
              <a:t>. </a:t>
            </a:r>
            <a:br>
              <a:rPr lang="tr-TR" sz="2000" dirty="0" smtClean="0"/>
            </a:br>
            <a:r>
              <a:rPr lang="tr-TR" sz="2000" dirty="0" smtClean="0"/>
              <a:t>,</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a:r>
            <a:br>
              <a:rPr lang="tr-TR" sz="2000" dirty="0" smtClean="0"/>
            </a:br>
            <a:endParaRPr lang="tr-TR" sz="2000" dirty="0"/>
          </a:p>
        </p:txBody>
      </p: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365546422"/>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numCol="1">
            <a:normAutofit/>
          </a:bodyPr>
          <a:lstStyle/>
          <a:p>
            <a:pPr algn="l"/>
            <a:r>
              <a:rPr lang="tr-TR" sz="2000" b="1" dirty="0" smtClean="0"/>
              <a:t>YÖNTEM VE ŞEKİL AÇISINDAN İSPAT TÜRLERİ</a:t>
            </a:r>
            <a:br>
              <a:rPr lang="tr-TR" sz="2000" b="1" dirty="0" smtClean="0"/>
            </a:br>
            <a:r>
              <a:rPr lang="tr-TR" sz="2000" b="1" dirty="0" smtClean="0"/>
              <a:t/>
            </a:r>
            <a:br>
              <a:rPr lang="tr-TR" sz="2000" b="1" dirty="0" smtClean="0"/>
            </a:br>
            <a:r>
              <a:rPr lang="tr-TR" sz="2000" dirty="0" smtClean="0"/>
              <a:t>Matematik ve geometride, belirli aksiyomlardan hareket edilerek bir önermenin doğruluğunun kesin olarak gösterilmesi çok önemlidir. Tabiat bilimlerinin aksine, matematik ve geometride bir önermenin doğruluğu ispatlandıktan sonra,(aksiyomlar değiştirilmemek şartıyla) </a:t>
            </a:r>
            <a:r>
              <a:rPr lang="tr-TR" sz="2000" dirty="0" err="1" smtClean="0"/>
              <a:t>yanlışlanması</a:t>
            </a:r>
            <a:r>
              <a:rPr lang="tr-TR" sz="2000" dirty="0" smtClean="0"/>
              <a:t> mümkün değildir. Bu açıdan ispat işlemini oluşturan çeşitli adım ve aşamaların çok iyi belirlenmesi ve her aşamanın dikkatli bir şekilde gerekçelendirilmesi gerekir.</a:t>
            </a:r>
            <a:br>
              <a:rPr lang="tr-TR" sz="2000" dirty="0" smtClean="0"/>
            </a:br>
            <a:r>
              <a:rPr lang="tr-TR" sz="2000" dirty="0" smtClean="0"/>
              <a:t/>
            </a:r>
            <a:br>
              <a:rPr lang="tr-TR" sz="2000" dirty="0" smtClean="0"/>
            </a:br>
            <a:r>
              <a:rPr lang="tr-TR" sz="2000" dirty="0" smtClean="0"/>
              <a:t>Bu noktada ‘’ispat yöntemi ‘’ile ‘’ispat biçimi ‘’ ifadelerinin farklı anlamlar taşıdığını belirtmek gerekiyor. Herhangi bir matematik veya geometri teoreminin ispatı yapılırken tümevarım, olmayana ergi veya başka bazı özel yöntemler kullanılabilir. Bu ispat tekniklerinden hangisinin kullanılacağı  söz konusu teoremin içeriği ile ilgilidir. Önermelerin yapısına bağlı olarak bazı durumlarda doğrudan ispat, bazen de dolaylı ispat yöntemleri tercih edilir. Görüldüğü üzere, ‘’ispat yöntemi’’ denildiği zaman, bir teoremin içeriği ve yapısına göre hangi teknik yaklaşımın kullanılacağı anlaşılmaktadır.</a:t>
            </a:r>
            <a:br>
              <a:rPr lang="tr-TR" sz="2000" dirty="0" smtClean="0"/>
            </a:br>
            <a:r>
              <a:rPr lang="tr-TR" sz="2000" dirty="0"/>
              <a:t/>
            </a:r>
            <a:br>
              <a:rPr lang="tr-TR" sz="2000" dirty="0"/>
            </a:br>
            <a:endParaRPr lang="tr-TR" sz="2000" b="1" dirty="0"/>
          </a:p>
        </p:txBody>
      </p: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3853429057"/>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6858000"/>
          </a:xfrm>
        </p:spPr>
        <p:txBody>
          <a:bodyPr numCol="1">
            <a:normAutofit/>
          </a:bodyPr>
          <a:lstStyle/>
          <a:p>
            <a:pPr algn="l"/>
            <a:r>
              <a:rPr lang="tr-TR" sz="2000" dirty="0" smtClean="0"/>
              <a:t>Diğer </a:t>
            </a:r>
            <a:r>
              <a:rPr lang="tr-TR" sz="2000" dirty="0" err="1" smtClean="0"/>
              <a:t>taraftan,’’ispat</a:t>
            </a:r>
            <a:r>
              <a:rPr lang="tr-TR" sz="2000" dirty="0" smtClean="0"/>
              <a:t> biçimi’’ </a:t>
            </a:r>
            <a:r>
              <a:rPr lang="tr-TR" sz="2000" dirty="0" err="1" smtClean="0"/>
              <a:t>terimi,teoremin</a:t>
            </a:r>
            <a:r>
              <a:rPr lang="tr-TR" sz="2000" dirty="0" smtClean="0"/>
              <a:t>  içeriği ve kullanılacak ispat tekniği ile ilgili </a:t>
            </a:r>
            <a:r>
              <a:rPr lang="tr-TR" sz="2000" dirty="0" err="1" smtClean="0"/>
              <a:t>değildir.İspat</a:t>
            </a:r>
            <a:r>
              <a:rPr lang="tr-TR" sz="2000" dirty="0" smtClean="0"/>
              <a:t> </a:t>
            </a:r>
            <a:r>
              <a:rPr lang="tr-TR" sz="2000" dirty="0" err="1" smtClean="0"/>
              <a:t>bçimi</a:t>
            </a:r>
            <a:r>
              <a:rPr lang="tr-TR" sz="2000" dirty="0" smtClean="0"/>
              <a:t> ile anlatılmak istenen </a:t>
            </a:r>
            <a:r>
              <a:rPr lang="tr-TR" sz="2000" dirty="0" err="1" smtClean="0"/>
              <a:t>şey,bir</a:t>
            </a:r>
            <a:r>
              <a:rPr lang="tr-TR" sz="2000" dirty="0" smtClean="0"/>
              <a:t> teorem belirli bir yöntemle ispatlanırken izlenen sürecin şekil açısından nasıl sunulduğu ve görsel olarak ne şekilde ifade </a:t>
            </a:r>
            <a:r>
              <a:rPr lang="tr-TR" sz="2000" dirty="0" err="1" smtClean="0"/>
              <a:t>edildiğidir.Bir</a:t>
            </a:r>
            <a:r>
              <a:rPr lang="tr-TR" sz="2000" dirty="0" smtClean="0"/>
              <a:t> </a:t>
            </a:r>
            <a:r>
              <a:rPr lang="tr-TR" sz="2000" dirty="0" err="1" smtClean="0"/>
              <a:t>teorem,yöntem</a:t>
            </a:r>
            <a:r>
              <a:rPr lang="tr-TR" sz="2000" dirty="0"/>
              <a:t> </a:t>
            </a:r>
            <a:r>
              <a:rPr lang="tr-TR" sz="2000" dirty="0" smtClean="0"/>
              <a:t>sabit kalmak üzere biçim olarak ‘’iki kolonlu ispat’’, ‘’Akış </a:t>
            </a:r>
            <a:r>
              <a:rPr lang="tr-TR" sz="2000" dirty="0" err="1" smtClean="0"/>
              <a:t>diyagramlı</a:t>
            </a:r>
            <a:r>
              <a:rPr lang="tr-TR" sz="2000" dirty="0" smtClean="0"/>
              <a:t> </a:t>
            </a:r>
            <a:r>
              <a:rPr lang="tr-TR" sz="2000" dirty="0" err="1" smtClean="0"/>
              <a:t>ispat’’veya</a:t>
            </a:r>
            <a:r>
              <a:rPr lang="tr-TR" sz="2000" dirty="0" smtClean="0"/>
              <a:t> ‘’Paragraf </a:t>
            </a:r>
            <a:r>
              <a:rPr lang="tr-TR" sz="2000" dirty="0" err="1" smtClean="0"/>
              <a:t>ispat’’şekilleri</a:t>
            </a:r>
            <a:r>
              <a:rPr lang="tr-TR" sz="2000" dirty="0" smtClean="0"/>
              <a:t> ile ifade edilir.</a:t>
            </a:r>
            <a:br>
              <a:rPr lang="tr-TR" sz="2000" dirty="0" smtClean="0"/>
            </a:br>
            <a:r>
              <a:rPr lang="tr-TR" sz="2000" dirty="0"/>
              <a:t/>
            </a:r>
            <a:br>
              <a:rPr lang="tr-TR" sz="2000" dirty="0"/>
            </a:br>
            <a:r>
              <a:rPr lang="tr-TR" sz="2000" dirty="0" smtClean="0"/>
              <a:t>Kısacası ispat biçimleri teoremlerin ispatında kullanılan yöntemlerin içeriği ile </a:t>
            </a:r>
            <a:r>
              <a:rPr lang="tr-TR" sz="2000" dirty="0" err="1" smtClean="0"/>
              <a:t>değil,ifade</a:t>
            </a:r>
            <a:r>
              <a:rPr lang="tr-TR" sz="2000" dirty="0" smtClean="0"/>
              <a:t> ediliş ve sunum tarzı  ile ilgilidir. </a:t>
            </a:r>
            <a:br>
              <a:rPr lang="tr-TR" sz="2000" dirty="0" smtClean="0"/>
            </a:br>
            <a:r>
              <a:rPr lang="tr-TR" sz="2000" dirty="0"/>
              <a:t/>
            </a:r>
            <a:br>
              <a:rPr lang="tr-TR" sz="2000" dirty="0"/>
            </a:br>
            <a:r>
              <a:rPr lang="tr-TR" sz="2000" dirty="0" smtClean="0"/>
              <a:t>Burada öncelikle doğrudan ve dolaylı ispat yöntemleri hatırlatılacak ve daha sonra ispat biçimleri ayrıntılı olarak ele alınacaktır.</a:t>
            </a:r>
            <a:br>
              <a:rPr lang="tr-TR" sz="2000" dirty="0" smtClean="0"/>
            </a:br>
            <a:r>
              <a:rPr lang="tr-TR" sz="2000" dirty="0" smtClean="0"/>
              <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a:r>
            <a:br>
              <a:rPr lang="tr-TR" sz="2000" dirty="0" smtClean="0"/>
            </a:br>
            <a:r>
              <a:rPr lang="tr-TR" sz="2000" dirty="0"/>
              <a:t/>
            </a:r>
            <a:br>
              <a:rPr lang="tr-TR" sz="2000" dirty="0"/>
            </a:br>
            <a:r>
              <a:rPr lang="tr-TR" sz="2000" dirty="0" smtClean="0"/>
              <a:t/>
            </a:r>
            <a:br>
              <a:rPr lang="tr-TR" sz="2000" dirty="0" smtClean="0"/>
            </a:br>
            <a:r>
              <a:rPr lang="tr-TR" sz="2000" dirty="0" smtClean="0"/>
              <a:t/>
            </a:r>
            <a:br>
              <a:rPr lang="tr-TR" sz="2000" dirty="0" smtClean="0"/>
            </a:br>
            <a:r>
              <a:rPr lang="tr-TR" sz="2000" dirty="0"/>
              <a:t/>
            </a:r>
            <a:br>
              <a:rPr lang="tr-TR" sz="2000" dirty="0"/>
            </a:br>
            <a:r>
              <a:rPr lang="tr-TR" sz="2000" dirty="0"/>
              <a:t/>
            </a:r>
            <a:br>
              <a:rPr lang="tr-TR" sz="2000" dirty="0"/>
            </a:br>
            <a:endParaRPr lang="tr-TR" sz="2000" dirty="0"/>
          </a:p>
        </p:txBody>
      </p:sp>
      <p:sp>
        <p:nvSpPr>
          <p:cNvPr id="3" name="Altbilgi Yer Tutucusu 2"/>
          <p:cNvSpPr>
            <a:spLocks noGrp="1"/>
          </p:cNvSpPr>
          <p:nvPr>
            <p:ph type="ftr" sz="quarter" idx="11"/>
          </p:nvPr>
        </p:nvSpPr>
        <p:spPr/>
        <p:txBody>
          <a:bodyPr/>
          <a:lstStyle/>
          <a:p>
            <a:r>
              <a:rPr lang="tr-TR" smtClean="0"/>
              <a:t>www.globalders.com</a:t>
            </a:r>
            <a:endParaRPr lang="tr-TR"/>
          </a:p>
        </p:txBody>
      </p:sp>
    </p:spTree>
    <p:extLst>
      <p:ext uri="{BB962C8B-B14F-4D97-AF65-F5344CB8AC3E}">
        <p14:creationId xmlns:p14="http://schemas.microsoft.com/office/powerpoint/2010/main" val="195643856"/>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laser.wav"/>
          </p:stSnd>
        </p:sndAc>
      </p:transition>
    </mc:Choice>
    <mc:Fallback xmlns="">
      <p:transition spd="slow">
        <p:fade/>
        <p:sndAc>
          <p:stSnd>
            <p:snd r:embed="rId3" name="laser.wav"/>
          </p:stSnd>
        </p:sndAc>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1293</TotalTime>
  <Words>285</Words>
  <Application>Microsoft Office PowerPoint</Application>
  <PresentationFormat>Ekran Gösterisi (4:3)</PresentationFormat>
  <Paragraphs>98</Paragraphs>
  <Slides>24</Slides>
  <Notes>2</Notes>
  <HiddenSlides>0</HiddenSlides>
  <MMClips>0</MMClips>
  <ScaleCrop>false</ScaleCrop>
  <HeadingPairs>
    <vt:vector size="4" baseType="variant">
      <vt:variant>
        <vt:lpstr>Tema</vt:lpstr>
      </vt:variant>
      <vt:variant>
        <vt:i4>1</vt:i4>
      </vt:variant>
      <vt:variant>
        <vt:lpstr>Slayt Başlıkları</vt:lpstr>
      </vt:variant>
      <vt:variant>
        <vt:i4>24</vt:i4>
      </vt:variant>
    </vt:vector>
  </HeadingPairs>
  <TitlesOfParts>
    <vt:vector size="25" baseType="lpstr">
      <vt:lpstr>Ofis Teması</vt:lpstr>
      <vt:lpstr>PowerPoint Sunusu</vt:lpstr>
      <vt:lpstr>Düzlem Geometri Temel Elemanlar Ve İspat Biçimleri</vt:lpstr>
      <vt:lpstr>Önemli Bazı Kavramlar Ve Tanımlar Önerme:Doğru ya da yanlış anlam taşıyan ve bir hüküm bildiren ifadeler denir.Önermeler soru,emir,ünlem veya istek bildirmezler.      ‘’Eşkenar üçgenin kenar uzunlukları birbirine eşittir’’cümlesi doğru bir önermedir.       ‘’Her üçgenin iç açılarının ölçüleri toplamı 190 derecedir’’cümlesi yanlış olmakla beraber bir önermedir. Aksiyom (postulat):Bir önermenin doğruluğunu ispatlamaya çalışırken,doğal olarak,daha önceden ispatlanmış bazı bilgilerden faydalanmak gerekir.Ancak bu ‘’daha önceden ispatlanmış’’ bilgilerin ispatlanması için ine bir takım ispatlanmış bilgilere ihtiyaç duyulacaktır.Bu şekilde devam edidiğinde  anlaşılacaktır ki,ispat işlemine başlayabilmek için doğruluğu ap açık olan,fakat ispatlanamayan bazı önermeleri kabul etmek zorunluluğu doğacaktır.İşte bu tür ifadelere,yani doğruluğu ispatsız kabul edilen önermelere Aksiyom denir.  İspatlama  işleminin temel yapısını oluşturması açısından aşağıda bazı aksiyom örnekleri verilmiştir.          Farklı ve doğrusal üç noktadan yalnız bir tanesi diğer ikisinin arasında bulunur.          Bir doğrunun dışındaki bir noktadan geçen ve bu doğruya parelel olan yalnız bir doğru vardır. </vt:lpstr>
      <vt:lpstr>İspat:Bir önermenin,daha önce doğruluğu bilinen önermelerden hareket edilerek doğruluğunun gösterilmesi işlemidir. Teorem:Belirli aksiyomlardan hareket edilerek ispatlanabilen önermelere teorem denir.Mesela.’’bir üçgenin iç açıları toplamı 180 derecedir’’önermesi bir teoremdir ve aksiyomlara dayalı olarak ispatlanabilir.İleride ispatları  yapılacak olan bazı teorem örnekleri aşağıda verilmiştir:       Komşu tümler iki açının açıortaylarının meydana getirdiği açının değeri 45 derecedir.        Ters açıların ölçüleri eşittir                Parelel iki doğrudan birine dik olan bir doğru diğerine de diktir.  Hipotez:Bir önermenin doğru ya da yanlış olduğunu anlamak için ileri sürülen geçici çözüme hipotez (varsayım) denir.Hipotezin eldeki bütün verilere uygun olması ve yeni durumlar hakkında tahmin yapma imkanı sağlaması gerekir.Gerekli yorumlamalar neticesinde hipotezin öngörüleri doğru çıkarsa teori veya kanun haline gelebilir.Yanlışlığının anlaşılması ve çürütülmesi haline terk edilir. </vt:lpstr>
      <vt:lpstr>Teori:Çok sayıda gözlem ve deneyle desteklenebilen bir hipoteze teori (kuram) denir.Bir başka deyişle,teori kökleşmiş bir hipotezdir,ancak teori deneylerle ispatlanmış olmasına rağmen,bunun aksinin ispatlanması da mümkündür.  Yukarıda postulat kavramının ne anlama geldiği belirtilmişti.Düzlem geometrinin kurulabilmesi için gereken postulatlar Euclides (Öklit) tarafından ortaya konulmuştur.Aşağıda bu beş temel postulat verilmiştir.  1.Postular:Farkı iki noktadan bir ve yalnız bir doğru geçer                                           A                                                    B  2.Postulat:Bir doğru parçası sınırsız bir şekilde uzatılabilir.                                                            A                                                    B           d  3.Postulat:Merkezi ve yarıçapı verilen bir çember çizilebilir.         </vt:lpstr>
      <vt:lpstr> 4.Postulat:Bütün dik açılar eşittir.  5.Postulat:Bir doğruya dışındaki bir noktadan yalnız ve yalnız bir tek paralel doğru çizilebilir.                                                                     A                                                                                                                                                                                                                                         </vt:lpstr>
      <vt:lpstr>Beşinci Postulat Euclides Dışı Geometriler  Aksiyomların, doğrulukları açısından herhangi bir şüpheye yol açmayacak derecede aşikar ve net ifadeler olduklarını biliyoruz.Ancak,son derece açık bir şekilde doğru olduğu düşünülen bazı ifadeler çok özel şartlar altında yanlışlanabilir ya da farklı seçenekler ortaya çıkabilir.İşte Euclides’in beşinci postulatı böyle bir özelliğe sahiptir ve matematik tarihinde hiçbir önerme,parelellik postulatı kadar etkili olmamıştır. Aslında bu postulatı kadar etkili olmamıştır. Aslında bu postulat ileri sürüldüğü andan  itibaren hep şüpheyle karşılanmış ve yüzyıllar boyunca doğruluğu  tartışma konusu olmuştur.Bu noktada tartışmaların yoğunlaşmasının sebebi, beşinci postulatın geçerli olup  olmamasına bağlı olarak farklı geometrik sistemlerin geliştirilebilecek olmasıdır. Sözü edilen aksiyomlar üzerinde yorumlar yapan en önemli isimlerden biri Nasuriddin Tusi ve Ömer Hayyam’dır.  ,       </vt:lpstr>
      <vt:lpstr>YÖNTEM VE ŞEKİL AÇISINDAN İSPAT TÜRLERİ  Matematik ve geometride, belirli aksiyomlardan hareket edilerek bir önermenin doğruluğunun kesin olarak gösterilmesi çok önemlidir. Tabiat bilimlerinin aksine, matematik ve geometride bir önermenin doğruluğu ispatlandıktan sonra,(aksiyomlar değiştirilmemek şartıyla) yanlışlanması mümkün değildir. Bu açıdan ispat işlemini oluşturan çeşitli adım ve aşamaların çok iyi belirlenmesi ve her aşamanın dikkatli bir şekilde gerekçelendirilmesi gerekir.  Bu noktada ‘’ispat yöntemi ‘’ile ‘’ispat biçimi ‘’ ifadelerinin farklı anlamlar taşıdığını belirtmek gerekiyor. Herhangi bir matematik veya geometri teoreminin ispatı yapılırken tümevarım, olmayana ergi veya başka bazı özel yöntemler kullanılabilir. Bu ispat tekniklerinden hangisinin kullanılacağı  söz konusu teoremin içeriği ile ilgilidir. Önermelerin yapısına bağlı olarak bazı durumlarda doğrudan ispat, bazen de dolaylı ispat yöntemleri tercih edilir. Görüldüğü üzere, ‘’ispat yöntemi’’ denildiği zaman, bir teoremin içeriği ve yapısına göre hangi teknik yaklaşımın kullanılacağı anlaşılmaktadır.  </vt:lpstr>
      <vt:lpstr>Diğer taraftan,’’ispat biçimi’’ terimi,teoremin  içeriği ve kullanılacak ispat tekniği ile ilgili değildir.İspat bçimi ile anlatılmak istenen şey,bir teorem belirli bir yöntemle ispatlanırken izlenen sürecin şekil açısından nasıl sunulduğu ve görsel olarak ne şekilde ifade edildiğidir.Bir teorem,yöntem sabit kalmak üzere biçim olarak ‘’iki kolonlu ispat’’, ‘’Akış diyagramlı ispat’’veya ‘’Paragraf ispat’’şekilleri ile ifade edilir.  Kısacası ispat biçimleri teoremlerin ispatında kullanılan yöntemlerin içeriği ile değil,ifade ediliş ve sunum tarzı  ile ilgilidir.   Burada öncelikle doğrudan ve dolaylı ispat yöntemleri hatırlatılacak ve daha sonra ispat biçimleri ayrıntılı olarak ele alınacaktır.           </vt:lpstr>
      <vt:lpstr>Doğrudan İspat Yöntemi  Doğrudan ispat yönteminde,eldeki verilerden hareket etmek suretiyle aşamalı olarak istenilen sonuca doğrudan ulaşılır.Bir teoremin doğrudan ispatlanması matematiksel olarak aşağıdaki gibi gösterilebilir  p ve q birer önerme olmak üzere,  p             q ifadesinin doğruluğu p               r1,r1             r2,………,rn                       q  adımları izlenerek ispatlanır,  Örnek: Teorem:Bir üçgenin iç açıları toplamı 180° dir. Hipotez:ABC bir üçgendir. Hüküm:m(Â) + m (B) + m(C) =180°      </vt:lpstr>
      <vt:lpstr>İspat:                 K            A            P      KP // [BC] olacak şekilde KP doğrusunun çizelim.                                                           m(B)=m(KAB) (iç ters açılar)                                                                                                                                                        m(C)=m(PAC) (iç ters açılar)                  B                            C                       m(KAB)+m(BAC)+m(PAC)=180° (KAP doğru açı)            O halde, m(Â)+m(B)+m(C)=180° olur.        </vt:lpstr>
      <vt:lpstr>Dolaylı İspat Yöntemi   Bazı durumlarda bir teoremin doğrudan ispat yöntemi ile ispatlanması mümkün olmayabilir. İşte bu tür hallerde dolaylı ispat tekniği kullanılır. Bu yöntemde izlenen yol ,ispatlanması istenen teoremin yerine ,tam tersi olan  önermenin yanlışlığın gösterilmesi prensibine dayanır .  Asıl amaç , ispatlanacak teoremin aksi olan önermenin temel aksiyomlarla çelişki içinde olduğunu göstermektedir .Genel olarak dolaylı ispat yönteminde yapılan şey ,p      q  önermsi  yerine q`  p` ya da p` v q`önermesinin  ispatının yapılmasıdır. ÖRNEK:  Teorom:bir düzlemde aynı doğruya parelel olan iki doğru birbirine para- leldir.  Hipotez:d1,d2  ve d3  düzlemi bir P düzlemi içindeki doğrular ve d1 // d3,d2//d3    Hüküm:d1//d2 </vt:lpstr>
      <vt:lpstr>İspat:                                                                        d1  doğrusu d2 doğrusuna paralel değilse, şekilde                                                                         görüldüğü gibi bir K noktasında kesişirler.Bu                                                                        durumda K noktasından d3  doğrusuna parelel                                                                        doğrusuna farklı iki parelel doğru çizilmiş olur.                                                                        Halbuki bu durum ‘’Bir doğruya dışındaki bir tane parelel doğru çizilebilir’’şeklindeki parelellik aksiyomuna aykırıdır. O halde d1//d2  olmalıdır.                                                          İSPAT BİÇİMLERİ İspat işlemi yapılırken üç farklı ispat biçimi kullanılır.                                                                1.İki kolonlu ispat 2.Akış diyagramlı ispat 3.Paragraf biçimli ispat  Bu ispat biçimleri önce ayrı ayrı ele alınacak ve daha sonra üçünün birden aynı teorem üzerinde nasıl gösterileceği üzerinde durulacaktır.    </vt:lpstr>
      <vt:lpstr>                                                               İki Kolonlu İspat Bu ispat biçiminde,ilk kolonda ‘’ifadeler’’ başlığı yer alır.Sıra numarası verilerek adım adım son  ifadeye kadar yazılır.İkinci kolonda ise,’’Gerekçeler’’ adı altında ilk kolon  numaralarına parelel olacak şekilde ilk kolondaki ifadelerin yazılma gerekçeleri belirtilir.Bu gerekçelerin her biri ispatı destekler.Gerekçeler;teoremler,aksiyomlar, özellikler ve tanımlar olabilir.  İki kolonlu ispat biçimi aşağıdaki bileşenlere sahip olmalıdır:  a.Orjinal teorem,önerme vb. ifadeler b.Verilen bilgilerin akış diyagramı c.Ispatta verilenlerin yeni ifadeleri d.Ispattaki her adımı destekleyen sebepler e.Ispatı yapılan ifade  Örnek: Teorem:Komşu tümler iki açının                         açıortaylarının oluşturduğu                 açının ölçüsü 45° dir.                                                                                                             B</vt:lpstr>
      <vt:lpstr>  İfadeler                                     Gerekçeler                                      1.m(ATP)=m(PTC)                   1.Verilen 2.m(CTN)=m(NTB)                 2.Verilen 3.m(ATC)+m(CTB)=90°          3.Komşu tümler açılar 4.m(ATC)+m(CTB)=90           4.3 ifadenin her iki tarafının          2             2          2              2 ile bölünmesinden 5.m(PTC)+m(CTN)=45°         5.[TP ve [TN açıortaylar 6.m(PTN)=45°                         6.Açı toplama aksiyomundan  Örnek: Teorem:Bir üçgenin dış açılarının toplamı 360° dir.                                               D                                           A        a                                                     E         B                          ß     F </vt:lpstr>
      <vt:lpstr>  İfadeler                                                           Gerekçeler   1.m(DAC)+m(Â^)=180°                               1.Komşu bütünler açılar 2.m(EBA)+m(B)=180°                                  2.Komşu bütünler açılar 3.m(FCB)+m(C)=180                                    3.Komşu bütünler açılar 4.a+ß+0+m(Â)+m(B)+m(C)=540°              4.(1),(2) ve (3) eşitliklerinin taraf                                                                             tarafa toplanmasından 5.m(Â)+m(B)+m(C)=180°                           5.Üçgenin iç açıları toplamının 180° olması                                                                            teoreminden  6.m(DAC)+m(EBA)+m(FCB)=360°             6.(4) ifadesinde çıkarma işleminin özelliğinin                                                                            kullanılmasından  Örnek: Teorem:                 A                          Bir üçgenin herhangi iki kenarı eş değilse,bu                                                              kenarlardan büyük olanın karşısındaki açının                                                              ölçüsü,diğer kenarın karşısındaki açının ölçüsünden                       D                                    büyüktür.                                  B                                       C</vt:lpstr>
      <vt:lpstr>Örnek:Şekilde verilen ABC üçgeninde                       A  m(B)&gt;m(C), [AH]    I   [BC] ve   m(BAD)=m(DAC)                                                                        B                         H        D            C                      olduğuna göre m(HAD)=m(B)–m(C)   olduğunu ispatlayınız.                                                  2   İfadeler                                           Gerekçeler  1.m(B)&gt;m(C)                                   1.Verilen 2.m(BAD)=m(DAC)                         2.Verilen 3.[AH]   I    [BC]                               3.Verilen 4.m(HAD)+m(DAC)+m(C)=90°     4. AHC dik üçgeninden 5.m(Â)+m(B)+m(C)=90°                5. Üçgenin iç açıları toplamının 180° olmasından      2           2       2 6.m(HAD)+m(DAC)+m(C)             6. (4) ve (5) den =m(Â)+m(B)+m(C)      2        2        2   </vt:lpstr>
      <vt:lpstr>Örnek:           A                      ‘’Bir ikizkenar üçgende,eş kenarlara ait yükseklikler                                                    birbirne eştir.’’                 H                      D                                                             İfadesinin ispatını yapınız.             B                                   C               İfadeler                                     Gerekçeler  1.m(BHC)=m(CDB)=90°         1.Verilen  2.|AB|=|AC|                           2.İkizkenar üçgen  özelliğinden 3.|BC|=|CB|                           3.Her doğru  parçasının kendine eş olmasından  4.m(HBC)=m(DCB)                 4.İkizkenar üçgenin taban açılarının eşit olmasından  5.HBC=DCB                              5.1.3 ve 4 ifadeleri ile AKA eşlik teoreminden 6.[BD]=[HC]                             6.Eş üçgenlerden karşılıklı kenarların eş olmasından      </vt:lpstr>
      <vt:lpstr>Akış Diyagramlı İspat  Bu ispat biçimi,ispat yapısı,kutular içine yazılan açıklamalar ve bunların dışındaki okların yönlendirilmesi ile oluşur.Verilenler,özellikler,teoremler,postulatlar ve tanımlar kutuların altına veya yanına yazılır.Bu akış diyag bilgisayar  programcılarının sıkça tercih ettikleri bir mantıksal yapıya sahiptir.Her bir adım kolayca ve açık olarak görüldüğünden bu ispat biçimi,cebirsel ve geometrik ispatlara kolaylıkla uyarlanabilir.  Örnek:                           P                  C                                                                   T                              A                  O                       B  Teorem:Komşu bütünler açının açıortayları birbirine diktir.               m(AOP)=m(POC)              m(COT)=m(TOB)              m(AOC) ve m(COB) bütünler açılar.                                                </vt:lpstr>
      <vt:lpstr>İstenen:  m(POT)=90°       m(AOP)=m(POC)                    m(COT)=m(TOB)                     m(AOC) ve  m(COB)          Verilen                                     Verilen                                       bütünler açılar                                                                                                                     Verilen                                                      m(AOC)+m(COB)=180°                                                  Bütünler açı tanımından                                                                                                        m(AOC)+m(COB)=180°                                                    2               2            2                                         Eşitliğin her iki tarafı ikiye bölündü                                                        m(POC)+m(COT)=90°                                                     [OP ve [OT açıortaylar                                                               m(POT)=90°                                                 Açı toplama aksiyomundan</vt:lpstr>
      <vt:lpstr>Örnek:                                                                        Teorem:Parelel iki doğrudan birine dik olan                                                                        doğru diğerine de diktir.                                                          d1                                                                        Verilen: d1//d2                                                          d2                          d  I  d1                                                                                  E  İstenen:   d I   d2                                      d1//d2                                                                d  I      d1                                                                  Verilen                              Verilen                                 m(ABF)=90°                      m(ABF)=m(CDE)                         Dik açı özelliğinden                 Yöndeş Açılar                                                          m(CDE)=90°                                                Aynı şeye eşit şeylerin                                         birbirine eşit olması özelliğinden ı</vt:lpstr>
      <vt:lpstr>                                            Paragraf Biçimli İspat   Bu ispat biçiminde,ispat boyunca detaylı açıklamalara yer verilir.İspatı sonlandırana  kadar her adım için gerekçeler ayrıntılı bir şekilde belirtilir.  Örnek: Teorem: Köşeleri birbirinin iç bölgesinde ve kenarlı karşılıklı birbirine dik olan açılar bütünlerdir. Verilen:  [OA]  I    [CD  ve                 [OB]  I    [CE  İstenen: m(AOB)+m(DCE)=180°                                                                                   Şekilde görüldüğü gibi,[OA//[CG ve [OB//[CF olacak şekilde [CG ve [CF çizilsin. Bu durumda [CE I    [CF ve [CD I    [CG olur. ’’Kenarları  paralel açılar eştir.’’ teoreminden m(AOB)=m(GCF) olur.Tam açı özelliği kullanılırsa,m(DCE)+m(DCG)+ m(GCF)+m(FCE)=360° yazılır. Böylece,90°+m(DCE)+90°+m(AOB)=360° bulunur ve buradan                  m(AOB)+m(DCE)=180° elde edilir. </vt:lpstr>
      <vt:lpstr>Örnek:                                                                                [BD ve [CD sırasıyla B ve C açılarının                                                                                açıortayları olmak üzere,                       m(BDC)=90°+m(Â) olduğunu ispatlayınız                                             2 Verilen:  m(ABD)=m(DCB)                 m(ACD)=m(DCB)  İstenilen:  m(BDC)=90°+m(BAC)                                                   2                     DBC üçgenin iç açıları toplamından                             m(BDC)+m(B)+m(C) =180°  yazılır.                                       2        2 </vt:lpstr>
      <vt:lpstr>                                   İspat Biçimlerinin Karşılaştırılması   Örneklerden de görüleceği üzere,iki kolonlu ispat,akış diyagramlı ispat ve paragraf ispat türleri arasında içerik açısından bir farklılık yoktur.İfadeler ve gerekçeler arasındaki ilişkiler sadece şekil itibarıyla farklılık göstermektedir.Bu durumun daha iyi anlaşılabilmesi için aşağıda bazı örnekler verilmiştir.Aynı örnek üç ispat biçimi ile ispatlanarak aralarındaki ilişkinin görülmesi sağlanmıştır.  Örnek: Teorem:Bir üçgende bir dış açının ölçüsü,kendisine komşu olmayan iki iç açının ölçüleri toplamına eşittir.                                                   A                                          B                                      C                  D           Verilen:ABC bir üçgen B,C ve D noktaları doğrusal                                  istenilen:m(Â)+m(B)=m(ACD)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Düzlem Geometri Temel Elemanlar Ve İspat Biçimleri</dc:title>
  <dc:creator>DLİCAN</dc:creator>
  <cp:lastModifiedBy>Administrator</cp:lastModifiedBy>
  <cp:revision>106</cp:revision>
  <dcterms:created xsi:type="dcterms:W3CDTF">2012-03-31T15:58:57Z</dcterms:created>
  <dcterms:modified xsi:type="dcterms:W3CDTF">2012-08-09T22:47:03Z</dcterms:modified>
</cp:coreProperties>
</file>